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62" r:id="rId3"/>
    <p:sldId id="263" r:id="rId4"/>
    <p:sldId id="257" r:id="rId5"/>
    <p:sldId id="258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5143500" type="screen16x9"/>
  <p:notesSz cx="51435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343" autoAdjust="0"/>
  </p:normalViewPr>
  <p:slideViewPr>
    <p:cSldViewPr snapToGrid="0" snapToObjects="1">
      <p:cViewPr varScale="1">
        <p:scale>
          <a:sx n="97" d="100"/>
          <a:sy n="97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  <a:endParaRPr lang="en-US" sz="9150" dirty="0"/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  <a:endParaRPr lang="en-US" sz="9150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4.png"/><Relationship Id="rId21" Type="http://schemas.openxmlformats.org/officeDocument/2006/relationships/image" Target="../media/image3.png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530" indent="-21463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6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microsoft.com/office/2007/relationships/media" Target="../media/media10.mp3"/><Relationship Id="rId4" Type="http://schemas.openxmlformats.org/officeDocument/2006/relationships/audio" Target="../media/media10.mp3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microsoft.com/office/2007/relationships/media" Target="../media/media12.mp3"/><Relationship Id="rId7" Type="http://schemas.openxmlformats.org/officeDocument/2006/relationships/audio" Target="../media/media1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17905" y="1851025"/>
            <a:ext cx="6877685" cy="267970"/>
          </a:xfrm>
        </p:spPr>
        <p:txBody>
          <a:bodyPr/>
          <a:p>
            <a:pPr algn="ctr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Русский след в мировой науке 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89280" y="869950"/>
            <a:ext cx="3982720" cy="3703955"/>
          </a:xfrm>
        </p:spPr>
        <p:txBody>
          <a:bodyPr>
            <a:normAutofit/>
          </a:bodyPr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/>
          </a:p>
        </p:txBody>
      </p:sp>
    </p:spTree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140" y="172720"/>
            <a:ext cx="6938010" cy="513715"/>
          </a:xfrm>
        </p:spPr>
        <p:txBody>
          <a:bodyPr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Квантовые технологии  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67145" y="687070"/>
            <a:ext cx="2245360" cy="1819910"/>
          </a:xfrm>
          <a:prstGeom prst="rect">
            <a:avLst/>
          </a:prstGeom>
        </p:spPr>
      </p:pic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398780" y="2632710"/>
            <a:ext cx="8096885" cy="2252345"/>
          </a:xfrm>
        </p:spPr>
        <p:txBody>
          <a:bodyPr>
            <a:noAutofit/>
          </a:bodyPr>
          <a:p>
            <a:pPr algn="just"/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М.Д.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Лукина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охватывают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квантовую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оптику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физику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сетей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высокочувствительных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одход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М.Д.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Лукина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использующий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атомы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пойманные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ловушки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самых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масштабирования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 descr="кв.ком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687070"/>
            <a:ext cx="2360295" cy="169926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075305" y="683260"/>
            <a:ext cx="3181350" cy="163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Дмитриевич Лукин - ведущий мировой эксперт  в области квантовых технологий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77bea3c64327fa0033f7d5ea30aa94f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2920" y="191135"/>
            <a:ext cx="3284220" cy="595630"/>
          </a:xfrm>
        </p:spPr>
        <p:txBody>
          <a:bodyPr/>
          <a:p>
            <a:pPr algn="ctr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телескоп  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0040" y="3042920"/>
            <a:ext cx="8587740" cy="1471930"/>
          </a:xfrm>
        </p:spPr>
        <p:txBody>
          <a:bodyPr>
            <a:noAutofit/>
          </a:bodyPr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космического радиотелескопа «Радиоастрон»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Кардашев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Хартов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ого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бюро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Лавочкина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интерферометрии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комбинировать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наземными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радиотелескопами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чёрных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дыр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ядер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звёздообразования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астрофизических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9144000" y="2645410"/>
            <a:ext cx="2550795" cy="1717040"/>
          </a:xfrm>
        </p:spPr>
        <p:txBody>
          <a:bodyPr/>
          <a:p>
            <a:endParaRPr lang="ru-RU" altLang="en-US"/>
          </a:p>
        </p:txBody>
      </p:sp>
      <p:pic>
        <p:nvPicPr>
          <p:cNvPr id="5" name="Изображение 4"/>
          <p:cNvPicPr/>
          <p:nvPr/>
        </p:nvPicPr>
        <p:blipFill>
          <a:blip r:embed="rId1"/>
          <a:stretch>
            <a:fillRect/>
          </a:stretch>
        </p:blipFill>
        <p:spPr>
          <a:xfrm>
            <a:off x="461645" y="370840"/>
            <a:ext cx="2311400" cy="1990725"/>
          </a:xfrm>
          <a:prstGeom prst="rect">
            <a:avLst/>
          </a:prstGeom>
        </p:spPr>
      </p:pic>
      <p:pic>
        <p:nvPicPr>
          <p:cNvPr id="6" name="Изображение 5" descr="радиоастро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70" y="921385"/>
            <a:ext cx="2324100" cy="1462405"/>
          </a:xfrm>
          <a:prstGeom prst="rect">
            <a:avLst/>
          </a:prstGeom>
        </p:spPr>
      </p:pic>
      <p:pic>
        <p:nvPicPr>
          <p:cNvPr id="7" name="Изображение 6" descr="кардаше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015" y="191135"/>
            <a:ext cx="2227580" cy="2292985"/>
          </a:xfrm>
          <a:prstGeom prst="rect">
            <a:avLst/>
          </a:prstGeom>
        </p:spPr>
      </p:pic>
      <p:pic>
        <p:nvPicPr>
          <p:cNvPr id="9" name="dc6c2ad936723e95e013e66e32f21ee8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80" y="-876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20" y="207010"/>
            <a:ext cx="3385820" cy="610235"/>
          </a:xfrm>
        </p:spPr>
        <p:txBody>
          <a:bodyPr/>
          <a:p>
            <a:pPr algn="ctr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Веб - технологии 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32375" y="444500"/>
            <a:ext cx="2686050" cy="1946910"/>
          </a:xfrm>
          <a:prstGeom prst="rect">
            <a:avLst/>
          </a:prstGeom>
        </p:spPr>
      </p:pic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278765" y="902970"/>
            <a:ext cx="4337685" cy="3864610"/>
          </a:xfrm>
        </p:spPr>
        <p:txBody>
          <a:bodyPr>
            <a:noAutofit/>
          </a:bodyPr>
          <a:p>
            <a:pPr algn="just"/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Игорь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Владимирович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Сысоев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программист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Nginx –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веб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сервер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лежащий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сайтов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всему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миру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Nginx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остаётся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критически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важной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инфраструктурой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современного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интернета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846955" y="2571750"/>
            <a:ext cx="4037330" cy="2195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Nginx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инновационную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обрабатывать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6b9b22c8473a6c9e90519e2b0c852a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405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2355" y="1485900"/>
            <a:ext cx="2550798" cy="1085850"/>
          </a:xfrm>
        </p:spPr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397760" y="352425"/>
            <a:ext cx="3923030" cy="4595495"/>
          </a:xfrm>
        </p:spPr>
        <p:txBody>
          <a:bodyPr>
            <a:noAutofit/>
          </a:bodyPr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этих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учёных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внёс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вклад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мировую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науку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остаётся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самых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мощных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XXI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мировым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внося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вклад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науку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всём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9531425" y="2239011"/>
            <a:ext cx="2550797" cy="2171699"/>
          </a:xfrm>
        </p:spPr>
        <p:txBody>
          <a:bodyPr/>
          <a:p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348615"/>
            <a:ext cx="1547495" cy="137287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554990" y="1934210"/>
            <a:ext cx="1647825" cy="116078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" y="3450590"/>
            <a:ext cx="1689735" cy="131318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20" y="349250"/>
            <a:ext cx="2172335" cy="137223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20" y="1943100"/>
            <a:ext cx="2173605" cy="117221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890" y="3336925"/>
            <a:ext cx="2204085" cy="1421130"/>
          </a:xfrm>
          <a:prstGeom prst="rect">
            <a:avLst/>
          </a:prstGeom>
        </p:spPr>
      </p:pic>
      <p:pic>
        <p:nvPicPr>
          <p:cNvPr id="11" name="7e46b25bb2bc119f490b5169e441979c (1)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135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" y="1214120"/>
            <a:ext cx="8383905" cy="1769745"/>
          </a:xfrm>
        </p:spPr>
        <p:txBody>
          <a:bodyPr/>
          <a:p>
            <a:pPr algn="ctr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 !</a:t>
            </a:r>
            <a:r>
              <a:rPr lang="ru-RU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9473007" y="959485"/>
            <a:ext cx="3896998" cy="3429000"/>
          </a:xfrm>
        </p:spPr>
        <p:txBody>
          <a:bodyPr/>
          <a:p>
            <a:endParaRPr lang="ru-RU" altLang="en-US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9612705" y="2171701"/>
            <a:ext cx="2550797" cy="2171699"/>
          </a:xfrm>
        </p:spPr>
        <p:txBody>
          <a:bodyPr/>
          <a:p>
            <a:endParaRPr lang="ru-RU" altLang="en-US"/>
          </a:p>
        </p:txBody>
      </p:sp>
    </p:spTree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700" y="194310"/>
            <a:ext cx="7053580" cy="82550"/>
          </a:xfrm>
        </p:spPr>
        <p:txBody>
          <a:bodyPr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05130" y="504190"/>
            <a:ext cx="8092440" cy="4374515"/>
          </a:xfrm>
        </p:spPr>
        <p:txBody>
          <a:bodyPr>
            <a:noAutofit/>
          </a:bodyPr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XXI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веке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демонстрировать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свой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меняют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Это гордость страны, чей вклад  в мировую науку неоценим.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революционных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стоят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самые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конденсированного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остижения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изобретателей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вдохновляют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новые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исследователей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94d8ab9a8d492423d7a6b7a3439c1cfa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53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583" y="108156"/>
            <a:ext cx="8462771" cy="825910"/>
          </a:xfrm>
        </p:spPr>
        <p:txBody>
          <a:bodyPr/>
          <a:lstStyle/>
          <a:p>
            <a:pPr algn="ctr"/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Графен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новые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96570"/>
            <a:ext cx="4365625" cy="436880"/>
          </a:xfrm>
        </p:spPr>
        <p:txBody>
          <a:bodyPr/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Сергеевич Новосёлов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66922" y="1079227"/>
            <a:ext cx="1995948" cy="224780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35780" y="510540"/>
            <a:ext cx="4611370" cy="422910"/>
          </a:xfrm>
        </p:spPr>
        <p:txBody>
          <a:bodyPr/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Константинович Гейм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69050" y="1064260"/>
            <a:ext cx="1985645" cy="2247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5" y="4269302"/>
            <a:ext cx="8799871" cy="6664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5745" y="3327400"/>
            <a:ext cx="8475345" cy="721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Нобелевской премии по физике 2010 года за новаторские эксперименты с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графеном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двумерной формой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(самого тонкого материала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мире, прочнее стали, легче воздуха). Он подходит для разработки сверхмощных зарядных устройств, создания солнечных батарей и даже для лечения людей от  рака.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4"/>
          <a:stretch>
            <a:fillRect/>
          </a:stretch>
        </p:blipFill>
        <p:spPr>
          <a:xfrm>
            <a:off x="3663950" y="1144905"/>
            <a:ext cx="2341245" cy="1798955"/>
          </a:xfrm>
          <a:prstGeom prst="rect">
            <a:avLst/>
          </a:prstGeom>
        </p:spPr>
      </p:pic>
      <p:pic>
        <p:nvPicPr>
          <p:cNvPr id="11" name="40aa37963b24d5efe87be6c82af4c545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816" y="6191"/>
            <a:ext cx="8229410" cy="485422"/>
          </a:xfrm>
        </p:spPr>
        <p:txBody>
          <a:bodyPr>
            <a:noAutofit/>
          </a:bodyPr>
          <a:lstStyle/>
          <a:p>
            <a:pPr algn="ctr"/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сверхтяжелых материалов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1"/>
          <a:srcRect l="26667" r="26667"/>
          <a:stretch>
            <a:fillRect/>
          </a:stretch>
        </p:blipFill>
        <p:spPr>
          <a:xfrm>
            <a:off x="6815455" y="482600"/>
            <a:ext cx="2091055" cy="24161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740" y="437515"/>
            <a:ext cx="6226810" cy="4606290"/>
          </a:xfrm>
        </p:spPr>
        <p:txBody>
          <a:bodyPr>
            <a:noAutofit/>
          </a:bodyPr>
          <a:lstStyle/>
          <a:p>
            <a:pPr algn="just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Объединённого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ядерных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Дубне</a:t>
            </a:r>
            <a:r>
              <a:rPr lang="ru-RU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их числе Юрий Цолакович Оганесян,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совершили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прорыв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синтезировав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сверхтяжёлых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2010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синтезированы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атомными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номерами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113-118,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Менделеева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Также Ю.Ц.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Оганесян открыл реакции «холодного слияния»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фундаментальное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Вселенной</a:t>
            </a:r>
            <a:r>
              <a:rPr lang="ru-RU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lang="ru-RU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фундаментальной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физики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науке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97675" y="3762375"/>
            <a:ext cx="2230120" cy="10991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11645" y="3100070"/>
            <a:ext cx="2113280" cy="1762760"/>
          </a:xfrm>
          <a:prstGeom prst="rect">
            <a:avLst/>
          </a:prstGeom>
        </p:spPr>
      </p:pic>
      <p:pic>
        <p:nvPicPr>
          <p:cNvPr id="7" name="788516c43a2450f1a1d0941e8dc4a2c9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325" y="0"/>
            <a:ext cx="6114688" cy="580103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5020" y="1195656"/>
            <a:ext cx="3861911" cy="3429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08145" y="662305"/>
            <a:ext cx="4847590" cy="4191000"/>
          </a:xfrm>
        </p:spPr>
        <p:txBody>
          <a:bodyPr>
            <a:normAutofit fontScale="90000" lnSpcReduction="10000"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2006 году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Оганов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разработал эволюционный алгоритм  для предсказания кристаллических структур на основании только химического состава и внешних условий. Название метода — USPEX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Predictor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Xtallography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метода: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наиболее устойчивой структуры путем   вычисления такого состояния вещества, которое обладает наименьшей энергией.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Компьютерное материаловедение важно для создания новых лекарств и сверхпрочных материалов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120" y="551815"/>
            <a:ext cx="3524250" cy="463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 Ромаевич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Оганов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94640" y="661670"/>
            <a:ext cx="368236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</p:txBody>
      </p:sp>
      <p:pic>
        <p:nvPicPr>
          <p:cNvPr id="7" name="fa0bd5bbe52f2a21c308f620ee3809a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9430" y="1290955"/>
            <a:ext cx="2550798" cy="1085850"/>
          </a:xfrm>
        </p:spPr>
        <p:txBody>
          <a:bodyPr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946400" y="127000"/>
            <a:ext cx="5710555" cy="4769485"/>
          </a:xfrm>
        </p:spPr>
        <p:txBody>
          <a:bodyPr>
            <a:noAutofit/>
          </a:bodyPr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Инновации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робототехнике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Викторович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Атаманов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разработчиком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вклад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космическую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промышленную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2015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Атаманов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интеграцией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робототехнические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позиционируя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лидера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XXI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151130" y="2512695"/>
            <a:ext cx="2689860" cy="2409190"/>
          </a:xfrm>
        </p:spPr>
        <p:txBody>
          <a:bodyPr>
            <a:noAutofit/>
          </a:bodyPr>
          <a:p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Изображение 11"/>
          <p:cNvPicPr/>
          <p:nvPr/>
        </p:nvPicPr>
        <p:blipFill>
          <a:blip r:embed="rId1"/>
          <a:stretch>
            <a:fillRect/>
          </a:stretch>
        </p:blipFill>
        <p:spPr>
          <a:xfrm>
            <a:off x="356870" y="439420"/>
            <a:ext cx="2342515" cy="1988820"/>
          </a:xfrm>
          <a:prstGeom prst="rect">
            <a:avLst/>
          </a:prstGeom>
        </p:spPr>
      </p:pic>
      <p:pic>
        <p:nvPicPr>
          <p:cNvPr id="13" name="Изображение 12" descr="робо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748915"/>
            <a:ext cx="2332990" cy="1913890"/>
          </a:xfrm>
          <a:prstGeom prst="rect">
            <a:avLst/>
          </a:prstGeom>
        </p:spPr>
      </p:pic>
      <p:pic>
        <p:nvPicPr>
          <p:cNvPr id="7" name="ea61ac05d04446daae20e08ae50ee8a2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095" y="-1797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8270" y="1168400"/>
            <a:ext cx="2550798" cy="1085850"/>
          </a:xfrm>
        </p:spPr>
        <p:txBody>
          <a:bodyPr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 flipH="1">
            <a:off x="7485380" y="1085850"/>
            <a:ext cx="153670" cy="3429000"/>
          </a:xfrm>
        </p:spPr>
        <p:txBody>
          <a:bodyPr/>
          <a:p>
            <a:endParaRPr lang="ru-RU" altLang="en-US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285750" y="323215"/>
            <a:ext cx="5367655" cy="4195445"/>
          </a:xfrm>
        </p:spPr>
        <p:txBody>
          <a:bodyPr/>
          <a:p>
            <a:pPr algn="just"/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А.В. Атаманов  и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звестен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МКС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версии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2010-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финальная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версия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отправлена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МКС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невесомости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 descr="федо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1220" y="340360"/>
            <a:ext cx="2595245" cy="4319905"/>
          </a:xfrm>
          <a:prstGeom prst="rect">
            <a:avLst/>
          </a:prstGeom>
        </p:spPr>
      </p:pic>
      <p:pic>
        <p:nvPicPr>
          <p:cNvPr id="7" name="c1b5c0d3046b4b442373ddc59e0a70e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5" y="231775"/>
            <a:ext cx="6666865" cy="423545"/>
          </a:xfrm>
        </p:spPr>
        <p:txBody>
          <a:bodyPr/>
          <a:p>
            <a:pPr algn="ctr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Прикладная механика и приборостроение </a:t>
            </a:r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2935" y="655320"/>
            <a:ext cx="2479675" cy="1656715"/>
          </a:xfrm>
          <a:prstGeom prst="rect">
            <a:avLst/>
          </a:prstGeom>
        </p:spPr>
      </p:pic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412750" y="2312035"/>
            <a:ext cx="7524750" cy="2726690"/>
          </a:xfrm>
        </p:spPr>
        <p:txBody>
          <a:bodyPr>
            <a:noAutofit/>
          </a:bodyPr>
          <a:p>
            <a:pPr algn="just"/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Чайкина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сочетающее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мастерством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В 2003 г. создал настольные часы с турбийоном (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собой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вращающуюся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каретку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спуском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предназначенную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хода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361055" y="655320"/>
            <a:ext cx="5051425" cy="1336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Юрьевич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Чайкин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часовщик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создающий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сочетающие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49fe892110994df400f52b73ca0f64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" y="825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4760" y="1006475"/>
            <a:ext cx="2550798" cy="1085850"/>
          </a:xfrm>
        </p:spPr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43205" y="52070"/>
            <a:ext cx="6071870" cy="4834255"/>
          </a:xfrm>
        </p:spPr>
        <p:txBody>
          <a:bodyPr>
            <a:noAutofit/>
          </a:bodyPr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Чайкин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верит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рассказывать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несут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смысл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будь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православной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Пасхи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отсылка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лубокие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; и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нженерное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мастерство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; с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тремление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экспериментам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Чайкина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воплощение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видения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цениться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поколениями</a:t>
            </a:r>
            <a:r>
              <a:rPr lang="en-US" altLang="ru-RU" sz="21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9483800" y="1650366"/>
            <a:ext cx="2550797" cy="2171699"/>
          </a:xfrm>
        </p:spPr>
        <p:txBody>
          <a:bodyPr/>
          <a:p>
            <a:endParaRPr lang="ru-RU" altLang="en-US"/>
          </a:p>
        </p:txBody>
      </p:sp>
      <p:pic>
        <p:nvPicPr>
          <p:cNvPr id="5" name="Изображение 4" descr="час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9390" y="2526030"/>
            <a:ext cx="2405380" cy="21018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0" y="455930"/>
            <a:ext cx="2413635" cy="1726565"/>
          </a:xfrm>
          <a:prstGeom prst="rect">
            <a:avLst/>
          </a:prstGeom>
        </p:spPr>
      </p:pic>
      <p:pic>
        <p:nvPicPr>
          <p:cNvPr id="8" name="6c6ec2ed9827933cb22ad3bfd2f91b2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0990" y="-685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5676</Words>
  <Application>WPS Presentation</Application>
  <PresentationFormat>Экран (16:9)</PresentationFormat>
  <Paragraphs>89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Wingdings 3</vt:lpstr>
      <vt:lpstr>Symbol</vt:lpstr>
      <vt:lpstr>Arial</vt:lpstr>
      <vt:lpstr>Times New Roman</vt:lpstr>
      <vt:lpstr>Century Gothic</vt:lpstr>
      <vt:lpstr>Arial Unicode MS</vt:lpstr>
      <vt:lpstr>Ион</vt:lpstr>
      <vt:lpstr>Изобретатели и их изобретения </vt:lpstr>
      <vt:lpstr> </vt:lpstr>
      <vt:lpstr>Графен и новые 2D-материалы </vt:lpstr>
      <vt:lpstr> Открытие сверхтяжелых материалов</vt:lpstr>
      <vt:lpstr>Квантовые технологии</vt:lpstr>
      <vt:lpstr> </vt:lpstr>
      <vt:lpstr> </vt:lpstr>
      <vt:lpstr>Прикладная механика и приборостроение  </vt:lpstr>
      <vt:lpstr>PowerPoint 演示文稿</vt:lpstr>
      <vt:lpstr>Квантовые технологии  </vt:lpstr>
      <vt:lpstr>Виртуальный телескоп  </vt:lpstr>
      <vt:lpstr>Веб - технологии </vt:lpstr>
      <vt:lpstr>PowerPoint 演示文稿</vt:lpstr>
      <vt:lpstr>СПАСИБО  ЗА  ВНИМАНИЕ ! 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Misha</cp:lastModifiedBy>
  <cp:revision>40</cp:revision>
  <dcterms:created xsi:type="dcterms:W3CDTF">2026-02-01T09:21:00Z</dcterms:created>
  <dcterms:modified xsi:type="dcterms:W3CDTF">2026-02-27T08:01:39Z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0178D96FE20D4021ACE1D71D00097633_12</vt:lpwstr>
  </property>
  <property fmtid="{D5CDD505-2E9C-101B-9397-08002B2CF9AE}" pid="3" name="KSOProductBuildVer">
    <vt:lpwstr>1049-12.2.0.23196</vt:lpwstr>
  </property>
</Properties>
</file>