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2" r:id="rId5"/>
    <p:sldId id="259" r:id="rId6"/>
    <p:sldId id="264" r:id="rId7"/>
    <p:sldId id="265" r:id="rId8"/>
    <p:sldId id="266" r:id="rId9"/>
    <p:sldId id="260" r:id="rId10"/>
    <p:sldId id="261" r:id="rId11"/>
    <p:sldId id="263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8E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60"/>
  </p:normalViewPr>
  <p:slideViewPr>
    <p:cSldViewPr snapToGrid="0">
      <p:cViewPr varScale="1">
        <p:scale>
          <a:sx n="75" d="100"/>
          <a:sy n="75" d="100"/>
        </p:scale>
        <p:origin x="48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18246958-04A1-4AF3-81AE-F81809524A4C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A9E492EA-244E-4824-AE27-9CBD5E8507C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87096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46958-04A1-4AF3-81AE-F81809524A4C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92EA-244E-4824-AE27-9CBD5E850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620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46958-04A1-4AF3-81AE-F81809524A4C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92EA-244E-4824-AE27-9CBD5E850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973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46958-04A1-4AF3-81AE-F81809524A4C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92EA-244E-4824-AE27-9CBD5E850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950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46958-04A1-4AF3-81AE-F81809524A4C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92EA-244E-4824-AE27-9CBD5E8507C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158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46958-04A1-4AF3-81AE-F81809524A4C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92EA-244E-4824-AE27-9CBD5E850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74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46958-04A1-4AF3-81AE-F81809524A4C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92EA-244E-4824-AE27-9CBD5E850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249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46958-04A1-4AF3-81AE-F81809524A4C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92EA-244E-4824-AE27-9CBD5E850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83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46958-04A1-4AF3-81AE-F81809524A4C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92EA-244E-4824-AE27-9CBD5E850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587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46958-04A1-4AF3-81AE-F81809524A4C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92EA-244E-4824-AE27-9CBD5E850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30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46958-04A1-4AF3-81AE-F81809524A4C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92EA-244E-4824-AE27-9CBD5E850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165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18246958-04A1-4AF3-81AE-F81809524A4C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A9E492EA-244E-4824-AE27-9CBD5E8507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159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3-2" TargetMode="External"/><Relationship Id="rId2" Type="http://schemas.openxmlformats.org/officeDocument/2006/relationships/hyperlink" Target="https://ru.wikipedia.org/wiki/%D0%A1%D0%BC%D0%B8%D1%80%D0%BD%D0%BE%D0%B2,_%D0%91%D0%BE%D1%80%D0%B8%D1%81_%D0%90%D0%BB%D0%B5%D0%BA%D1%81%D0%B0%D0%BD%D0%B4%D1%80%D0%BE%D0%B2%D0%B8%D1%87_(%D0%BB%D1%91%D1%82%D1%87%D0%B8%D0%BA)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90%D0%9D%D0%A2-40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0%B0%D1%80%D0%B0%D1%82%D0%BE%D0%B2%D1%81%D0%BA%D0%BE%D0%B5_%D0%B2%D1%8B%D1%81%D1%88%D0%B5%D0%B5_%D0%B2%D0%BE%D0%B5%D0%BD%D0%BD%D0%BE%D0%B5_%D0%BA%D0%BE%D0%BC%D0%B0%D0%BD%D0%B4%D0%BD%D0%BE-%D0%B8%D0%BD%D0%B6%D0%B5%D0%BD%D0%B5%D1%80%D0%BD%D0%BE%D0%B5_%D1%83%D1%87%D0%B8%D0%BB%D0%B8%D1%89%D0%B5_%D1%80%D0%B0%D0%BA%D0%B5%D1%82%D0%BD%D1%8B%D1%85_%D0%B2%D0%BE%D0%B9%D1%81%D0%BA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125-%D0%B9_%D0%B3%D0%B2%D0%B0%D1%80%D0%B4%D0%B5%D0%B9%D1%81%D0%BA%D0%B8%D0%B9_%D0%B1%D0%BE%D0%BC%D0%B1%D0%B0%D1%80%D0%B4%D0%B8%D1%80%D0%BE%D0%B2%D0%BE%D1%87%D0%BD%D1%8B%D0%B9_%D0%B0%D0%B2%D0%B8%D0%B0%D1%86%D0%B8%D0%BE%D0%BD%D0%BD%D1%8B%D0%B9_%D0%BF%D0%BE%D0%BB%D0%BA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znanierussia.ru/articles/&#1056;&#1072;&#1089;&#1082;&#1086;&#1074;&#1072;,_&#1052;&#1072;&#1088;&#1080;&#1085;&#1072;_&#1052;&#1080;&#1093;&#1072;&#1081;&#1083;&#1086;&#1074;&#1085;&#1072;" TargetMode="External"/><Relationship Id="rId2" Type="http://schemas.openxmlformats.org/officeDocument/2006/relationships/hyperlink" Target="https://ru.wikipedia.org/wiki/&#1056;&#1072;&#1089;&#1082;&#1086;&#1074;&#1072;,_&#1052;&#1072;&#1088;&#1080;&#1085;&#1072;_&#1052;&#1080;&#1093;&#1072;&#1081;&#1083;&#1086;&#1074;&#1085;&#1072;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1912_%D0%B3%D0%BE%D0%B4" TargetMode="External"/><Relationship Id="rId2" Type="http://schemas.openxmlformats.org/officeDocument/2006/relationships/hyperlink" Target="https://ru.wikipedia.org/wiki/28_%D0%BC%D0%B0%D1%80%D1%82%D0%B0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ru.wikipedia.org/wiki/%D0%90%D0%BD%D1%82%D1%80%D0%B5%D0%BF%D1%80%D0%B5%D0%BD%D1%91%D1%80" TargetMode="External"/><Relationship Id="rId4" Type="http://schemas.openxmlformats.org/officeDocument/2006/relationships/hyperlink" Target="https://ru.wikipedia.org/wiki/%D0%91%D0%B0%D1%80%D0%B8%D1%82%D0%BE%D0%B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0%B0%D0%BD%D0%BA%D1%82-%D0%9F%D0%B5%D1%82%D0%B5%D1%80%D0%B1%D1%83%D1%80%D0%B3%D1%81%D0%BA%D0%B8%D0%B9_%D0%B3%D0%BE%D1%81%D1%83%D0%B4%D0%B0%D1%80%D1%81%D1%82%D0%B2%D0%B5%D0%BD%D0%BD%D1%8B%D0%B9_%D1%83%D0%BD%D0%B8%D0%B2%D0%B5%D1%80%D1%81%D0%B8%D1%82%D0%B5%D1%82_%D0%B3%D1%80%D0%B0%D0%B6%D0%B4%D0%B0%D0%BD%D1%81%D0%BA%D0%BE%D0%B9_%D0%B0%D0%B2%D0%B8%D0%B0%D1%86%D0%B8%D0%B8" TargetMode="External"/><Relationship Id="rId2" Type="http://schemas.openxmlformats.org/officeDocument/2006/relationships/hyperlink" Target="https://ru.wikipedia.org/wiki/%D0%9C%D0%BE%D1%81%D0%BA%D0%BE%D0%B2%D1%81%D0%BA%D0%B0%D1%8F_%D0%B3%D0%BE%D1%81%D1%83%D0%B4%D0%B0%D1%80%D1%81%D1%82%D0%B2%D0%B5%D0%BD%D0%BD%D0%B0%D1%8F_%D0%BA%D0%BE%D0%BD%D1%81%D0%B5%D1%80%D0%B2%D0%B0%D1%82%D0%BE%D1%80%D0%B8%D1%8F_%D0%B8%D0%BC%D0%B5%D0%BD%D0%B8_%D0%9F._%D0%98._%D0%A7%D0%B0%D0%B9%D0%BA%D0%BE%D0%B2%D1%81%D0%BA%D0%BE%D0%B3%D0%BE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3%D0%BB%D0%B0%D0%B2%D0%BD%D0%BE%D0%B5_%D1%83%D0%BF%D1%80%D0%B0%D0%B2%D0%BB%D0%B5%D0%BD%D0%B8%D0%B5_%D0%B3%D0%BE%D1%81%D1%83%D0%B4%D0%B0%D1%80%D1%81%D1%82%D0%B2%D0%B5%D0%BD%D0%BD%D0%BE%D0%B9_%D0%B1%D0%B5%D0%B7%D0%BE%D0%BF%D0%B0%D1%81%D0%BD%D0%BE%D1%81%D1%82%D0%B8_%D0%9D%D0%9A%D0%92%D0%94_%D0%A1%D0%A1%D0%A1%D0%A0" TargetMode="External"/><Relationship Id="rId2" Type="http://schemas.openxmlformats.org/officeDocument/2006/relationships/hyperlink" Target="https://ru.wikipedia.org/wiki/%D0%9D%D0%B0%D1%80%D0%BE%D0%B4%D0%BD%D1%8B%D0%B9_%D0%BA%D0%BE%D0%BC%D0%B8%D1%81%D1%81%D0%B0%D1%80%D0%B8%D0%B0%D1%82_%D0%B2%D0%BD%D1%83%D1%82%D1%80%D0%B5%D0%BD%D0%BD%D0%B8%D1%85_%D0%B4%D0%B5%D0%BB_%D0%A1%D0%A1%D0%A1%D0%A0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ru.wikipedia.org/wiki/%D0%9C%D0%BE%D1%81%D0%BA%D0%B2%D0%B0" TargetMode="External"/><Relationship Id="rId5" Type="http://schemas.openxmlformats.org/officeDocument/2006/relationships/hyperlink" Target="https://ru.wikipedia.org/wiki/%D0%A1%D1%82%D0%B0%D1%80%D1%88%D0%B8%D0%B9_%D0%BB%D0%B5%D0%B9%D1%82%D0%B5%D0%BD%D0%B0%D0%BD%D1%82" TargetMode="External"/><Relationship Id="rId4" Type="http://schemas.openxmlformats.org/officeDocument/2006/relationships/hyperlink" Target="https://ru.wikipedia.org/wiki/%D0%9D%D0%B0%D1%80%D0%BE%D0%B4%D0%BD%D1%8B%D0%B9_%D0%BA%D0%BE%D0%BC%D0%B8%D1%81%D1%81%D0%B0%D1%80%D0%B8%D0%B0%D1%82_%D0%BE%D0%B1%D0%BE%D1%80%D0%BE%D0%BD%D1%8B_%D0%A1%D0%A1%D0%A1%D0%A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1%82%D0%B0%D0%BB%D0%B8%D0%BD,_%D0%98%D0%BE%D1%81%D0%B8%D1%84_%D0%92%D0%B8%D1%81%D1%81%D0%B0%D1%80%D0%B8%D0%BE%D0%BD%D0%BE%D0%B2%D0%B8%D1%87" TargetMode="External"/><Relationship Id="rId7" Type="http://schemas.openxmlformats.org/officeDocument/2006/relationships/hyperlink" Target="https://ru.wikipedia.org/wiki/%D0%9E%D1%80%D0%B4%D0%B5%D0%BD_%D0%9A%D1%83%D1%82%D1%83%D0%B7%D0%BE%D0%B2%D0%B0" TargetMode="External"/><Relationship Id="rId2" Type="http://schemas.openxmlformats.org/officeDocument/2006/relationships/hyperlink" Target="https://ru.wikipedia.org/wiki/%D0%92%D0%B5%D0%BB%D0%B8%D0%BA%D0%B0%D1%8F_%D0%9E%D1%82%D0%B5%D1%87%D0%B5%D1%81%D1%82%D0%B2%D0%B5%D0%BD%D0%BD%D0%B0%D1%8F_%D0%B2%D0%BE%D0%B9%D0%BD%D0%B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9E%D1%80%D0%B4%D0%B5%D0%BD_%D0%A1%D1%83%D0%B2%D0%BE%D1%80%D0%BE%D0%B2%D0%B0" TargetMode="External"/><Relationship Id="rId5" Type="http://schemas.openxmlformats.org/officeDocument/2006/relationships/hyperlink" Target="https://ru.wikipedia.org/wiki/%D0%A0%D0%9A%D0%9A%D0%90" TargetMode="External"/><Relationship Id="rId4" Type="http://schemas.openxmlformats.org/officeDocument/2006/relationships/hyperlink" Target="https://ru.wikipedia.org/wiki/%D0%A0%D0%B0%D1%81%D0%BA%D0%BE%D0%B2%D0%B0,_%D0%9C%D0%B0%D1%80%D0%B8%D0%BD%D0%B0_%D0%9C%D0%B8%D1%85%D0%B0%D0%B9%D0%BB%D0%BE%D0%B2%D0%BD%D0%B0#cite_note-:0-6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C%D0%B5%D0%B4%D0%B0%D0%BB%D1%8C_%C2%AB%D0%97%D0%BE%D0%BB%D0%BE%D1%82%D0%B0%D1%8F_%D0%97%D0%B2%D0%B5%D0%B7%D0%B4%D0%B0%C2%BB_(%D0%A1%D0%A1%D0%A1%D0%A0)" TargetMode="External"/><Relationship Id="rId7" Type="http://schemas.openxmlformats.org/officeDocument/2006/relationships/hyperlink" Target="https://ru.wikipedia.org/wiki/%D0%9F%D0%BE%D1%87%D1%91%D1%82%D0%BD%D1%8B%D0%B9_%D1%81%D0%BE%D1%82%D1%80%D1%83%D0%B4%D0%BD%D0%B8%D0%BA_%D0%B3%D0%BE%D1%81%D0%B1%D0%B5%D0%B7%D0%BE%D0%BF%D0%B0%D1%81%D0%BD%D0%BE%D1%81%D1%82%D0%B8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ru.wikipedia.org/wiki/%D0%9E%D1%80%D0%B4%D0%B5%D0%BD_%D0%9E%D1%82%D0%B5%D1%87%D0%B5%D1%81%D1%82%D0%B2%D0%B5%D0%BD%D0%BD%D0%BE%D0%B9_%D0%B2%D0%BE%D0%B9%D0%BD%D1%8B" TargetMode="External"/><Relationship Id="rId5" Type="http://schemas.openxmlformats.org/officeDocument/2006/relationships/hyperlink" Target="https://ru.wikipedia.org/wiki/%D0%9E%D1%80%D0%B4%D0%B5%D0%BD_%D0%9B%D0%B5%D0%BD%D0%B8%D0%BD%D0%B0" TargetMode="External"/><Relationship Id="rId4" Type="http://schemas.openxmlformats.org/officeDocument/2006/relationships/hyperlink" Target="https://ru.wikipedia.org/wiki/%D0%93%D0%B5%D1%80%D0%BE%D0%B9_%D0%A1%D0%BE%D0%B2%D0%B5%D1%82%D1%81%D0%BA%D0%BE%D0%B3%D0%BE_%D0%A1%D0%BE%D1%8E%D0%B7%D0%B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8E0D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E3CC26-8C78-23B5-15A7-835FE12378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2299558"/>
          </a:xfrm>
        </p:spPr>
        <p:txBody>
          <a:bodyPr>
            <a:normAutofit/>
          </a:bodyPr>
          <a:lstStyle/>
          <a:p>
            <a:r>
              <a:rPr lang="ru-RU" sz="6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Женское лицо Победы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75956EF-324E-0267-1C44-C2C3255E83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872" y="3339662"/>
            <a:ext cx="10698900" cy="3376448"/>
          </a:xfrm>
        </p:spPr>
        <p:txBody>
          <a:bodyPr>
            <a:normAutofit lnSpcReduction="10000"/>
          </a:bodyPr>
          <a:lstStyle/>
          <a:p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Марина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Михайловна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Раскова</a:t>
            </a:r>
          </a:p>
          <a:p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Фалилеева Ангелина</a:t>
            </a:r>
          </a:p>
          <a:p>
            <a:pPr algn="r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Студентка ГАПОУ КГПТ</a:t>
            </a:r>
          </a:p>
          <a:p>
            <a:pPr algn="r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203</a:t>
            </a:r>
          </a:p>
        </p:txBody>
      </p:sp>
    </p:spTree>
    <p:extLst>
      <p:ext uri="{BB962C8B-B14F-4D97-AF65-F5344CB8AC3E}">
        <p14:creationId xmlns:p14="http://schemas.microsoft.com/office/powerpoint/2010/main" val="1077261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84"/>
    </mc:Choice>
    <mc:Fallback>
      <p:transition spd="slow" advTm="2584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0B8966-2990-5606-26B3-FBBF4CDEF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ru-RU" sz="4800" b="1" i="0" dirty="0">
                <a:solidFill>
                  <a:srgbClr val="10141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Расследование причин катастрофы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A0981F-343A-6B3C-D11B-CBD093A2E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1321"/>
            <a:ext cx="11144539" cy="5056319"/>
          </a:xfrm>
        </p:spPr>
        <p:txBody>
          <a:bodyPr>
            <a:noAutofit/>
          </a:bodyPr>
          <a:lstStyle/>
          <a:p>
            <a:pPr algn="l"/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Расследованием обстоятельств гибели М. Расковой занялась Главная военная прокуратура Красной армии. По её инициативе было принято решение об образовании экспертной комиссии под руководством заместителя начальника управления формирования и боевой подготовки </a:t>
            </a:r>
            <a:r>
              <a:rPr lang="ru-RU" sz="22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 tooltip="Смирнов, Борис Александрович (лётчик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Б. А. Смирнова</a:t>
            </a:r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 состав комиссии также вошли офицеры управлений штаба ВВС, в том числе, военные метеорологи.</a:t>
            </a:r>
          </a:p>
          <a:p>
            <a:pPr algn="l"/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ходе расследования комиссия установила, что суммарный налёт М. Расковой составлял всего 30 часов на самолётах </a:t>
            </a:r>
            <a:r>
              <a:rPr lang="ru-RU" sz="22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tooltip="У-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У-2</a:t>
            </a:r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lang="ru-RU" sz="22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 tooltip="АНТ-4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СБ</a:t>
            </a:r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в лётной школе, а также 30 часов на самолёте Пе-2 в полку, вследствие чего она была малоопытным пилотом.</a:t>
            </a:r>
          </a:p>
          <a:p>
            <a:pPr algn="l"/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15 февраля 1943 года комиссия завершила свою работу. В итоговом заключении причинами трагедии были названы неудовлетворительная организация руководства перелётом со стороны отдела перелётов штаба ВВС и личная недисциплинированность майора М. М. Расковой. Было установлено, что при подготовке и осуществлении полёта М. Раскова нарушила требования целого ряда нормативных документов.</a:t>
            </a: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485686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041"/>
    </mc:Choice>
    <mc:Fallback>
      <p:transition spd="slow" advTm="804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3A72E2-4D47-5C91-A967-C3E334FAD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614" y="365760"/>
            <a:ext cx="10838898" cy="779868"/>
          </a:xfrm>
        </p:spPr>
        <p:txBody>
          <a:bodyPr/>
          <a:lstStyle/>
          <a:p>
            <a:pPr algn="ctr"/>
            <a:r>
              <a:rPr lang="ru-RU" dirty="0"/>
              <a:t>Памятник</a:t>
            </a:r>
          </a:p>
        </p:txBody>
      </p:sp>
      <p:pic>
        <p:nvPicPr>
          <p:cNvPr id="4098" name="Picture 2" descr="Памятник М. М. Расковой (общий вид)">
            <a:extLst>
              <a:ext uri="{FF2B5EF4-FFF2-40B4-BE49-F238E27FC236}">
                <a16:creationId xmlns:a16="http://schemas.microsoft.com/office/drawing/2014/main" id="{296BF812-1460-9754-4B84-46F7966BEE7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455" y="1232066"/>
            <a:ext cx="4719145" cy="5347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BA38921-0372-ED93-2B0B-4639B0454BA2}"/>
              </a:ext>
            </a:extLst>
          </p:cNvPr>
          <p:cNvSpPr txBox="1"/>
          <p:nvPr/>
        </p:nvSpPr>
        <p:spPr>
          <a:xfrm>
            <a:off x="115614" y="1232066"/>
            <a:ext cx="6124903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середине 1960-х годов по инициативе педагогического коллектива и учащихся школы №93 был начат сбор средств на возведение памятника в честь знаменитой лётчицы Марины Расковой. Огромную помощь в этом оказали в то время родители учеников, а также целый ряд коллективов саратовских предприятий: </a:t>
            </a:r>
            <a:r>
              <a:rPr lang="ru-RU" sz="22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tooltip="Саратовское высшее военное командно-инженерное училище ракетных войск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СВВКИУ имени Лизюкова А.И.</a:t>
            </a:r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завод "Корпус" и администрация района. Памятник Расковой был торжественно открыт 9 мая 1968 года. Более 300 женщин-лётчиц из </a:t>
            </a:r>
            <a:r>
              <a:rPr lang="ru-RU" sz="22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 tooltip="125-й гвардейский бомбардировочный авиационный полк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женских авиационных полков</a:t>
            </a:r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созданных Мариной Михайловной, прибыли на открытие данного монументального объекта. Также на церемонии находились дочь и брат Героя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880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46"/>
    </mc:Choice>
    <mc:Fallback>
      <p:transition spd="slow" advTm="5946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9593A5-96F5-BDD3-358E-14F2208BE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DCACDA-B2A5-B15B-8A78-EEF92CE46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0512" y="2506663"/>
            <a:ext cx="8595360" cy="4351337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Марина Михайловна Раскова была одной из лучших Советских лётчиц-штурманов.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Герой Советского Союза</a:t>
            </a: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Она внесла огромный вклад в победу над врагами.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474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868"/>
    </mc:Choice>
    <mc:Fallback>
      <p:transition spd="slow" advTm="3868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B2E584-F699-8A29-4BF7-28AFC3D01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232" y="2723198"/>
            <a:ext cx="9692640" cy="705802"/>
          </a:xfrm>
        </p:spPr>
        <p:txBody>
          <a:bodyPr>
            <a:noAutofit/>
          </a:bodyPr>
          <a:lstStyle/>
          <a:p>
            <a:pPr algn="ctr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53145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30"/>
    </mc:Choice>
    <mc:Fallback>
      <p:transition spd="slow" advTm="253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74039A-96DF-DC31-0116-4AD082FE0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02D784-C1B6-C5CF-98DE-5DF8F8F8E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https://ru.wikipedia.org/wiki/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Раскова,_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Марина_Михайловна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википедия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https://znanierussia.ru/articles/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Раскова,_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Марина_Михайловна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знания России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060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30"/>
    </mc:Choice>
    <mc:Fallback>
      <p:transition spd="slow" advTm="263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B3CE2D2-0D5B-1521-8AB8-7154F3C8CA7B}"/>
              </a:ext>
            </a:extLst>
          </p:cNvPr>
          <p:cNvSpPr/>
          <p:nvPr/>
        </p:nvSpPr>
        <p:spPr>
          <a:xfrm>
            <a:off x="5344999" y="0"/>
            <a:ext cx="5976593" cy="685799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(1912-1943)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Советская лётчица-штурман</a:t>
            </a:r>
          </a:p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Герой Советского Союза</a:t>
            </a:r>
          </a:p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33E1E2-B678-B58C-E71E-A02053663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4999" y="772132"/>
            <a:ext cx="5976593" cy="1320279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ru-RU" dirty="0"/>
              <a:t>Раскова Марина Михайловна</a:t>
            </a:r>
          </a:p>
        </p:txBody>
      </p:sp>
      <p:pic>
        <p:nvPicPr>
          <p:cNvPr id="1028" name="Picture 4" descr="Picture background">
            <a:extLst>
              <a:ext uri="{FF2B5EF4-FFF2-40B4-BE49-F238E27FC236}">
                <a16:creationId xmlns:a16="http://schemas.microsoft.com/office/drawing/2014/main" id="{A5DCACC4-61E2-1625-8169-B402273070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5344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1213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857"/>
    </mc:Choice>
    <mc:Fallback>
      <p:transition spd="slow" advTm="285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948EF-E3A2-2944-B594-8BD5BD495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977" y="365760"/>
            <a:ext cx="9692640" cy="1042626"/>
          </a:xfrm>
          <a:solidFill>
            <a:schemeClr val="accent4">
              <a:lumMod val="75000"/>
            </a:schemeClr>
          </a:solidFill>
        </p:spPr>
        <p:txBody>
          <a:bodyPr>
            <a:normAutofit fontScale="90000"/>
          </a:bodyPr>
          <a:lstStyle/>
          <a:p>
            <a:b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ОГРАФИЯ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A90D5C-81C4-F2E8-A9CD-4ABFE53C90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15776" y="1831441"/>
            <a:ext cx="11108805" cy="3195118"/>
          </a:xfrm>
        </p:spPr>
        <p:txBody>
          <a:bodyPr>
            <a:noAutofit/>
          </a:bodyPr>
          <a:lstStyle/>
          <a:p>
            <a:pPr algn="ctr"/>
            <a:r>
              <a:rPr lang="ru-RU" sz="2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Родилась</a:t>
            </a:r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 tooltip="28 март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28 марта</a:t>
            </a:r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tooltip="1912 год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1912 года</a:t>
            </a:r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Москве. Русская. Отец — Малинин Михаил Дмитриевич (1853—1919) — артист оперы (</a:t>
            </a:r>
            <a:r>
              <a:rPr lang="ru-RU" sz="22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 tooltip="Барито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баритон</a:t>
            </a:r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 </a:t>
            </a:r>
            <a:r>
              <a:rPr lang="ru-RU" sz="22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 tooltip="Антрепренё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антрепренёр</a:t>
            </a:r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вокальный педагог, ум</a:t>
            </a:r>
            <a:r>
              <a:rPr lang="ru-RU" sz="2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ер в Москве в октябре 1919 года вследствие несчастного случая в возрасте 66 лет (был сбит мотоциклом). Мать — Анна Спиридоновна с 1905 по 1932 год работала учителем средней школы в городах Торжке, Вязьме и Москве. После выхода на пенсию жила в семье Марины </a:t>
            </a:r>
            <a:r>
              <a:rPr lang="ru-RU" sz="22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Расковой.  </a:t>
            </a:r>
          </a:p>
          <a:p>
            <a:pPr algn="ctr"/>
            <a:endParaRPr lang="ru-RU" sz="22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226CCEA-DEE6-5310-D1F7-9B3342A33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70179" y="1208716"/>
            <a:ext cx="5307723" cy="5283524"/>
          </a:xfrm>
        </p:spPr>
        <p:txBody>
          <a:bodyPr>
            <a:normAutofit/>
          </a:bodyPr>
          <a:lstStyle/>
          <a:p>
            <a:pPr marL="0" indent="0" algn="l">
              <a:lnSpc>
                <a:spcPct val="110000"/>
              </a:lnSpc>
              <a:spcBef>
                <a:spcPts val="0"/>
              </a:spcBef>
              <a:buNone/>
            </a:pPr>
            <a:endParaRPr lang="ru-RU" sz="74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10000"/>
              </a:lnSpc>
              <a:spcBef>
                <a:spcPts val="0"/>
              </a:spcBef>
              <a:buNone/>
            </a:pPr>
            <a:endParaRPr lang="ru-RU" sz="22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4363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3"/>
    </mc:Choice>
    <mc:Fallback>
      <p:transition spd="slow" advTm="600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94280DB-F81B-ED0A-C7D2-B3559212F3AE}"/>
              </a:ext>
            </a:extLst>
          </p:cNvPr>
          <p:cNvSpPr txBox="1"/>
          <p:nvPr/>
        </p:nvSpPr>
        <p:spPr>
          <a:xfrm>
            <a:off x="1630417" y="273270"/>
            <a:ext cx="8931165" cy="2507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Сама Марина воспитывалась с братом Романом </a:t>
            </a:r>
            <a:endParaRPr lang="ru-RU" sz="18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Училась в </a:t>
            </a:r>
            <a:r>
              <a:rPr lang="ru-RU" sz="1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 tooltip="Московская государственная консерватория имени П. И. Чайковского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Московской консерватории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Работала практиканткой в лаборатории анилинокрасочного завода. В апреле 1929 года вышла замуж за инженера этого же завода Сергея Ивановича Раскова и прервала работу до октября 1931 года вследствие рождения дочери Татьяны; развелась в октябре 1935 года.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1934 году окончила экстерном </a:t>
            </a:r>
            <a:r>
              <a:rPr lang="ru-RU" sz="1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tooltip="Санкт-Петербургский государственный университет гражданской авиаци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Ленинградский институт инженеров гражданского воздушного флота</a:t>
            </a:r>
            <a:r>
              <a:rPr lang="ru-RU" sz="1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работала инструктором-летнабом (лётчик-наблюдатель) аэронавигационной лаборатории Военно-воздушной академии имени Н. Е. Жуковского.</a:t>
            </a:r>
          </a:p>
        </p:txBody>
      </p:sp>
      <p:pic>
        <p:nvPicPr>
          <p:cNvPr id="3074" name="Picture 2" descr="Picture background">
            <a:extLst>
              <a:ext uri="{FF2B5EF4-FFF2-40B4-BE49-F238E27FC236}">
                <a16:creationId xmlns:a16="http://schemas.microsoft.com/office/drawing/2014/main" id="{F52606CB-5EE5-E41F-8A2A-938B74DFE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317" y="2869324"/>
            <a:ext cx="7441324" cy="3715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2464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91"/>
    </mc:Choice>
    <mc:Fallback>
      <p:transition spd="slow" advTm="609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00AB90-EE02-9282-3A62-319B53096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816" y="586477"/>
            <a:ext cx="9692640" cy="737826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в красной армии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737A01-B622-ABBD-ADFC-6929CA24159D}"/>
              </a:ext>
            </a:extLst>
          </p:cNvPr>
          <p:cNvSpPr txBox="1"/>
          <p:nvPr/>
        </p:nvSpPr>
        <p:spPr>
          <a:xfrm>
            <a:off x="189816" y="1692165"/>
            <a:ext cx="11119315" cy="24622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1937 года находилась в штате </a:t>
            </a:r>
            <a:r>
              <a:rPr lang="ru-RU" sz="22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 tooltip="Народный комиссариат внутренних дел ССС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НКВД</a:t>
            </a:r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феврале 1937 года по феврал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1939 года —  была штатным консультантом, затем уполномоченный Особого отдела </a:t>
            </a:r>
            <a:r>
              <a:rPr lang="ru-RU" sz="22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tooltip="Главное управление государственной безопасности НКВД ССС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Главного управления государственной безопасности НКВД СССР</a:t>
            </a:r>
            <a:endParaRPr lang="ru-RU" sz="2200" b="0" i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февраля до марта 1941 года —  была в особом отделе 3-го (авиационного) Управления </a:t>
            </a:r>
            <a:r>
              <a:rPr lang="ru-RU" sz="22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 tooltip="Народный комиссариат обороны ССС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Народного комиссариата обороны СССР</a:t>
            </a:r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2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 tooltip="Старший лейтенан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старший лейтенант</a:t>
            </a:r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госбезопасности. Жила в </a:t>
            </a:r>
            <a:r>
              <a:rPr lang="ru-RU" sz="22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6" tooltip="Моск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Москве</a:t>
            </a:r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1543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875"/>
    </mc:Choice>
    <mc:Fallback>
      <p:transition spd="slow" advTm="5875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F04062C-7038-4132-DEFF-BC8BEE86493A}"/>
              </a:ext>
            </a:extLst>
          </p:cNvPr>
          <p:cNvSpPr txBox="1"/>
          <p:nvPr/>
        </p:nvSpPr>
        <p:spPr>
          <a:xfrm>
            <a:off x="914399" y="1446468"/>
            <a:ext cx="9595945" cy="415498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Когда началась </a:t>
            </a:r>
            <a:r>
              <a:rPr lang="ru-RU" sz="22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 tooltip="Великая Отечественная войн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Великая Отечественная война</a:t>
            </a:r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Раскова использовала своё положение и личные контакты со </a:t>
            </a:r>
            <a:r>
              <a:rPr lang="ru-RU" sz="22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tooltip="Сталин, Иосиф Виссарионович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Сталиным</a:t>
            </a:r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чтобы добиться разрешения на формирование женских боевых частей</a:t>
            </a:r>
            <a:r>
              <a:rPr lang="ru-RU" sz="2200" b="0" i="0" u="none" strike="noStrike" baseline="30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[6]</a:t>
            </a:r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Тогда же была переведена из НКВД в </a:t>
            </a:r>
            <a:r>
              <a:rPr lang="ru-RU" sz="22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 tooltip="РКК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Красную Армию</a:t>
            </a:r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войны 587-й бомбардировочный авиационный полк был переименован в 125-й гвардейский </a:t>
            </a:r>
            <a:r>
              <a:rPr lang="ru-RU" sz="2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пикировочно</a:t>
            </a:r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-бомбардировочный авиационный имени Марины Расковой Борисовский </a:t>
            </a:r>
            <a:r>
              <a:rPr lang="ru-RU" sz="22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6" tooltip="Орден Сувор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орденов Суворова</a:t>
            </a:r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lang="ru-RU" sz="22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7" tooltip="Орден Кутузов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Кутузова</a:t>
            </a:r>
            <a:r>
              <a:rPr lang="ru-RU" sz="2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полк</a:t>
            </a:r>
          </a:p>
          <a:p>
            <a:pPr algn="l"/>
            <a:r>
              <a:rPr lang="ru-RU" sz="22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22 ноября 1942 года М. М. Раскова доложила командующему ВВС Приволжского военного округа, что 587-й БАП, третий среди женских, готов к боевой работе. В начале января 1943 года, после года напряжённой учёбы, он вылетел на фронт, под Сталинград.</a:t>
            </a:r>
            <a:endParaRPr lang="ru-RU" sz="2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743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70"/>
    </mc:Choice>
    <mc:Fallback>
      <p:transition spd="slow" advTm="607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E88FA08-D16E-C4A6-6558-ED2625AFEAA6}"/>
              </a:ext>
            </a:extLst>
          </p:cNvPr>
          <p:cNvSpPr txBox="1"/>
          <p:nvPr/>
        </p:nvSpPr>
        <p:spPr>
          <a:xfrm>
            <a:off x="107092" y="1227595"/>
            <a:ext cx="11104605" cy="517064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2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Осенью 1938 года три знаменитые советские лётчицы – Валентина Гризодубова, Полина Осипенко и Марина Раскова – задумали совершить беспосадочный перелёт Москва – Дальний Восток на самолёте АНТ-37 «Родина». Пресса называла предприятие «дерзким» – как из-за длительности воздушного пути, так и из-за того, что экипаж самолёта состоял исключительно из женщин. Советским лётчицам предстояло побить рекорд француженки Андре </a:t>
            </a:r>
            <a:r>
              <a:rPr lang="ru-RU" sz="2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Дюпейрон</a:t>
            </a:r>
            <a:r>
              <a:rPr lang="ru-RU" sz="2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в мае 1938 года пролетела без посадки 4360 километров. Полёт «Родины» продолжался почти сутки, за это время самолёт преодолел 6450 километров. Долетев 25 сентября до </a:t>
            </a:r>
            <a:r>
              <a:rPr lang="ru-RU" sz="2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Тугурского</a:t>
            </a:r>
            <a:r>
              <a:rPr lang="ru-RU" sz="2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залива Охотского моря, экипаж повернул на юг, чтобы сесть в Комсомольске-на-Амуре. Но дотянуть до аэродрома не удалось. К кабине загорелась красная лампочка, показывавшая, что топливо на исходе. Оставался единственный выход – садиться на болото. При посадке самолёт мог опрокинуться, и в этом случае больше всех рисковала жизнью Раскова, чья штурманская кабина находилась в задней части фюзеляжа. Гризодубова приняла отчаянное решение и приказала Расковой прыгать с парашютом с высоты семи тысяч метров. Штурман рассердилась на командира и даже, как она вспоминала, показала ей кулак. Однако приказа не ослушалась.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FC92A6-D407-627A-2720-CC952E45858F}"/>
              </a:ext>
            </a:extLst>
          </p:cNvPr>
          <p:cNvSpPr txBox="1"/>
          <p:nvPr/>
        </p:nvSpPr>
        <p:spPr>
          <a:xfrm>
            <a:off x="107092" y="459759"/>
            <a:ext cx="11104605" cy="52322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ПОЛЁТ ЗА МИРОВЫМ РЕКОРДОМ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781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076"/>
    </mc:Choice>
    <mc:Fallback>
      <p:transition spd="slow" advTm="9076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53E99-1E2E-D3FE-9991-3DB90810C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03" y="5906529"/>
            <a:ext cx="11178746" cy="611759"/>
          </a:xfrm>
          <a:solidFill>
            <a:schemeClr val="accent4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ru-RU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Рекордный полёт «Родины»: удивительный подвиг лётчицы Марины Расковой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E1DF73A-1998-C9BF-6C65-7BDCB022C4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03" y="84338"/>
            <a:ext cx="11178746" cy="5500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3628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55"/>
    </mc:Choice>
    <mc:Fallback>
      <p:transition spd="slow" advTm="3055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cture background">
            <a:extLst>
              <a:ext uri="{FF2B5EF4-FFF2-40B4-BE49-F238E27FC236}">
                <a16:creationId xmlns:a16="http://schemas.microsoft.com/office/drawing/2014/main" id="{2BBA36DD-9E7B-F71C-4D2D-B6ADC0A86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509751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D92EA6-29F2-67F1-0B82-6F5B52F9C527}"/>
              </a:ext>
            </a:extLst>
          </p:cNvPr>
          <p:cNvSpPr txBox="1"/>
          <p:nvPr/>
        </p:nvSpPr>
        <p:spPr>
          <a:xfrm>
            <a:off x="5097517" y="171666"/>
            <a:ext cx="6101254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48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Награды</a:t>
            </a:r>
            <a:endParaRPr lang="ru-RU" b="0" i="0" dirty="0">
              <a:effectLst/>
              <a:latin typeface="Linux Libertin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tooltip="Медаль «Золотая Звезда» (СССР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Медаль «Золотая Звезда»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 tooltip="Герой Советского Союз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Героя Советского Союза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(№ 106);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два </a:t>
            </a: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 tooltip="Орден Ленин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ордена Ленина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(15.07.1938, 02.11.1938);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6" tooltip="Орден Отечественной войны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орден Отечественной войны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1-й степени (30.09.1944, посмертно);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7" tooltip="Почётный сотрудник госбезопасности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Нагрудный знак «Заслуженный сотрудник НКВД»</a:t>
            </a: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(1940).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8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медали.</a:t>
            </a:r>
          </a:p>
        </p:txBody>
      </p:sp>
    </p:spTree>
    <p:extLst>
      <p:ext uri="{BB962C8B-B14F-4D97-AF65-F5344CB8AC3E}">
        <p14:creationId xmlns:p14="http://schemas.microsoft.com/office/powerpoint/2010/main" val="2929377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949"/>
    </mc:Choice>
    <mc:Fallback>
      <p:transition spd="slow" advTm="5949"/>
    </mc:Fallback>
  </mc:AlternateContent>
</p:sld>
</file>

<file path=ppt/theme/theme1.xml><?xml version="1.0" encoding="utf-8"?>
<a:theme xmlns:a="http://schemas.openxmlformats.org/drawingml/2006/main" name="Вид">
  <a:themeElements>
    <a:clrScheme name="Вид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Вид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ид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TM03457515[[fn=Вид]]</Template>
  <TotalTime>264</TotalTime>
  <Words>940</Words>
  <Application>Microsoft Office PowerPoint</Application>
  <PresentationFormat>Широкоэкранный</PresentationFormat>
  <Paragraphs>50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Century Schoolbook</vt:lpstr>
      <vt:lpstr>Linux Libertine</vt:lpstr>
      <vt:lpstr>Times New Roman</vt:lpstr>
      <vt:lpstr>Wingdings 2</vt:lpstr>
      <vt:lpstr>Вид</vt:lpstr>
      <vt:lpstr>Женское лицо Победы</vt:lpstr>
      <vt:lpstr>Раскова Марина Михайловна</vt:lpstr>
      <vt:lpstr>  БИОГРАФИЯ</vt:lpstr>
      <vt:lpstr>Презентация PowerPoint</vt:lpstr>
      <vt:lpstr>Служба в красной армии</vt:lpstr>
      <vt:lpstr>Презентация PowerPoint</vt:lpstr>
      <vt:lpstr>Презентация PowerPoint</vt:lpstr>
      <vt:lpstr>Рекордный полёт «Родины»: удивительный подвиг лётчицы Марины Расковой</vt:lpstr>
      <vt:lpstr>Презентация PowerPoint</vt:lpstr>
      <vt:lpstr>Расследование причин катастрофы</vt:lpstr>
      <vt:lpstr>Памятник</vt:lpstr>
      <vt:lpstr>Заключение</vt:lpstr>
      <vt:lpstr>Спасибо за внимание!</vt:lpstr>
      <vt:lpstr>Список литературы: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Женское лицо Победы</dc:title>
  <dc:creator>Vivo 002</dc:creator>
  <cp:lastModifiedBy>Vivo 002</cp:lastModifiedBy>
  <cp:revision>5</cp:revision>
  <dcterms:created xsi:type="dcterms:W3CDTF">2025-02-04T01:39:22Z</dcterms:created>
  <dcterms:modified xsi:type="dcterms:W3CDTF">2025-03-04T03:46:12Z</dcterms:modified>
</cp:coreProperties>
</file>