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wdp" ContentType="image/vnd.ms-photo"/>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Лариса Манасян" initials="ЛМ" lastIdx="1" clrIdx="0">
    <p:extLst>
      <p:ext uri="{19B8F6BF-5375-455C-9EA6-DF929625EA0E}">
        <p15:presenceInfo xmlns:p15="http://schemas.microsoft.com/office/powerpoint/2012/main" userId="7d4be9ea5aef234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8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2-10T22:10:29.014" idx="1">
    <p:pos x="10" y="10"/>
    <p:text/>
    <p:extLst>
      <p:ext uri="{C676402C-5697-4E1C-873F-D02D1690AC5C}">
        <p15:threadingInfo xmlns:p15="http://schemas.microsoft.com/office/powerpoint/2012/main" timeZoneBias="-5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D427BD8E-17CE-4C27-9DF3-80CD45790319}" type="datetimeFigureOut">
              <a:rPr lang="ru-RU" smtClean="0"/>
              <a:t>11.02.2025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ADD0A6-EEDD-4CD0-9750-EEE8E27B844B}" type="slidenum">
              <a:rPr lang="ru-RU" smtClean="0"/>
              <a:t>‹#›</a:t>
            </a:fld>
            <a:endParaRPr lang="ru-RU"/>
          </a:p>
        </p:txBody>
      </p:sp>
    </p:spTree>
    <p:extLst>
      <p:ext uri="{BB962C8B-B14F-4D97-AF65-F5344CB8AC3E}">
        <p14:creationId xmlns:p14="http://schemas.microsoft.com/office/powerpoint/2010/main" val="48220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427BD8E-17CE-4C27-9DF3-80CD45790319}" type="datetimeFigureOut">
              <a:rPr lang="ru-RU" smtClean="0"/>
              <a:t>11.02.2025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ADD0A6-EEDD-4CD0-9750-EEE8E27B844B}" type="slidenum">
              <a:rPr lang="ru-RU" smtClean="0"/>
              <a:t>‹#›</a:t>
            </a:fld>
            <a:endParaRPr lang="ru-RU"/>
          </a:p>
        </p:txBody>
      </p:sp>
    </p:spTree>
    <p:extLst>
      <p:ext uri="{BB962C8B-B14F-4D97-AF65-F5344CB8AC3E}">
        <p14:creationId xmlns:p14="http://schemas.microsoft.com/office/powerpoint/2010/main" val="2569496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427BD8E-17CE-4C27-9DF3-80CD45790319}" type="datetimeFigureOut">
              <a:rPr lang="ru-RU" smtClean="0"/>
              <a:t>11.02.2025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ADD0A6-EEDD-4CD0-9750-EEE8E27B844B}" type="slidenum">
              <a:rPr lang="ru-RU" smtClean="0"/>
              <a:t>‹#›</a:t>
            </a:fld>
            <a:endParaRPr lang="ru-RU"/>
          </a:p>
        </p:txBody>
      </p:sp>
    </p:spTree>
    <p:extLst>
      <p:ext uri="{BB962C8B-B14F-4D97-AF65-F5344CB8AC3E}">
        <p14:creationId xmlns:p14="http://schemas.microsoft.com/office/powerpoint/2010/main" val="1789903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427BD8E-17CE-4C27-9DF3-80CD45790319}" type="datetimeFigureOut">
              <a:rPr lang="ru-RU" smtClean="0"/>
              <a:t>11.02.2025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ADD0A6-EEDD-4CD0-9750-EEE8E27B844B}" type="slidenum">
              <a:rPr lang="ru-RU" smtClean="0"/>
              <a:t>‹#›</a:t>
            </a:fld>
            <a:endParaRPr lang="ru-RU"/>
          </a:p>
        </p:txBody>
      </p:sp>
    </p:spTree>
    <p:extLst>
      <p:ext uri="{BB962C8B-B14F-4D97-AF65-F5344CB8AC3E}">
        <p14:creationId xmlns:p14="http://schemas.microsoft.com/office/powerpoint/2010/main" val="1027124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427BD8E-17CE-4C27-9DF3-80CD45790319}" type="datetimeFigureOut">
              <a:rPr lang="ru-RU" smtClean="0"/>
              <a:t>11.02.2025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ADD0A6-EEDD-4CD0-9750-EEE8E27B844B}" type="slidenum">
              <a:rPr lang="ru-RU" smtClean="0"/>
              <a:t>‹#›</a:t>
            </a:fld>
            <a:endParaRPr lang="ru-RU"/>
          </a:p>
        </p:txBody>
      </p:sp>
    </p:spTree>
    <p:extLst>
      <p:ext uri="{BB962C8B-B14F-4D97-AF65-F5344CB8AC3E}">
        <p14:creationId xmlns:p14="http://schemas.microsoft.com/office/powerpoint/2010/main" val="4228231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427BD8E-17CE-4C27-9DF3-80CD45790319}" type="datetimeFigureOut">
              <a:rPr lang="ru-RU" smtClean="0"/>
              <a:t>11.02.2025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ADD0A6-EEDD-4CD0-9750-EEE8E27B844B}" type="slidenum">
              <a:rPr lang="ru-RU" smtClean="0"/>
              <a:t>‹#›</a:t>
            </a:fld>
            <a:endParaRPr lang="ru-RU"/>
          </a:p>
        </p:txBody>
      </p:sp>
    </p:spTree>
    <p:extLst>
      <p:ext uri="{BB962C8B-B14F-4D97-AF65-F5344CB8AC3E}">
        <p14:creationId xmlns:p14="http://schemas.microsoft.com/office/powerpoint/2010/main" val="73374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427BD8E-17CE-4C27-9DF3-80CD45790319}" type="datetimeFigureOut">
              <a:rPr lang="ru-RU" smtClean="0"/>
              <a:t>11.02.2025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6ADD0A6-EEDD-4CD0-9750-EEE8E27B844B}" type="slidenum">
              <a:rPr lang="ru-RU" smtClean="0"/>
              <a:t>‹#›</a:t>
            </a:fld>
            <a:endParaRPr lang="ru-RU"/>
          </a:p>
        </p:txBody>
      </p:sp>
    </p:spTree>
    <p:extLst>
      <p:ext uri="{BB962C8B-B14F-4D97-AF65-F5344CB8AC3E}">
        <p14:creationId xmlns:p14="http://schemas.microsoft.com/office/powerpoint/2010/main" val="3208599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427BD8E-17CE-4C27-9DF3-80CD45790319}" type="datetimeFigureOut">
              <a:rPr lang="ru-RU" smtClean="0"/>
              <a:t>11.02.2025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6ADD0A6-EEDD-4CD0-9750-EEE8E27B844B}" type="slidenum">
              <a:rPr lang="ru-RU" smtClean="0"/>
              <a:t>‹#›</a:t>
            </a:fld>
            <a:endParaRPr lang="ru-RU"/>
          </a:p>
        </p:txBody>
      </p:sp>
    </p:spTree>
    <p:extLst>
      <p:ext uri="{BB962C8B-B14F-4D97-AF65-F5344CB8AC3E}">
        <p14:creationId xmlns:p14="http://schemas.microsoft.com/office/powerpoint/2010/main" val="3478398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427BD8E-17CE-4C27-9DF3-80CD45790319}" type="datetimeFigureOut">
              <a:rPr lang="ru-RU" smtClean="0"/>
              <a:t>11.02.2025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6ADD0A6-EEDD-4CD0-9750-EEE8E27B844B}" type="slidenum">
              <a:rPr lang="ru-RU" smtClean="0"/>
              <a:t>‹#›</a:t>
            </a:fld>
            <a:endParaRPr lang="ru-RU"/>
          </a:p>
        </p:txBody>
      </p:sp>
    </p:spTree>
    <p:extLst>
      <p:ext uri="{BB962C8B-B14F-4D97-AF65-F5344CB8AC3E}">
        <p14:creationId xmlns:p14="http://schemas.microsoft.com/office/powerpoint/2010/main" val="3963777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427BD8E-17CE-4C27-9DF3-80CD45790319}" type="datetimeFigureOut">
              <a:rPr lang="ru-RU" smtClean="0"/>
              <a:t>11.02.2025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ADD0A6-EEDD-4CD0-9750-EEE8E27B844B}" type="slidenum">
              <a:rPr lang="ru-RU" smtClean="0"/>
              <a:t>‹#›</a:t>
            </a:fld>
            <a:endParaRPr lang="ru-RU"/>
          </a:p>
        </p:txBody>
      </p:sp>
    </p:spTree>
    <p:extLst>
      <p:ext uri="{BB962C8B-B14F-4D97-AF65-F5344CB8AC3E}">
        <p14:creationId xmlns:p14="http://schemas.microsoft.com/office/powerpoint/2010/main" val="4191351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427BD8E-17CE-4C27-9DF3-80CD45790319}" type="datetimeFigureOut">
              <a:rPr lang="ru-RU" smtClean="0"/>
              <a:t>11.02.2025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ADD0A6-EEDD-4CD0-9750-EEE8E27B844B}" type="slidenum">
              <a:rPr lang="ru-RU" smtClean="0"/>
              <a:t>‹#›</a:t>
            </a:fld>
            <a:endParaRPr lang="ru-RU"/>
          </a:p>
        </p:txBody>
      </p:sp>
    </p:spTree>
    <p:extLst>
      <p:ext uri="{BB962C8B-B14F-4D97-AF65-F5344CB8AC3E}">
        <p14:creationId xmlns:p14="http://schemas.microsoft.com/office/powerpoint/2010/main" val="1472932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4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27BD8E-17CE-4C27-9DF3-80CD45790319}" type="datetimeFigureOut">
              <a:rPr lang="ru-RU" smtClean="0"/>
              <a:t>11.02.2025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DD0A6-EEDD-4CD0-9750-EEE8E27B844B}" type="slidenum">
              <a:rPr lang="ru-RU" smtClean="0"/>
              <a:t>‹#›</a:t>
            </a:fld>
            <a:endParaRPr lang="ru-RU"/>
          </a:p>
        </p:txBody>
      </p:sp>
    </p:spTree>
    <p:extLst>
      <p:ext uri="{BB962C8B-B14F-4D97-AF65-F5344CB8AC3E}">
        <p14:creationId xmlns:p14="http://schemas.microsoft.com/office/powerpoint/2010/main" val="2282506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bin"/><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web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2000"/>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283388" y="5919427"/>
            <a:ext cx="3439885" cy="830997"/>
          </a:xfrm>
          <a:prstGeom prst="rect">
            <a:avLst/>
          </a:prstGeom>
          <a:noFill/>
        </p:spPr>
        <p:txBody>
          <a:bodyPr wrap="square" rtlCol="0">
            <a:spAutoFit/>
          </a:bodyPr>
          <a:lstStyle/>
          <a:p>
            <a:pPr algn="r"/>
            <a:r>
              <a:rPr lang="ru-RU" sz="1600" b="1" dirty="0">
                <a:solidFill>
                  <a:schemeClr val="bg1">
                    <a:lumMod val="75000"/>
                  </a:schemeClr>
                </a:solidFill>
                <a:latin typeface="Arial" panose="020B0604020202020204" pitchFamily="34" charset="0"/>
                <a:cs typeface="Arial" panose="020B0604020202020204" pitchFamily="34" charset="0"/>
              </a:rPr>
              <a:t>Выполнила:  Манасян Лариса</a:t>
            </a:r>
          </a:p>
          <a:p>
            <a:pPr algn="r"/>
            <a:r>
              <a:rPr lang="ru-RU" sz="1600" b="1" dirty="0">
                <a:solidFill>
                  <a:schemeClr val="bg1">
                    <a:lumMod val="75000"/>
                  </a:schemeClr>
                </a:solidFill>
                <a:latin typeface="Arial" panose="020B0604020202020204" pitchFamily="34" charset="0"/>
                <a:cs typeface="Arial" panose="020B0604020202020204" pitchFamily="34" charset="0"/>
              </a:rPr>
              <a:t>студентка группы ПСО-23-2</a:t>
            </a:r>
            <a:r>
              <a:rPr lang="en-US" sz="1600" b="1" dirty="0">
                <a:solidFill>
                  <a:schemeClr val="bg1">
                    <a:lumMod val="75000"/>
                  </a:schemeClr>
                </a:solidFill>
                <a:latin typeface="Arial" panose="020B0604020202020204" pitchFamily="34" charset="0"/>
                <a:cs typeface="Arial" panose="020B0604020202020204" pitchFamily="34" charset="0"/>
              </a:rPr>
              <a:t>/1</a:t>
            </a:r>
            <a:endParaRPr lang="ru-RU" sz="1600" b="1" dirty="0">
              <a:solidFill>
                <a:schemeClr val="bg1">
                  <a:lumMod val="75000"/>
                </a:schemeClr>
              </a:solidFill>
              <a:latin typeface="Arial" panose="020B0604020202020204" pitchFamily="34" charset="0"/>
              <a:cs typeface="Arial" panose="020B0604020202020204" pitchFamily="34" charset="0"/>
            </a:endParaRPr>
          </a:p>
          <a:p>
            <a:pPr algn="r"/>
            <a:r>
              <a:rPr lang="ru-RU" sz="1600" b="1" dirty="0">
                <a:solidFill>
                  <a:schemeClr val="bg1">
                    <a:lumMod val="75000"/>
                  </a:schemeClr>
                </a:solidFill>
                <a:latin typeface="Arial" panose="020B0604020202020204" pitchFamily="34" charset="0"/>
                <a:cs typeface="Arial" panose="020B0604020202020204" pitchFamily="34" charset="0"/>
              </a:rPr>
              <a:t>Колледж ЧИ (филиал) БГУ</a:t>
            </a:r>
          </a:p>
        </p:txBody>
      </p:sp>
      <p:sp>
        <p:nvSpPr>
          <p:cNvPr id="5" name="Прямоугольник 4"/>
          <p:cNvSpPr/>
          <p:nvPr/>
        </p:nvSpPr>
        <p:spPr>
          <a:xfrm>
            <a:off x="1248967" y="1219217"/>
            <a:ext cx="9694063" cy="1323439"/>
          </a:xfrm>
          <a:prstGeom prst="rect">
            <a:avLst/>
          </a:prstGeom>
          <a:noFill/>
        </p:spPr>
        <p:txBody>
          <a:bodyPr wrap="square" lIns="91440" tIns="45720" rIns="91440" bIns="45720">
            <a:spAutoFit/>
          </a:bodyPr>
          <a:lstStyle/>
          <a:p>
            <a:pPr algn="ctr"/>
            <a:r>
              <a:rPr lang="ru-RU" sz="4000" b="1" cap="none" spc="0" dirty="0">
                <a:ln w="9525">
                  <a:solidFill>
                    <a:schemeClr val="bg1"/>
                  </a:solidFill>
                  <a:prstDash val="solid"/>
                </a:ln>
                <a:solidFill>
                  <a:schemeClr val="tx1"/>
                </a:solidFill>
                <a:effectLst>
                  <a:glow rad="63500">
                    <a:schemeClr val="accent3">
                      <a:satMod val="175000"/>
                      <a:alpha val="40000"/>
                    </a:schemeClr>
                  </a:glow>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Забайкальцы в годы Великой Отечественной войны: фронт и тыл</a:t>
            </a:r>
          </a:p>
        </p:txBody>
      </p:sp>
    </p:spTree>
    <p:extLst>
      <p:ext uri="{BB962C8B-B14F-4D97-AF65-F5344CB8AC3E}">
        <p14:creationId xmlns:p14="http://schemas.microsoft.com/office/powerpoint/2010/main" val="2475283046"/>
      </p:ext>
    </p:extLst>
  </p:cSld>
  <p:clrMapOvr>
    <a:masterClrMapping/>
  </p:clrMapOvr>
  <mc:AlternateContent xmlns:mc="http://schemas.openxmlformats.org/markup-compatibility/2006">
    <mc:Choice xmlns:p14="http://schemas.microsoft.com/office/powerpoint/2010/main" Requires="p14">
      <p:transition spd="slow" p14:dur="2000" advClick="0" advTm="7000"/>
    </mc:Choice>
    <mc:Fallback>
      <p:transition spd="slow" advClick="0" advTm="7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8000">
              <a:schemeClr val="bg1">
                <a:lumMod val="85000"/>
              </a:schemeClr>
            </a:gs>
            <a:gs pos="45000">
              <a:schemeClr val="bg1">
                <a:lumMod val="75000"/>
              </a:schemeClr>
            </a:gs>
            <a:gs pos="6000">
              <a:schemeClr val="bg1">
                <a:lumMod val="65000"/>
              </a:schemeClr>
            </a:gs>
            <a:gs pos="90000">
              <a:schemeClr val="tx1">
                <a:lumMod val="50000"/>
                <a:lumOff val="50000"/>
              </a:schemeClr>
            </a:gs>
          </a:gsLst>
          <a:lin ang="135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57" y="365126"/>
            <a:ext cx="11292114" cy="679903"/>
          </a:xfrm>
          <a:ln w="38100">
            <a:solidFill>
              <a:schemeClr val="tx1"/>
            </a:solidFill>
            <a:prstDash val="sysDot"/>
          </a:ln>
        </p:spPr>
        <p:txBody>
          <a:bodyPr>
            <a:normAutofit/>
          </a:bodyPr>
          <a:lstStyle/>
          <a:p>
            <a:pPr algn="ctr"/>
            <a:r>
              <a:rPr lang="ru-RU"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Фронт. Герои</a:t>
            </a:r>
          </a:p>
        </p:txBody>
      </p:sp>
      <p:sp>
        <p:nvSpPr>
          <p:cNvPr id="3" name="Объект 2"/>
          <p:cNvSpPr>
            <a:spLocks noGrp="1"/>
          </p:cNvSpPr>
          <p:nvPr>
            <p:ph idx="1"/>
          </p:nvPr>
        </p:nvSpPr>
        <p:spPr>
          <a:xfrm>
            <a:off x="464458" y="1233714"/>
            <a:ext cx="11292114" cy="4943249"/>
          </a:xfrm>
        </p:spPr>
        <p:txBody>
          <a:bodyPr>
            <a:noAutofit/>
          </a:bodyPr>
          <a:lstStyle/>
          <a:p>
            <a:pPr marL="0" indent="457200" algn="just">
              <a:lnSpc>
                <a:spcPct val="100000"/>
              </a:lnSpc>
              <a:spcBef>
                <a:spcPts val="0"/>
              </a:spcBef>
              <a:buNone/>
            </a:pPr>
            <a:r>
              <a:rPr lang="ru-RU" sz="2400" dirty="0">
                <a:latin typeface="Arial" panose="020B0604020202020204" pitchFamily="34" charset="0"/>
                <a:cs typeface="Arial" panose="020B0604020202020204" pitchFamily="34" charset="0"/>
              </a:rPr>
              <a:t>По всем фронтам гремела слава известного снайпера-эвенка из </a:t>
            </a:r>
            <a:r>
              <a:rPr lang="ru-RU" sz="2400" dirty="0" err="1">
                <a:latin typeface="Arial" panose="020B0604020202020204" pitchFamily="34" charset="0"/>
                <a:cs typeface="Arial" panose="020B0604020202020204" pitchFamily="34" charset="0"/>
              </a:rPr>
              <a:t>Шилкинского</a:t>
            </a:r>
            <a:r>
              <a:rPr lang="ru-RU" sz="2400" dirty="0">
                <a:latin typeface="Arial" panose="020B0604020202020204" pitchFamily="34" charset="0"/>
                <a:cs typeface="Arial" panose="020B0604020202020204" pitchFamily="34" charset="0"/>
              </a:rPr>
              <a:t> района </a:t>
            </a:r>
            <a:r>
              <a:rPr lang="ru-RU" sz="2400" b="1" dirty="0">
                <a:latin typeface="Arial" panose="020B0604020202020204" pitchFamily="34" charset="0"/>
                <a:cs typeface="Arial" panose="020B0604020202020204" pitchFamily="34" charset="0"/>
              </a:rPr>
              <a:t>Семёна Даниловича </a:t>
            </a:r>
            <a:r>
              <a:rPr lang="ru-RU" sz="2400" b="1" dirty="0" err="1">
                <a:latin typeface="Arial" panose="020B0604020202020204" pitchFamily="34" charset="0"/>
                <a:cs typeface="Arial" panose="020B0604020202020204" pitchFamily="34" charset="0"/>
              </a:rPr>
              <a:t>Номоконова</a:t>
            </a:r>
            <a:r>
              <a:rPr lang="ru-RU" sz="2400" dirty="0">
                <a:latin typeface="Arial" panose="020B0604020202020204" pitchFamily="34" charset="0"/>
                <a:cs typeface="Arial" panose="020B0604020202020204" pitchFamily="34" charset="0"/>
              </a:rPr>
              <a:t>, уничтожившего 360 немецко-фашистских захватчиков. В историю Великой Отечественной войны яркой страницей вошел героический подвиг, совершенный тридцатью тремя бойцами 1379-го стрелкового полка 87-й стрелковой дивизии. 23−25 августа 1942 года шёл неравный бой советских воинов против окружавших их 70 танков противника. Изнемогавшие от жары, без воды и пищи, забайкальцы сражались храбро, подбили 27 танков, уничтожили до 150 фашистских солдат и вышли из окружения. Один из командиров этих бесстрашных бойцов — </a:t>
            </a:r>
            <a:r>
              <a:rPr lang="ru-RU" sz="2400" b="1" dirty="0">
                <a:latin typeface="Arial" panose="020B0604020202020204" pitchFamily="34" charset="0"/>
                <a:cs typeface="Arial" panose="020B0604020202020204" pitchFamily="34" charset="0"/>
              </a:rPr>
              <a:t>Георгий Стрелков</a:t>
            </a:r>
            <a:r>
              <a:rPr lang="ru-RU" sz="2400" dirty="0">
                <a:latin typeface="Arial" panose="020B0604020202020204" pitchFamily="34" charset="0"/>
                <a:cs typeface="Arial" panose="020B0604020202020204" pitchFamily="34" charset="0"/>
              </a:rPr>
              <a:t>, комсомолец, учитель из </a:t>
            </a:r>
            <a:r>
              <a:rPr lang="ru-RU" sz="2400" dirty="0" err="1">
                <a:latin typeface="Arial" panose="020B0604020202020204" pitchFamily="34" charset="0"/>
                <a:cs typeface="Arial" panose="020B0604020202020204" pitchFamily="34" charset="0"/>
              </a:rPr>
              <a:t>Александрово</a:t>
            </a:r>
            <a:r>
              <a:rPr lang="ru-RU" sz="2400" dirty="0">
                <a:latin typeface="Arial" panose="020B0604020202020204" pitchFamily="34" charset="0"/>
                <a:cs typeface="Arial" panose="020B0604020202020204" pitchFamily="34" charset="0"/>
              </a:rPr>
              <a:t>-Заводского района Читинской области, был награждён орденом Ленина. Пройдя всю войну, он вернулся к своей мирной профессии.</a:t>
            </a:r>
          </a:p>
        </p:txBody>
      </p:sp>
    </p:spTree>
    <p:extLst>
      <p:ext uri="{BB962C8B-B14F-4D97-AF65-F5344CB8AC3E}">
        <p14:creationId xmlns:p14="http://schemas.microsoft.com/office/powerpoint/2010/main" val="4190697022"/>
      </p:ext>
    </p:extLst>
  </p:cSld>
  <p:clrMapOvr>
    <a:masterClrMapping/>
  </p:clrMapOvr>
  <mc:AlternateContent xmlns:mc="http://schemas.openxmlformats.org/markup-compatibility/2006">
    <mc:Choice xmlns:p14="http://schemas.microsoft.com/office/powerpoint/2010/main" Requires="p14">
      <p:transition spd="med" p14:dur="700" advClick="0" advTm="18000">
        <p:fade/>
      </p:transition>
    </mc:Choice>
    <mc:Fallback>
      <p:transition spd="med" advClick="0" advTm="18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8000">
              <a:schemeClr val="bg1">
                <a:lumMod val="85000"/>
              </a:schemeClr>
            </a:gs>
            <a:gs pos="45000">
              <a:schemeClr val="bg1">
                <a:lumMod val="75000"/>
              </a:schemeClr>
            </a:gs>
            <a:gs pos="6000">
              <a:schemeClr val="bg1">
                <a:lumMod val="65000"/>
              </a:schemeClr>
            </a:gs>
            <a:gs pos="90000">
              <a:schemeClr val="tx1">
                <a:lumMod val="50000"/>
                <a:lumOff val="50000"/>
              </a:schemeClr>
            </a:gs>
          </a:gsLst>
          <a:lin ang="135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57" y="365126"/>
            <a:ext cx="11263086" cy="694417"/>
          </a:xfrm>
          <a:ln w="38100">
            <a:solidFill>
              <a:schemeClr val="tx1"/>
            </a:solidFill>
            <a:prstDash val="sysDot"/>
          </a:ln>
        </p:spPr>
        <p:txBody>
          <a:bodyPr>
            <a:normAutofit/>
          </a:bodyPr>
          <a:lstStyle/>
          <a:p>
            <a:pPr algn="ctr"/>
            <a:r>
              <a:rPr lang="ru-RU" sz="3600" dirty="0">
                <a:latin typeface="Arial" panose="020B0604020202020204" pitchFamily="34" charset="0"/>
                <a:cs typeface="Arial" panose="020B0604020202020204" pitchFamily="34" charset="0"/>
              </a:rPr>
              <a:t>Фронт. Герои</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338" y="1233714"/>
            <a:ext cx="3393286" cy="4368800"/>
          </a:xfrm>
          <a:prstGeom prst="rect">
            <a:avLst/>
          </a:prstGeom>
          <a:effectLst>
            <a:outerShdw blurRad="863600" dist="50800" dir="5400000" algn="ctr" rotWithShape="0">
              <a:srgbClr val="000000">
                <a:alpha val="43137"/>
              </a:srgbClr>
            </a:outerShdw>
          </a:effectLst>
        </p:spPr>
      </p:pic>
      <p:sp>
        <p:nvSpPr>
          <p:cNvPr id="5" name="TextBox 4"/>
          <p:cNvSpPr txBox="1"/>
          <p:nvPr/>
        </p:nvSpPr>
        <p:spPr>
          <a:xfrm>
            <a:off x="1277257" y="5791200"/>
            <a:ext cx="3744686" cy="646331"/>
          </a:xfrm>
          <a:prstGeom prst="rect">
            <a:avLst/>
          </a:prstGeom>
          <a:noFill/>
        </p:spPr>
        <p:txBody>
          <a:bodyPr wrap="square" rtlCol="0">
            <a:spAutoFit/>
          </a:bodyPr>
          <a:lstStyle/>
          <a:p>
            <a:pPr algn="ctr"/>
            <a:r>
              <a:rPr lang="ru-RU" b="1" dirty="0"/>
              <a:t> </a:t>
            </a:r>
            <a:r>
              <a:rPr lang="ru-RU" b="1" dirty="0">
                <a:latin typeface="Arial" panose="020B0604020202020204" pitchFamily="34" charset="0"/>
                <a:cs typeface="Arial" panose="020B0604020202020204" pitchFamily="34" charset="0"/>
              </a:rPr>
              <a:t>Семён Данилович </a:t>
            </a:r>
            <a:r>
              <a:rPr lang="ru-RU" b="1" dirty="0" err="1">
                <a:latin typeface="Arial" panose="020B0604020202020204" pitchFamily="34" charset="0"/>
                <a:cs typeface="Arial" panose="020B0604020202020204" pitchFamily="34" charset="0"/>
              </a:rPr>
              <a:t>Номоконов</a:t>
            </a:r>
            <a:endParaRPr lang="ru-RU" b="1" dirty="0">
              <a:latin typeface="Arial" panose="020B0604020202020204" pitchFamily="34" charset="0"/>
              <a:cs typeface="Arial" panose="020B0604020202020204" pitchFamily="34" charset="0"/>
            </a:endParaRPr>
          </a:p>
          <a:p>
            <a:pPr algn="ctr"/>
            <a:r>
              <a:rPr lang="ru-RU" dirty="0">
                <a:latin typeface="Arial" panose="020B0604020202020204" pitchFamily="34" charset="0"/>
                <a:cs typeface="Arial" panose="020B0604020202020204" pitchFamily="34" charset="0"/>
              </a:rPr>
              <a:t>(1900-1973 гг.)</a:t>
            </a:r>
          </a:p>
        </p:txBody>
      </p:sp>
      <p:sp>
        <p:nvSpPr>
          <p:cNvPr id="8" name="TextBox 7"/>
          <p:cNvSpPr txBox="1"/>
          <p:nvPr/>
        </p:nvSpPr>
        <p:spPr>
          <a:xfrm>
            <a:off x="6792686" y="5776685"/>
            <a:ext cx="3686628" cy="646331"/>
          </a:xfrm>
          <a:prstGeom prst="rect">
            <a:avLst/>
          </a:prstGeom>
          <a:noFill/>
        </p:spPr>
        <p:txBody>
          <a:bodyPr wrap="square" rtlCol="0">
            <a:spAutoFit/>
          </a:bodyPr>
          <a:lstStyle/>
          <a:p>
            <a:pPr algn="ctr"/>
            <a:r>
              <a:rPr lang="ru-RU" b="1" dirty="0">
                <a:latin typeface="Arial" panose="020B0604020202020204" pitchFamily="34" charset="0"/>
                <a:cs typeface="Arial" panose="020B0604020202020204" pitchFamily="34" charset="0"/>
              </a:rPr>
              <a:t>Георгий Андреевич Стрелков</a:t>
            </a:r>
          </a:p>
          <a:p>
            <a:pPr algn="ctr"/>
            <a:r>
              <a:rPr lang="ru-RU" dirty="0">
                <a:latin typeface="Arial" panose="020B0604020202020204" pitchFamily="34" charset="0"/>
                <a:cs typeface="Arial" panose="020B0604020202020204" pitchFamily="34" charset="0"/>
              </a:rPr>
              <a:t>(1919-1999 гг.)</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6625" y="1233714"/>
            <a:ext cx="3215922" cy="4368800"/>
          </a:xfrm>
          <a:prstGeom prst="rect">
            <a:avLst/>
          </a:prstGeom>
          <a:effectLst>
            <a:outerShdw blurRad="762000" dist="50800" dir="5400000" algn="ctr" rotWithShape="0">
              <a:srgbClr val="000000">
                <a:alpha val="43137"/>
              </a:srgbClr>
            </a:outerShdw>
          </a:effectLst>
        </p:spPr>
      </p:pic>
    </p:spTree>
    <p:extLst>
      <p:ext uri="{BB962C8B-B14F-4D97-AF65-F5344CB8AC3E}">
        <p14:creationId xmlns:p14="http://schemas.microsoft.com/office/powerpoint/2010/main" val="3143237975"/>
      </p:ext>
    </p:extLst>
  </p:cSld>
  <p:clrMapOvr>
    <a:masterClrMapping/>
  </p:clrMapOvr>
  <p:transition spd="slow" advClick="0" advTm="6000">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8000">
              <a:schemeClr val="bg1">
                <a:lumMod val="85000"/>
              </a:schemeClr>
            </a:gs>
            <a:gs pos="45000">
              <a:schemeClr val="bg1">
                <a:lumMod val="75000"/>
              </a:schemeClr>
            </a:gs>
            <a:gs pos="6000">
              <a:schemeClr val="bg1">
                <a:lumMod val="65000"/>
              </a:schemeClr>
            </a:gs>
            <a:gs pos="90000">
              <a:schemeClr val="tx1">
                <a:lumMod val="50000"/>
                <a:lumOff val="50000"/>
              </a:schemeClr>
            </a:gs>
          </a:gsLst>
          <a:lin ang="135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5759" y="365126"/>
            <a:ext cx="11469189" cy="549274"/>
          </a:xfrm>
          <a:ln w="38100">
            <a:solidFill>
              <a:schemeClr val="tx1"/>
            </a:solidFill>
            <a:prstDash val="sysDot"/>
          </a:ln>
        </p:spPr>
        <p:txBody>
          <a:bodyPr>
            <a:normAutofit fontScale="90000"/>
          </a:bodyPr>
          <a:lstStyle/>
          <a:p>
            <a:pPr algn="ctr"/>
            <a:r>
              <a:rPr lang="ru-RU"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Фронт. Герои</a:t>
            </a:r>
          </a:p>
        </p:txBody>
      </p:sp>
      <p:sp>
        <p:nvSpPr>
          <p:cNvPr id="3" name="Объект 2"/>
          <p:cNvSpPr>
            <a:spLocks noGrp="1"/>
          </p:cNvSpPr>
          <p:nvPr>
            <p:ph idx="1"/>
          </p:nvPr>
        </p:nvSpPr>
        <p:spPr>
          <a:xfrm>
            <a:off x="365759" y="1187269"/>
            <a:ext cx="11469189" cy="1508759"/>
          </a:xfrm>
        </p:spPr>
        <p:txBody>
          <a:bodyPr>
            <a:normAutofit/>
          </a:bodyPr>
          <a:lstStyle/>
          <a:p>
            <a:pPr marL="0" indent="457200">
              <a:lnSpc>
                <a:spcPct val="100000"/>
              </a:lnSpc>
              <a:spcBef>
                <a:spcPts val="0"/>
              </a:spcBef>
              <a:buNone/>
            </a:pPr>
            <a:r>
              <a:rPr lang="ru-RU" sz="2000" dirty="0">
                <a:latin typeface="Arial" panose="020B0604020202020204" pitchFamily="34" charset="0"/>
                <a:cs typeface="Arial" panose="020B0604020202020204" pitchFamily="34" charset="0"/>
              </a:rPr>
              <a:t>На берегах далёкого Одера отважно сражался сапёр </a:t>
            </a:r>
            <a:r>
              <a:rPr lang="ru-RU" sz="2000" dirty="0" err="1">
                <a:latin typeface="Arial" panose="020B0604020202020204" pitchFamily="34" charset="0"/>
                <a:cs typeface="Arial" panose="020B0604020202020204" pitchFamily="34" charset="0"/>
              </a:rPr>
              <a:t>Жигжид</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Жигдуров</a:t>
            </a:r>
            <a:r>
              <a:rPr lang="ru-RU" sz="2000" dirty="0">
                <a:latin typeface="Arial" panose="020B0604020202020204" pitchFamily="34" charset="0"/>
                <a:cs typeface="Arial" panose="020B0604020202020204" pitchFamily="34" charset="0"/>
              </a:rPr>
              <a:t>, уроженец </a:t>
            </a:r>
            <a:r>
              <a:rPr lang="ru-RU" sz="2000" dirty="0" err="1">
                <a:latin typeface="Arial" panose="020B0604020202020204" pitchFamily="34" charset="0"/>
                <a:cs typeface="Arial" panose="020B0604020202020204" pitchFamily="34" charset="0"/>
              </a:rPr>
              <a:t>Борзинского</a:t>
            </a:r>
            <a:r>
              <a:rPr lang="ru-RU" sz="2000" dirty="0">
                <a:latin typeface="Arial" panose="020B0604020202020204" pitchFamily="34" charset="0"/>
                <a:cs typeface="Arial" panose="020B0604020202020204" pitchFamily="34" charset="0"/>
              </a:rPr>
              <a:t> района. Он вступил в неравную схватку с группой вражеских автоматчиков, прорвавшихся на командный пункт нашего полка, уничтожил её, но сам погиб смертью героя. Бесстрашный воин посмертно представлен к награде орденом Красного Знамени.</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1888" y="2739455"/>
            <a:ext cx="5115905" cy="3069543"/>
          </a:xfrm>
          <a:prstGeom prst="rect">
            <a:avLst/>
          </a:prstGeom>
          <a:effectLst>
            <a:outerShdw blurRad="901700" dist="50800" dir="5400000" algn="ctr" rotWithShape="0">
              <a:srgbClr val="000000">
                <a:alpha val="78000"/>
              </a:srgbClr>
            </a:outerShdw>
          </a:effectLst>
        </p:spPr>
      </p:pic>
      <p:sp>
        <p:nvSpPr>
          <p:cNvPr id="6" name="TextBox 5"/>
          <p:cNvSpPr txBox="1"/>
          <p:nvPr/>
        </p:nvSpPr>
        <p:spPr>
          <a:xfrm>
            <a:off x="3124388" y="5964415"/>
            <a:ext cx="5590903" cy="369332"/>
          </a:xfrm>
          <a:prstGeom prst="rect">
            <a:avLst/>
          </a:prstGeom>
          <a:noFill/>
        </p:spPr>
        <p:txBody>
          <a:bodyPr wrap="square" rtlCol="0">
            <a:spAutoFit/>
          </a:bodyPr>
          <a:lstStyle/>
          <a:p>
            <a:pPr algn="ctr"/>
            <a:r>
              <a:rPr lang="ru-RU" b="1" dirty="0" err="1">
                <a:latin typeface="Arial" panose="020B0604020202020204" pitchFamily="34" charset="0"/>
                <a:cs typeface="Arial" panose="020B0604020202020204" pitchFamily="34" charset="0"/>
              </a:rPr>
              <a:t>Жигжид</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Жигдуров</a:t>
            </a:r>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3975504"/>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8000">
              <a:schemeClr val="bg1">
                <a:lumMod val="85000"/>
              </a:schemeClr>
            </a:gs>
            <a:gs pos="45000">
              <a:schemeClr val="bg1">
                <a:lumMod val="75000"/>
              </a:schemeClr>
            </a:gs>
            <a:gs pos="6000">
              <a:schemeClr val="bg1">
                <a:lumMod val="65000"/>
              </a:schemeClr>
            </a:gs>
            <a:gs pos="90000">
              <a:schemeClr val="tx1">
                <a:lumMod val="50000"/>
                <a:lumOff val="50000"/>
              </a:schemeClr>
            </a:gs>
          </a:gsLst>
          <a:lin ang="135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8629" y="365126"/>
            <a:ext cx="11030857" cy="562338"/>
          </a:xfrm>
          <a:ln w="38100">
            <a:solidFill>
              <a:schemeClr val="tx1"/>
            </a:solidFill>
            <a:prstDash val="sysDot"/>
          </a:ln>
        </p:spPr>
        <p:txBody>
          <a:bodyPr>
            <a:normAutofit fontScale="90000"/>
          </a:bodyPr>
          <a:lstStyle/>
          <a:p>
            <a:pPr algn="ctr"/>
            <a:r>
              <a:rPr lang="ru-RU"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Фронт. Герои</a:t>
            </a:r>
            <a:endParaRPr lang="ru-RU" sz="3600" dirty="0"/>
          </a:p>
        </p:txBody>
      </p:sp>
      <p:sp>
        <p:nvSpPr>
          <p:cNvPr id="3" name="Объект 2"/>
          <p:cNvSpPr>
            <a:spLocks noGrp="1"/>
          </p:cNvSpPr>
          <p:nvPr>
            <p:ph idx="1"/>
          </p:nvPr>
        </p:nvSpPr>
        <p:spPr>
          <a:xfrm>
            <a:off x="4992914" y="1538515"/>
            <a:ext cx="6545943" cy="5471886"/>
          </a:xfrm>
        </p:spPr>
        <p:txBody>
          <a:bodyPr>
            <a:normAutofit/>
          </a:bodyPr>
          <a:lstStyle/>
          <a:p>
            <a:pPr marL="0" indent="457200" algn="just">
              <a:lnSpc>
                <a:spcPct val="100000"/>
              </a:lnSpc>
              <a:spcBef>
                <a:spcPts val="0"/>
              </a:spcBef>
              <a:buNone/>
            </a:pPr>
            <a:r>
              <a:rPr lang="ru-RU" sz="2000" dirty="0">
                <a:latin typeface="Arial" panose="020B0604020202020204" pitchFamily="34" charset="0"/>
                <a:cs typeface="Arial" panose="020B0604020202020204" pitchFamily="34" charset="0"/>
              </a:rPr>
              <a:t>Отважно сражались забайкальцы и в тылу фашистских армий — на временно захваченной врагом советской территории, в отрядах Сопротивления в странах Европы. </a:t>
            </a:r>
            <a:r>
              <a:rPr lang="ru-RU" sz="2000" dirty="0" err="1">
                <a:latin typeface="Arial" panose="020B0604020202020204" pitchFamily="34" charset="0"/>
                <a:cs typeface="Arial" panose="020B0604020202020204" pitchFamily="34" charset="0"/>
              </a:rPr>
              <a:t>Читинец</a:t>
            </a:r>
            <a:r>
              <a:rPr lang="ru-RU" sz="2000" dirty="0">
                <a:latin typeface="Arial" panose="020B0604020202020204" pitchFamily="34" charset="0"/>
                <a:cs typeface="Arial" panose="020B0604020202020204" pitchFamily="34" charset="0"/>
              </a:rPr>
              <a:t> </a:t>
            </a:r>
            <a:r>
              <a:rPr lang="ru-RU" sz="2000" b="1" dirty="0">
                <a:latin typeface="Arial" panose="020B0604020202020204" pitchFamily="34" charset="0"/>
                <a:cs typeface="Arial" panose="020B0604020202020204" pitchFamily="34" charset="0"/>
              </a:rPr>
              <a:t>Павел </a:t>
            </a:r>
            <a:r>
              <a:rPr lang="ru-RU" sz="2000" b="1" dirty="0" err="1">
                <a:latin typeface="Arial" panose="020B0604020202020204" pitchFamily="34" charset="0"/>
                <a:cs typeface="Arial" panose="020B0604020202020204" pitchFamily="34" charset="0"/>
              </a:rPr>
              <a:t>Минаевич</a:t>
            </a:r>
            <a:r>
              <a:rPr lang="ru-RU" sz="2000" b="1" dirty="0">
                <a:latin typeface="Arial" panose="020B0604020202020204" pitchFamily="34" charset="0"/>
                <a:cs typeface="Arial" panose="020B0604020202020204" pitchFamily="34" charset="0"/>
              </a:rPr>
              <a:t> Романов</a:t>
            </a:r>
            <a:r>
              <a:rPr lang="ru-RU" sz="2000" dirty="0">
                <a:latin typeface="Arial" panose="020B0604020202020204" pitchFamily="34" charset="0"/>
                <a:cs typeface="Arial" panose="020B0604020202020204" pitchFamily="34" charset="0"/>
              </a:rPr>
              <a:t> возглавлял партизанскую бригаду «За советскую Белоруссию».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154" y="1219200"/>
            <a:ext cx="3764790" cy="5129801"/>
          </a:xfrm>
          <a:prstGeom prst="rect">
            <a:avLst/>
          </a:prstGeom>
          <a:effectLst>
            <a:outerShdw blurRad="812800" dist="50800" dir="5400000" algn="ctr" rotWithShape="0">
              <a:srgbClr val="000000">
                <a:alpha val="85000"/>
              </a:srgbClr>
            </a:outerShdw>
          </a:effectLst>
        </p:spPr>
      </p:pic>
    </p:spTree>
    <p:extLst>
      <p:ext uri="{BB962C8B-B14F-4D97-AF65-F5344CB8AC3E}">
        <p14:creationId xmlns:p14="http://schemas.microsoft.com/office/powerpoint/2010/main" val="244628798"/>
      </p:ext>
    </p:extLst>
  </p:cSld>
  <p:clrMapOvr>
    <a:masterClrMapping/>
  </p:clrMapOvr>
  <p:transition spd="slow" advClick="0"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8000">
              <a:schemeClr val="bg1">
                <a:lumMod val="85000"/>
              </a:schemeClr>
            </a:gs>
            <a:gs pos="45000">
              <a:schemeClr val="bg1">
                <a:lumMod val="75000"/>
              </a:schemeClr>
            </a:gs>
            <a:gs pos="6000">
              <a:schemeClr val="bg1">
                <a:lumMod val="65000"/>
              </a:schemeClr>
            </a:gs>
            <a:gs pos="90000">
              <a:schemeClr val="tx1">
                <a:lumMod val="50000"/>
                <a:lumOff val="50000"/>
              </a:schemeClr>
            </a:gs>
          </a:gsLst>
          <a:lin ang="135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1886" y="365125"/>
            <a:ext cx="11408228" cy="618675"/>
          </a:xfrm>
          <a:ln w="38100">
            <a:solidFill>
              <a:schemeClr val="tx1"/>
            </a:solidFill>
            <a:prstDash val="sysDot"/>
          </a:ln>
        </p:spPr>
        <p:txBody>
          <a:bodyPr>
            <a:normAutofit/>
          </a:bodyPr>
          <a:lstStyle/>
          <a:p>
            <a:pPr algn="ctr"/>
            <a:r>
              <a:rPr lang="ru-RU"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Фронт. Герои</a:t>
            </a:r>
          </a:p>
        </p:txBody>
      </p:sp>
      <p:sp>
        <p:nvSpPr>
          <p:cNvPr id="3" name="Объект 2"/>
          <p:cNvSpPr>
            <a:spLocks noGrp="1"/>
          </p:cNvSpPr>
          <p:nvPr>
            <p:ph idx="1"/>
          </p:nvPr>
        </p:nvSpPr>
        <p:spPr>
          <a:xfrm>
            <a:off x="391886" y="1471614"/>
            <a:ext cx="7765143" cy="3933372"/>
          </a:xfrm>
        </p:spPr>
        <p:txBody>
          <a:bodyPr>
            <a:normAutofit/>
          </a:bodyPr>
          <a:lstStyle/>
          <a:p>
            <a:pPr marL="0" indent="457200" algn="just">
              <a:lnSpc>
                <a:spcPct val="100000"/>
              </a:lnSpc>
              <a:spcBef>
                <a:spcPts val="0"/>
              </a:spcBef>
              <a:buNone/>
            </a:pPr>
            <a:r>
              <a:rPr lang="ru-RU" sz="2000" b="1" dirty="0">
                <a:latin typeface="Arial" panose="020B0604020202020204" pitchFamily="34" charset="0"/>
                <a:cs typeface="Arial" panose="020B0604020202020204" pitchFamily="34" charset="0"/>
              </a:rPr>
              <a:t>Павел Алексеевич Баранов</a:t>
            </a:r>
            <a:r>
              <a:rPr lang="ru-RU" sz="2000" dirty="0">
                <a:latin typeface="Arial" panose="020B0604020202020204" pitchFamily="34" charset="0"/>
                <a:cs typeface="Arial" panose="020B0604020202020204" pitchFamily="34" charset="0"/>
              </a:rPr>
              <a:t> из Балея, </a:t>
            </a:r>
            <a:r>
              <a:rPr lang="ru-RU" sz="2000" dirty="0" err="1">
                <a:latin typeface="Arial" panose="020B0604020202020204" pitchFamily="34" charset="0"/>
                <a:cs typeface="Arial" panose="020B0604020202020204" pitchFamily="34" charset="0"/>
              </a:rPr>
              <a:t>тяжёло</a:t>
            </a:r>
            <a:r>
              <a:rPr lang="ru-RU" sz="2000" dirty="0">
                <a:latin typeface="Arial" panose="020B0604020202020204" pitchFamily="34" charset="0"/>
                <a:cs typeface="Arial" panose="020B0604020202020204" pitchFamily="34" charset="0"/>
              </a:rPr>
              <a:t> раненный в боях за Севастополь, был захвачен в плен и отправлен в Германию. Бежал из плена, примкнул к словацкому движению Сопротивления, командовал партизанским отрядом.</a:t>
            </a:r>
          </a:p>
          <a:p>
            <a:pPr marL="0" indent="457200" algn="just">
              <a:lnSpc>
                <a:spcPct val="100000"/>
              </a:lnSpc>
              <a:spcBef>
                <a:spcPts val="0"/>
              </a:spcBef>
              <a:buNone/>
            </a:pPr>
            <a:r>
              <a:rPr lang="ru-RU" sz="2000" b="1" dirty="0">
                <a:latin typeface="Arial" panose="020B0604020202020204" pitchFamily="34" charset="0"/>
                <a:cs typeface="Arial" panose="020B0604020202020204" pitchFamily="34" charset="0"/>
              </a:rPr>
              <a:t>Иван Степанович </a:t>
            </a:r>
            <a:r>
              <a:rPr lang="ru-RU" sz="2000" b="1" dirty="0" err="1">
                <a:latin typeface="Arial" panose="020B0604020202020204" pitchFamily="34" charset="0"/>
                <a:cs typeface="Arial" panose="020B0604020202020204" pitchFamily="34" charset="0"/>
              </a:rPr>
              <a:t>Шишмарёв</a:t>
            </a:r>
            <a:r>
              <a:rPr lang="ru-RU" sz="2000" b="1"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из </a:t>
            </a:r>
            <a:r>
              <a:rPr lang="ru-RU" sz="2000" dirty="0" err="1">
                <a:latin typeface="Arial" panose="020B0604020202020204" pitchFamily="34" charset="0"/>
                <a:cs typeface="Arial" panose="020B0604020202020204" pitchFamily="34" charset="0"/>
              </a:rPr>
              <a:t>Газимуро</a:t>
            </a:r>
            <a:r>
              <a:rPr lang="ru-RU" sz="2000" dirty="0">
                <a:latin typeface="Arial" panose="020B0604020202020204" pitchFamily="34" charset="0"/>
                <a:cs typeface="Arial" panose="020B0604020202020204" pitchFamily="34" charset="0"/>
              </a:rPr>
              <a:t>-Заводского района в одном из партизанских соединений на Украине командовал ротой, затем отрядом имени Богдана Хмельницкого и Котовского. </a:t>
            </a:r>
          </a:p>
          <a:p>
            <a:pPr marL="0" indent="457200" algn="just">
              <a:lnSpc>
                <a:spcPct val="100000"/>
              </a:lnSpc>
              <a:spcBef>
                <a:spcPts val="0"/>
              </a:spcBef>
              <a:buNone/>
            </a:pPr>
            <a:r>
              <a:rPr lang="ru-RU" sz="2000" b="1" dirty="0" err="1">
                <a:latin typeface="Arial" panose="020B0604020202020204" pitchFamily="34" charset="0"/>
                <a:cs typeface="Arial" panose="020B0604020202020204" pitchFamily="34" charset="0"/>
              </a:rPr>
              <a:t>Бадма</a:t>
            </a:r>
            <a:r>
              <a:rPr lang="ru-RU" sz="2000" b="1" dirty="0">
                <a:latin typeface="Arial" panose="020B0604020202020204" pitchFamily="34" charset="0"/>
                <a:cs typeface="Arial" panose="020B0604020202020204" pitchFamily="34" charset="0"/>
              </a:rPr>
              <a:t> </a:t>
            </a:r>
            <a:r>
              <a:rPr lang="ru-RU" sz="2000" b="1" dirty="0" err="1">
                <a:latin typeface="Arial" panose="020B0604020202020204" pitchFamily="34" charset="0"/>
                <a:cs typeface="Arial" panose="020B0604020202020204" pitchFamily="34" charset="0"/>
              </a:rPr>
              <a:t>Жапович</a:t>
            </a:r>
            <a:r>
              <a:rPr lang="ru-RU" sz="2000" b="1" dirty="0">
                <a:latin typeface="Arial" panose="020B0604020202020204" pitchFamily="34" charset="0"/>
                <a:cs typeface="Arial" panose="020B0604020202020204" pitchFamily="34" charset="0"/>
              </a:rPr>
              <a:t> </a:t>
            </a:r>
            <a:r>
              <a:rPr lang="ru-RU" sz="2000" b="1" dirty="0" err="1">
                <a:latin typeface="Arial" panose="020B0604020202020204" pitchFamily="34" charset="0"/>
                <a:cs typeface="Arial" panose="020B0604020202020204" pitchFamily="34" charset="0"/>
              </a:rPr>
              <a:t>Жабон</a:t>
            </a:r>
            <a:r>
              <a:rPr lang="ru-RU" sz="2000" b="1"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из </a:t>
            </a:r>
            <a:r>
              <a:rPr lang="ru-RU" sz="2000" dirty="0" err="1">
                <a:latin typeface="Arial" panose="020B0604020202020204" pitchFamily="34" charset="0"/>
                <a:cs typeface="Arial" panose="020B0604020202020204" pitchFamily="34" charset="0"/>
              </a:rPr>
              <a:t>Дульдургинского</a:t>
            </a:r>
            <a:r>
              <a:rPr lang="ru-RU" sz="2000" dirty="0">
                <a:latin typeface="Arial" panose="020B0604020202020204" pitchFamily="34" charset="0"/>
                <a:cs typeface="Arial" panose="020B0604020202020204" pitchFamily="34" charset="0"/>
              </a:rPr>
              <a:t> района командовал ротой в партизанском отряде имени Спартака на </a:t>
            </a:r>
            <a:r>
              <a:rPr lang="ru-RU" sz="2000" dirty="0" err="1">
                <a:latin typeface="Arial" panose="020B0604020202020204" pitchFamily="34" charset="0"/>
                <a:cs typeface="Arial" panose="020B0604020202020204" pitchFamily="34" charset="0"/>
              </a:rPr>
              <a:t>Брянщине</a:t>
            </a:r>
            <a:r>
              <a:rPr lang="ru-RU" sz="2000" dirty="0">
                <a:latin typeface="Arial" panose="020B0604020202020204" pitchFamily="34" charset="0"/>
                <a:cs typeface="Arial" panose="020B0604020202020204" pitchFamily="34" charset="0"/>
              </a:rPr>
              <a:t>.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6488" y="1471614"/>
            <a:ext cx="3092369" cy="4197216"/>
          </a:xfrm>
          <a:prstGeom prst="rect">
            <a:avLst/>
          </a:prstGeom>
        </p:spPr>
      </p:pic>
      <p:sp>
        <p:nvSpPr>
          <p:cNvPr id="5" name="TextBox 4"/>
          <p:cNvSpPr txBox="1"/>
          <p:nvPr/>
        </p:nvSpPr>
        <p:spPr>
          <a:xfrm>
            <a:off x="8157029" y="5892800"/>
            <a:ext cx="3643085" cy="646331"/>
          </a:xfrm>
          <a:prstGeom prst="rect">
            <a:avLst/>
          </a:prstGeom>
          <a:noFill/>
        </p:spPr>
        <p:txBody>
          <a:bodyPr wrap="square" rtlCol="0">
            <a:spAutoFit/>
          </a:bodyPr>
          <a:lstStyle/>
          <a:p>
            <a:pPr algn="ctr"/>
            <a:r>
              <a:rPr lang="ru-RU" b="1" dirty="0" err="1">
                <a:latin typeface="Arial" panose="020B0604020202020204" pitchFamily="34" charset="0"/>
                <a:cs typeface="Arial" panose="020B0604020202020204" pitchFamily="34" charset="0"/>
              </a:rPr>
              <a:t>Бадма</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Жапович</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Жабон</a:t>
            </a:r>
            <a:endParaRPr lang="ru-RU" b="1" dirty="0">
              <a:latin typeface="Arial" panose="020B0604020202020204" pitchFamily="34" charset="0"/>
              <a:cs typeface="Arial" panose="020B0604020202020204" pitchFamily="34" charset="0"/>
            </a:endParaRPr>
          </a:p>
          <a:p>
            <a:pPr algn="ctr"/>
            <a:r>
              <a:rPr lang="ru-RU" dirty="0">
                <a:latin typeface="Arial" panose="020B0604020202020204" pitchFamily="34" charset="0"/>
                <a:cs typeface="Arial" panose="020B0604020202020204" pitchFamily="34" charset="0"/>
              </a:rPr>
              <a:t>(1919-1996 гг.)</a:t>
            </a:r>
            <a:r>
              <a:rPr lang="ru-RU" dirty="0"/>
              <a:t> </a:t>
            </a:r>
          </a:p>
        </p:txBody>
      </p:sp>
    </p:spTree>
    <p:extLst>
      <p:ext uri="{BB962C8B-B14F-4D97-AF65-F5344CB8AC3E}">
        <p14:creationId xmlns:p14="http://schemas.microsoft.com/office/powerpoint/2010/main" val="2556874487"/>
      </p:ext>
    </p:extLst>
  </p:cSld>
  <p:clrMapOvr>
    <a:masterClrMapping/>
  </p:clrMapOvr>
  <mc:AlternateContent xmlns:mc="http://schemas.openxmlformats.org/markup-compatibility/2006">
    <mc:Choice xmlns:p14="http://schemas.microsoft.com/office/powerpoint/2010/main" Requires="p14">
      <p:transition spd="med" p14:dur="700" advClick="0" advTm="12000">
        <p:fade/>
      </p:transition>
    </mc:Choice>
    <mc:Fallback>
      <p:transition spd="med"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8000">
              <a:schemeClr val="bg1">
                <a:lumMod val="85000"/>
              </a:schemeClr>
            </a:gs>
            <a:gs pos="45000">
              <a:schemeClr val="bg1">
                <a:lumMod val="75000"/>
              </a:schemeClr>
            </a:gs>
            <a:gs pos="6000">
              <a:schemeClr val="bg1">
                <a:lumMod val="65000"/>
              </a:schemeClr>
            </a:gs>
            <a:gs pos="90000">
              <a:schemeClr val="tx1">
                <a:lumMod val="50000"/>
                <a:lumOff val="50000"/>
              </a:schemeClr>
            </a:gs>
          </a:gsLst>
          <a:lin ang="135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57" y="365126"/>
            <a:ext cx="11190514" cy="578303"/>
          </a:xfrm>
          <a:ln w="38100">
            <a:solidFill>
              <a:schemeClr val="tx1"/>
            </a:solidFill>
            <a:prstDash val="sysDot"/>
          </a:ln>
        </p:spPr>
        <p:txBody>
          <a:bodyPr>
            <a:normAutofit fontScale="90000"/>
          </a:bodyPr>
          <a:lstStyle/>
          <a:p>
            <a:pPr algn="ctr"/>
            <a:r>
              <a:rPr lang="ru-RU" sz="3600" dirty="0">
                <a:latin typeface="Arial" panose="020B0604020202020204" pitchFamily="34" charset="0"/>
                <a:cs typeface="Arial" panose="020B0604020202020204" pitchFamily="34" charset="0"/>
              </a:rPr>
              <a:t>Фронт. Герои</a:t>
            </a:r>
          </a:p>
        </p:txBody>
      </p:sp>
      <p:sp>
        <p:nvSpPr>
          <p:cNvPr id="3" name="Объект 2"/>
          <p:cNvSpPr>
            <a:spLocks noGrp="1"/>
          </p:cNvSpPr>
          <p:nvPr>
            <p:ph idx="1"/>
          </p:nvPr>
        </p:nvSpPr>
        <p:spPr>
          <a:xfrm>
            <a:off x="3715657" y="1306287"/>
            <a:ext cx="4659086" cy="4122056"/>
          </a:xfrm>
        </p:spPr>
        <p:txBody>
          <a:bodyPr>
            <a:normAutofit/>
          </a:bodyPr>
          <a:lstStyle/>
          <a:p>
            <a:pPr marL="0" indent="457200" algn="just">
              <a:lnSpc>
                <a:spcPct val="100000"/>
              </a:lnSpc>
              <a:spcBef>
                <a:spcPts val="0"/>
              </a:spcBef>
              <a:buNone/>
            </a:pPr>
            <a:r>
              <a:rPr lang="ru-RU" sz="2000" dirty="0">
                <a:latin typeface="Arial" panose="020B0604020202020204" pitchFamily="34" charset="0"/>
                <a:cs typeface="Arial" panose="020B0604020202020204" pitchFamily="34" charset="0"/>
              </a:rPr>
              <a:t>Среди воинов-забайкальцев, удостоенных высокого звания Героя Советского Союза, </a:t>
            </a:r>
            <a:r>
              <a:rPr lang="ru-RU" sz="2000" dirty="0" err="1">
                <a:latin typeface="Arial" panose="020B0604020202020204" pitchFamily="34" charset="0"/>
                <a:cs typeface="Arial" panose="020B0604020202020204" pitchFamily="34" charset="0"/>
              </a:rPr>
              <a:t>черновский</a:t>
            </a:r>
            <a:r>
              <a:rPr lang="ru-RU" sz="2000" dirty="0">
                <a:latin typeface="Arial" panose="020B0604020202020204" pitchFamily="34" charset="0"/>
                <a:cs typeface="Arial" panose="020B0604020202020204" pitchFamily="34" charset="0"/>
              </a:rPr>
              <a:t> шахтёр Назар Губин, </a:t>
            </a:r>
            <a:r>
              <a:rPr lang="ru-RU" sz="2000" dirty="0" err="1">
                <a:latin typeface="Arial" panose="020B0604020202020204" pitchFamily="34" charset="0"/>
                <a:cs typeface="Arial" panose="020B0604020202020204" pitchFamily="34" charset="0"/>
              </a:rPr>
              <a:t>балейский</a:t>
            </a:r>
            <a:r>
              <a:rPr lang="ru-RU" sz="2000" dirty="0">
                <a:latin typeface="Arial" panose="020B0604020202020204" pitchFamily="34" charset="0"/>
                <a:cs typeface="Arial" panose="020B0604020202020204" pitchFamily="34" charset="0"/>
              </a:rPr>
              <a:t> комсомолец Иван Отмахов, </a:t>
            </a:r>
            <a:r>
              <a:rPr lang="ru-RU" sz="2000" dirty="0" err="1">
                <a:latin typeface="Arial" panose="020B0604020202020204" pitchFamily="34" charset="0"/>
                <a:cs typeface="Arial" panose="020B0604020202020204" pitchFamily="34" charset="0"/>
              </a:rPr>
              <a:t>шилкинский</a:t>
            </a:r>
            <a:r>
              <a:rPr lang="ru-RU" sz="2000" dirty="0">
                <a:latin typeface="Arial" panose="020B0604020202020204" pitchFamily="34" charset="0"/>
                <a:cs typeface="Arial" panose="020B0604020202020204" pitchFamily="34" charset="0"/>
              </a:rPr>
              <a:t> вагонник Николай Бородин, рабочий Читинского ПВРЗ Григорий </a:t>
            </a:r>
            <a:r>
              <a:rPr lang="ru-RU" sz="2000" dirty="0" err="1">
                <a:latin typeface="Arial" panose="020B0604020202020204" pitchFamily="34" charset="0"/>
                <a:cs typeface="Arial" panose="020B0604020202020204" pitchFamily="34" charset="0"/>
              </a:rPr>
              <a:t>Онискевич</a:t>
            </a:r>
            <a:r>
              <a:rPr lang="ru-RU" sz="2000" dirty="0">
                <a:latin typeface="Arial" panose="020B0604020202020204" pitchFamily="34" charset="0"/>
                <a:cs typeface="Arial" panose="020B0604020202020204" pitchFamily="34" charset="0"/>
              </a:rPr>
              <a:t>, работник районной газеты из Нерчинского Завода Иван Зверев, учитель из </a:t>
            </a:r>
            <a:r>
              <a:rPr lang="ru-RU" sz="2000" dirty="0" err="1">
                <a:latin typeface="Arial" panose="020B0604020202020204" pitchFamily="34" charset="0"/>
                <a:cs typeface="Arial" panose="020B0604020202020204" pitchFamily="34" charset="0"/>
              </a:rPr>
              <a:t>Зуткулея</a:t>
            </a:r>
            <a:r>
              <a:rPr lang="ru-RU" sz="2000" dirty="0">
                <a:latin typeface="Arial" panose="020B0604020202020204" pitchFamily="34" charset="0"/>
                <a:cs typeface="Arial" panose="020B0604020202020204" pitchFamily="34" charset="0"/>
              </a:rPr>
              <a:t> Базар </a:t>
            </a:r>
            <a:r>
              <a:rPr lang="ru-RU" sz="2000" dirty="0" err="1">
                <a:latin typeface="Arial" panose="020B0604020202020204" pitchFamily="34" charset="0"/>
                <a:cs typeface="Arial" panose="020B0604020202020204" pitchFamily="34" charset="0"/>
              </a:rPr>
              <a:t>Ринчино</a:t>
            </a:r>
            <a:r>
              <a:rPr lang="ru-RU" sz="2000" dirty="0">
                <a:latin typeface="Arial" panose="020B0604020202020204" pitchFamily="34" charset="0"/>
                <a:cs typeface="Arial" panose="020B0604020202020204" pitchFamily="34" charset="0"/>
              </a:rPr>
              <a:t> и многие другие.</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57" y="1306287"/>
            <a:ext cx="2975429" cy="4354284"/>
          </a:xfrm>
          <a:prstGeom prst="rect">
            <a:avLst/>
          </a:prstGeom>
        </p:spPr>
      </p:pic>
      <p:sp>
        <p:nvSpPr>
          <p:cNvPr id="5" name="TextBox 4"/>
          <p:cNvSpPr txBox="1"/>
          <p:nvPr/>
        </p:nvSpPr>
        <p:spPr>
          <a:xfrm>
            <a:off x="188685" y="5791201"/>
            <a:ext cx="3526972" cy="646331"/>
          </a:xfrm>
          <a:prstGeom prst="rect">
            <a:avLst/>
          </a:prstGeom>
          <a:noFill/>
        </p:spPr>
        <p:txBody>
          <a:bodyPr wrap="square" rtlCol="0">
            <a:spAutoFit/>
          </a:bodyPr>
          <a:lstStyle/>
          <a:p>
            <a:pPr algn="ctr"/>
            <a:r>
              <a:rPr lang="ru-RU" b="1" dirty="0">
                <a:latin typeface="Arial" panose="020B0604020202020204" pitchFamily="34" charset="0"/>
                <a:cs typeface="Arial" panose="020B0604020202020204" pitchFamily="34" charset="0"/>
              </a:rPr>
              <a:t>Назар Петрович Губин</a:t>
            </a:r>
            <a:r>
              <a:rPr lang="ru-RU" dirty="0">
                <a:latin typeface="Arial" panose="020B0604020202020204" pitchFamily="34" charset="0"/>
                <a:cs typeface="Arial" panose="020B0604020202020204" pitchFamily="34" charset="0"/>
              </a:rPr>
              <a:t> </a:t>
            </a:r>
          </a:p>
          <a:p>
            <a:pPr algn="ctr"/>
            <a:r>
              <a:rPr lang="ru-RU" dirty="0">
                <a:latin typeface="Arial" panose="020B0604020202020204" pitchFamily="34" charset="0"/>
                <a:cs typeface="Arial" panose="020B0604020202020204" pitchFamily="34" charset="0"/>
              </a:rPr>
              <a:t>(1918–1941)</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943" y="1451429"/>
            <a:ext cx="2969078" cy="4209141"/>
          </a:xfrm>
          <a:prstGeom prst="rect">
            <a:avLst/>
          </a:prstGeom>
        </p:spPr>
      </p:pic>
      <p:sp>
        <p:nvSpPr>
          <p:cNvPr id="7" name="TextBox 6"/>
          <p:cNvSpPr txBox="1"/>
          <p:nvPr/>
        </p:nvSpPr>
        <p:spPr>
          <a:xfrm>
            <a:off x="8186057" y="5791201"/>
            <a:ext cx="3360964" cy="646331"/>
          </a:xfrm>
          <a:prstGeom prst="rect">
            <a:avLst/>
          </a:prstGeom>
          <a:noFill/>
        </p:spPr>
        <p:txBody>
          <a:bodyPr wrap="square" rtlCol="0">
            <a:spAutoFit/>
          </a:bodyPr>
          <a:lstStyle/>
          <a:p>
            <a:pPr algn="ctr"/>
            <a:r>
              <a:rPr lang="ru-RU" b="1" dirty="0">
                <a:latin typeface="Arial" panose="020B0604020202020204" pitchFamily="34" charset="0"/>
                <a:cs typeface="Arial" panose="020B0604020202020204" pitchFamily="34" charset="0"/>
              </a:rPr>
              <a:t>Отмахов Иван Григорьевич</a:t>
            </a:r>
          </a:p>
          <a:p>
            <a:pPr algn="ctr"/>
            <a:r>
              <a:rPr lang="ru-RU" dirty="0">
                <a:latin typeface="Arial" panose="020B0604020202020204" pitchFamily="34" charset="0"/>
                <a:cs typeface="Arial" panose="020B0604020202020204" pitchFamily="34" charset="0"/>
              </a:rPr>
              <a:t>(1923-1945)</a:t>
            </a:r>
          </a:p>
        </p:txBody>
      </p:sp>
    </p:spTree>
    <p:extLst>
      <p:ext uri="{BB962C8B-B14F-4D97-AF65-F5344CB8AC3E}">
        <p14:creationId xmlns:p14="http://schemas.microsoft.com/office/powerpoint/2010/main" val="2324049109"/>
      </p:ext>
    </p:extLst>
  </p:cSld>
  <p:clrMapOvr>
    <a:masterClrMapping/>
  </p:clrMapOvr>
  <p:transition spd="slow" advClick="0" advTm="15000">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8000">
              <a:schemeClr val="bg1">
                <a:lumMod val="85000"/>
              </a:schemeClr>
            </a:gs>
            <a:gs pos="45000">
              <a:schemeClr val="bg1">
                <a:lumMod val="75000"/>
              </a:schemeClr>
            </a:gs>
            <a:gs pos="6000">
              <a:schemeClr val="bg1">
                <a:lumMod val="65000"/>
              </a:schemeClr>
            </a:gs>
            <a:gs pos="90000">
              <a:schemeClr val="tx1">
                <a:lumMod val="50000"/>
                <a:lumOff val="50000"/>
              </a:schemeClr>
            </a:gs>
          </a:gsLst>
          <a:lin ang="135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0913" y="365125"/>
            <a:ext cx="11321143" cy="523149"/>
          </a:xfrm>
          <a:ln w="38100">
            <a:solidFill>
              <a:schemeClr val="tx1"/>
            </a:solidFill>
            <a:prstDash val="sysDot"/>
          </a:ln>
        </p:spPr>
        <p:txBody>
          <a:bodyPr>
            <a:normAutofit fontScale="90000"/>
          </a:bodyPr>
          <a:lstStyle/>
          <a:p>
            <a:pPr algn="ctr"/>
            <a:r>
              <a:rPr lang="ru-RU" sz="3600" dirty="0">
                <a:latin typeface="Arial" panose="020B0604020202020204" pitchFamily="34" charset="0"/>
                <a:cs typeface="Arial" panose="020B0604020202020204" pitchFamily="34" charset="0"/>
              </a:rPr>
              <a:t>Фронт. Герои</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943" y="1611086"/>
            <a:ext cx="2962237" cy="4122056"/>
          </a:xfrm>
          <a:prstGeom prst="rect">
            <a:avLst/>
          </a:prstGeom>
          <a:effectLst>
            <a:outerShdw blurRad="292100" dist="50800" dir="5400000" algn="ctr" rotWithShape="0">
              <a:srgbClr val="000000">
                <a:alpha val="43137"/>
              </a:srgbClr>
            </a:outerShdw>
          </a:effectLst>
        </p:spPr>
      </p:pic>
      <p:sp>
        <p:nvSpPr>
          <p:cNvPr id="7" name="TextBox 6"/>
          <p:cNvSpPr txBox="1"/>
          <p:nvPr/>
        </p:nvSpPr>
        <p:spPr>
          <a:xfrm>
            <a:off x="283123" y="5820229"/>
            <a:ext cx="3948114" cy="646331"/>
          </a:xfrm>
          <a:prstGeom prst="rect">
            <a:avLst/>
          </a:prstGeom>
          <a:noFill/>
        </p:spPr>
        <p:txBody>
          <a:bodyPr wrap="square" rtlCol="0">
            <a:spAutoFit/>
          </a:bodyPr>
          <a:lstStyle/>
          <a:p>
            <a:pPr algn="ctr"/>
            <a:r>
              <a:rPr lang="ru-RU" b="1" dirty="0">
                <a:latin typeface="Arial" panose="020B0604020202020204" pitchFamily="34" charset="0"/>
                <a:cs typeface="Arial" panose="020B0604020202020204" pitchFamily="34" charset="0"/>
              </a:rPr>
              <a:t>Николай Васильевич Бородин</a:t>
            </a:r>
            <a:r>
              <a:rPr lang="ru-RU" dirty="0">
                <a:latin typeface="Arial" panose="020B0604020202020204" pitchFamily="34" charset="0"/>
                <a:cs typeface="Arial" panose="020B0604020202020204" pitchFamily="34" charset="0"/>
              </a:rPr>
              <a:t> </a:t>
            </a:r>
          </a:p>
          <a:p>
            <a:pPr algn="ctr"/>
            <a:r>
              <a:rPr lang="ru-RU" dirty="0">
                <a:latin typeface="Arial" panose="020B0604020202020204" pitchFamily="34" charset="0"/>
                <a:cs typeface="Arial" panose="020B0604020202020204" pitchFamily="34" charset="0"/>
              </a:rPr>
              <a:t>(1919-1946)</a:t>
            </a:r>
          </a:p>
        </p:txBody>
      </p:sp>
      <p:pic>
        <p:nvPicPr>
          <p:cNvPr id="8" name="Рисунок 7"/>
          <p:cNvPicPr>
            <a:picLocks noChangeAspect="1"/>
          </p:cNvPicPr>
          <p:nvPr/>
        </p:nvPicPr>
        <p:blipFill rotWithShape="1">
          <a:blip r:embed="rId3">
            <a:extLst>
              <a:ext uri="{28A0092B-C50C-407E-A947-70E740481C1C}">
                <a14:useLocalDpi xmlns:a14="http://schemas.microsoft.com/office/drawing/2010/main" val="0"/>
              </a:ext>
            </a:extLst>
          </a:blip>
          <a:srcRect r="55330"/>
          <a:stretch/>
        </p:blipFill>
        <p:spPr>
          <a:xfrm>
            <a:off x="4839134" y="1349147"/>
            <a:ext cx="2935290" cy="4380721"/>
          </a:xfrm>
          <a:prstGeom prst="rect">
            <a:avLst/>
          </a:prstGeom>
          <a:effectLst>
            <a:outerShdw blurRad="304800" dist="50800" dir="5400000" algn="ctr" rotWithShape="0">
              <a:srgbClr val="000000">
                <a:alpha val="79000"/>
              </a:srgbClr>
            </a:outerShdw>
          </a:effectLst>
        </p:spPr>
      </p:pic>
      <p:sp>
        <p:nvSpPr>
          <p:cNvPr id="9" name="TextBox 8"/>
          <p:cNvSpPr txBox="1"/>
          <p:nvPr/>
        </p:nvSpPr>
        <p:spPr>
          <a:xfrm>
            <a:off x="4231237" y="5834743"/>
            <a:ext cx="4151084" cy="646331"/>
          </a:xfrm>
          <a:prstGeom prst="rect">
            <a:avLst/>
          </a:prstGeom>
          <a:noFill/>
        </p:spPr>
        <p:txBody>
          <a:bodyPr wrap="square" rtlCol="0">
            <a:spAutoFit/>
          </a:bodyPr>
          <a:lstStyle/>
          <a:p>
            <a:pPr algn="ctr"/>
            <a:r>
              <a:rPr lang="ru-RU" b="1" dirty="0">
                <a:latin typeface="Arial" panose="020B0604020202020204" pitchFamily="34" charset="0"/>
                <a:cs typeface="Arial" panose="020B0604020202020204" pitchFamily="34" charset="0"/>
              </a:rPr>
              <a:t>Григорий </a:t>
            </a:r>
            <a:r>
              <a:rPr lang="ru-RU" b="1" dirty="0" err="1">
                <a:latin typeface="Arial" panose="020B0604020202020204" pitchFamily="34" charset="0"/>
                <a:cs typeface="Arial" panose="020B0604020202020204" pitchFamily="34" charset="0"/>
              </a:rPr>
              <a:t>Демьянович</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Онискевич</a:t>
            </a:r>
            <a:r>
              <a:rPr lang="ru-RU" dirty="0">
                <a:latin typeface="Arial" panose="020B0604020202020204" pitchFamily="34" charset="0"/>
                <a:cs typeface="Arial" panose="020B0604020202020204" pitchFamily="34" charset="0"/>
              </a:rPr>
              <a:t> </a:t>
            </a:r>
          </a:p>
          <a:p>
            <a:pPr algn="ctr"/>
            <a:r>
              <a:rPr lang="ru-RU" dirty="0">
                <a:latin typeface="Arial" panose="020B0604020202020204" pitchFamily="34" charset="0"/>
                <a:cs typeface="Arial" panose="020B0604020202020204" pitchFamily="34" charset="0"/>
              </a:rPr>
              <a:t>(1918-1968)</a:t>
            </a:r>
          </a:p>
        </p:txBody>
      </p:sp>
      <p:pic>
        <p:nvPicPr>
          <p:cNvPr id="10" name="Рисунок 9"/>
          <p:cNvPicPr>
            <a:picLocks noChangeAspect="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716148" y="1611086"/>
            <a:ext cx="2873576" cy="4118782"/>
          </a:xfrm>
          <a:prstGeom prst="rect">
            <a:avLst/>
          </a:prstGeom>
          <a:effectLst>
            <a:outerShdw blurRad="292100" dist="50800" dir="5400000" algn="ctr" rotWithShape="0">
              <a:srgbClr val="000000">
                <a:alpha val="43137"/>
              </a:srgbClr>
            </a:outerShdw>
          </a:effectLst>
        </p:spPr>
      </p:pic>
      <p:sp>
        <p:nvSpPr>
          <p:cNvPr id="11" name="TextBox 10"/>
          <p:cNvSpPr txBox="1"/>
          <p:nvPr/>
        </p:nvSpPr>
        <p:spPr>
          <a:xfrm>
            <a:off x="8577943" y="5834743"/>
            <a:ext cx="3164113" cy="646331"/>
          </a:xfrm>
          <a:prstGeom prst="rect">
            <a:avLst/>
          </a:prstGeom>
          <a:noFill/>
        </p:spPr>
        <p:txBody>
          <a:bodyPr wrap="square" rtlCol="0">
            <a:spAutoFit/>
          </a:bodyPr>
          <a:lstStyle/>
          <a:p>
            <a:pPr algn="ctr"/>
            <a:r>
              <a:rPr lang="ru-RU" b="1" dirty="0">
                <a:latin typeface="Arial" panose="020B0604020202020204" pitchFamily="34" charset="0"/>
                <a:cs typeface="Arial" panose="020B0604020202020204" pitchFamily="34" charset="0"/>
              </a:rPr>
              <a:t>Иван Зиновьевич Зверев</a:t>
            </a:r>
          </a:p>
          <a:p>
            <a:pPr algn="ctr"/>
            <a:r>
              <a:rPr lang="ru-RU" dirty="0">
                <a:latin typeface="Arial" panose="020B0604020202020204" pitchFamily="34" charset="0"/>
                <a:cs typeface="Arial" panose="020B0604020202020204" pitchFamily="34" charset="0"/>
              </a:rPr>
              <a:t> (1915—1944)</a:t>
            </a:r>
          </a:p>
        </p:txBody>
      </p:sp>
    </p:spTree>
    <p:extLst>
      <p:ext uri="{BB962C8B-B14F-4D97-AF65-F5344CB8AC3E}">
        <p14:creationId xmlns:p14="http://schemas.microsoft.com/office/powerpoint/2010/main" val="1020042761"/>
      </p:ext>
    </p:extLst>
  </p:cSld>
  <p:clrMapOvr>
    <a:masterClrMapping/>
  </p:clrMapOvr>
  <mc:AlternateContent xmlns:mc="http://schemas.openxmlformats.org/markup-compatibility/2006">
    <mc:Choice xmlns:p14="http://schemas.microsoft.com/office/powerpoint/2010/main" Requires="p14">
      <p:transition spd="med" p14:dur="700" advClick="0" advTm="8000">
        <p:fade/>
      </p:transition>
    </mc:Choice>
    <mc:Fallback>
      <p:transition spd="med" advClick="0" advTm="8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943" y="365125"/>
            <a:ext cx="11306628" cy="636361"/>
          </a:xfrm>
          <a:ln w="38100">
            <a:solidFill>
              <a:schemeClr val="tx1"/>
            </a:solidFill>
            <a:prstDash val="sysDot"/>
          </a:ln>
        </p:spPr>
        <p:txBody>
          <a:bodyPr>
            <a:normAutofit/>
          </a:bodyPr>
          <a:lstStyle/>
          <a:p>
            <a:pPr algn="ctr"/>
            <a:r>
              <a:rPr lang="ru-RU"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Особенные трудности</a:t>
            </a:r>
          </a:p>
        </p:txBody>
      </p:sp>
      <p:sp>
        <p:nvSpPr>
          <p:cNvPr id="3" name="Объект 2"/>
          <p:cNvSpPr>
            <a:spLocks noGrp="1"/>
          </p:cNvSpPr>
          <p:nvPr>
            <p:ph idx="1"/>
          </p:nvPr>
        </p:nvSpPr>
        <p:spPr>
          <a:xfrm>
            <a:off x="449943" y="1248229"/>
            <a:ext cx="11306628" cy="5109028"/>
          </a:xfrm>
        </p:spPr>
        <p:txBody>
          <a:bodyPr>
            <a:normAutofit/>
          </a:bodyPr>
          <a:lstStyle/>
          <a:p>
            <a:pPr marL="0" indent="457200" algn="just">
              <a:lnSpc>
                <a:spcPct val="100000"/>
              </a:lnSpc>
              <a:spcBef>
                <a:spcPts val="0"/>
              </a:spcBef>
              <a:buNone/>
            </a:pPr>
            <a:r>
              <a:rPr lang="ru-RU" sz="2000" dirty="0">
                <a:latin typeface="Arial" panose="020B0604020202020204" pitchFamily="34" charset="0"/>
                <a:cs typeface="Arial" panose="020B0604020202020204" pitchFamily="34" charset="0"/>
              </a:rPr>
              <a:t>Забайкалье в годы войны испытывало особые трудности. В отличие от большинства районов Сибири, развитие которых в значительной мере обеспечивалось за счёт эвакуированных из западных районов предприятий, край был вынужден опираться главным образом на собственные силы.</a:t>
            </a:r>
          </a:p>
          <a:p>
            <a:pPr marL="0" indent="457200" algn="just">
              <a:lnSpc>
                <a:spcPct val="100000"/>
              </a:lnSpc>
              <a:spcBef>
                <a:spcPts val="0"/>
              </a:spcBef>
              <a:buNone/>
            </a:pPr>
            <a:r>
              <a:rPr lang="ru-RU" sz="2000" dirty="0">
                <a:latin typeface="Arial" panose="020B0604020202020204" pitchFamily="34" charset="0"/>
                <a:cs typeface="Arial" panose="020B0604020202020204" pitchFamily="34" charset="0"/>
              </a:rPr>
              <a:t>Народное хозяйство области ощущало острую нехватку кадров, всех видов ресурсов, дефицит самого необходимого для производства. Но для фронта делалось всё возможное. Забайкалье давало стране до 50 процентов союзной добычи редких металлов — молибдена, вольфрама, золота, было одним из поставщиков олова и плавикового шпата для нужд оборонной промышленности. Перестроенная на военный лад промышленность поставляла фронту сталь, несколько видов кораблей, сотни наименований деталей для авиационной и бронетанковой техники, чугунные пищеварочные котлы, меховые изделия, многое другое. Колхозы и совхозы дали государству более 2,5 миллиона пудов мяса, свыше 5 миллионов пудов молока и брынзы.</a:t>
            </a:r>
          </a:p>
        </p:txBody>
      </p:sp>
    </p:spTree>
    <p:extLst>
      <p:ext uri="{BB962C8B-B14F-4D97-AF65-F5344CB8AC3E}">
        <p14:creationId xmlns:p14="http://schemas.microsoft.com/office/powerpoint/2010/main" val="20267856"/>
      </p:ext>
    </p:extLst>
  </p:cSld>
  <p:clrMapOvr>
    <a:masterClrMapping/>
  </p:clrMapOvr>
  <p:transition spd="slow" advClick="0" advTm="17000">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8000">
              <a:schemeClr val="bg1">
                <a:lumMod val="85000"/>
              </a:schemeClr>
            </a:gs>
            <a:gs pos="45000">
              <a:schemeClr val="bg1">
                <a:lumMod val="75000"/>
              </a:schemeClr>
            </a:gs>
            <a:gs pos="6000">
              <a:schemeClr val="bg1">
                <a:lumMod val="65000"/>
              </a:schemeClr>
            </a:gs>
            <a:gs pos="90000">
              <a:schemeClr val="tx1">
                <a:lumMod val="50000"/>
                <a:lumOff val="50000"/>
              </a:schemeClr>
            </a:gs>
          </a:gsLst>
          <a:lin ang="135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6057" y="365126"/>
            <a:ext cx="11059885" cy="592817"/>
          </a:xfrm>
          <a:ln w="38100">
            <a:solidFill>
              <a:schemeClr val="tx1"/>
            </a:solidFill>
            <a:prstDash val="sysDot"/>
          </a:ln>
        </p:spPr>
        <p:txBody>
          <a:bodyPr>
            <a:normAutofit/>
          </a:bodyPr>
          <a:lstStyle/>
          <a:p>
            <a:pPr algn="ctr"/>
            <a:r>
              <a:rPr lang="ru-RU" sz="3600" dirty="0">
                <a:latin typeface="Arial" panose="020B0604020202020204" pitchFamily="34" charset="0"/>
                <a:cs typeface="Arial" panose="020B0604020202020204" pitchFamily="34" charset="0"/>
              </a:rPr>
              <a:t>Особенные трудности</a:t>
            </a:r>
          </a:p>
        </p:txBody>
      </p:sp>
      <p:sp>
        <p:nvSpPr>
          <p:cNvPr id="3" name="Объект 2"/>
          <p:cNvSpPr>
            <a:spLocks noGrp="1"/>
          </p:cNvSpPr>
          <p:nvPr>
            <p:ph idx="1"/>
          </p:nvPr>
        </p:nvSpPr>
        <p:spPr>
          <a:xfrm>
            <a:off x="566058" y="1161143"/>
            <a:ext cx="5384799" cy="4116251"/>
          </a:xfrm>
        </p:spPr>
        <p:txBody>
          <a:bodyPr>
            <a:normAutofit/>
          </a:bodyPr>
          <a:lstStyle/>
          <a:p>
            <a:pPr marL="0" indent="457200" algn="just">
              <a:lnSpc>
                <a:spcPct val="100000"/>
              </a:lnSpc>
              <a:spcBef>
                <a:spcPts val="0"/>
              </a:spcBef>
              <a:buNone/>
            </a:pPr>
            <a:r>
              <a:rPr lang="ru-RU" sz="2000" dirty="0">
                <a:latin typeface="Arial" panose="020B0604020202020204" pitchFamily="34" charset="0"/>
                <a:cs typeface="Arial" panose="020B0604020202020204" pitchFamily="34" charset="0"/>
              </a:rPr>
              <a:t>Уже в военные годы началось восстановление разорённого войной народного хозяйства страны по мере её освобождения от фашистских захватчиков. Вклад забайкальцев в решение этой задачи был также весомым. Первоочередная помощь оказывалась Донбассу и Украине. Без восстановления топливной и энергетической базы Юга нельзя было поднять экономику страны. Сюда из Забайкалья поступали изделия промышленности, металл, лес, продукция сельского хозяйства.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6837" y="1306286"/>
            <a:ext cx="5459104" cy="3657600"/>
          </a:xfrm>
          <a:prstGeom prst="rect">
            <a:avLst/>
          </a:prstGeom>
          <a:effectLst>
            <a:outerShdw blurRad="254000" dist="50800" dir="5400000" algn="ctr" rotWithShape="0">
              <a:srgbClr val="000000">
                <a:alpha val="43137"/>
              </a:srgbClr>
            </a:outerShdw>
          </a:effectLst>
        </p:spPr>
      </p:pic>
      <p:sp>
        <p:nvSpPr>
          <p:cNvPr id="5" name="TextBox 4"/>
          <p:cNvSpPr txBox="1"/>
          <p:nvPr/>
        </p:nvSpPr>
        <p:spPr>
          <a:xfrm>
            <a:off x="566057" y="5342708"/>
            <a:ext cx="11059884" cy="1292662"/>
          </a:xfrm>
          <a:prstGeom prst="rect">
            <a:avLst/>
          </a:prstGeom>
          <a:noFill/>
        </p:spPr>
        <p:txBody>
          <a:bodyPr wrap="square" rtlCol="0">
            <a:spAutoFit/>
          </a:bodyPr>
          <a:lstStyle/>
          <a:p>
            <a:pPr indent="457200" algn="just"/>
            <a:r>
              <a:rPr lang="ru-RU" sz="2000" dirty="0">
                <a:latin typeface="Arial" panose="020B0604020202020204" pitchFamily="34" charset="0"/>
                <a:cs typeface="Arial" panose="020B0604020202020204" pitchFamily="34" charset="0"/>
              </a:rPr>
              <a:t>На восстановлении стальных магистралей трудились почти 1,5 тысячи забайкальцев-железнодорожников. Всего в освобождённые районы было направлено около четырёх тысяч забайкальцев — квалифицированных рабочих, специалистов.</a:t>
            </a:r>
          </a:p>
          <a:p>
            <a:endParaRPr lang="ru-RU" dirty="0"/>
          </a:p>
        </p:txBody>
      </p:sp>
    </p:spTree>
    <p:extLst>
      <p:ext uri="{BB962C8B-B14F-4D97-AF65-F5344CB8AC3E}">
        <p14:creationId xmlns:p14="http://schemas.microsoft.com/office/powerpoint/2010/main" val="2788471682"/>
      </p:ext>
    </p:extLst>
  </p:cSld>
  <p:clrMapOvr>
    <a:masterClrMapping/>
  </p:clrMapOvr>
  <mc:AlternateContent xmlns:mc="http://schemas.openxmlformats.org/markup-compatibility/2006">
    <mc:Choice xmlns:p14="http://schemas.microsoft.com/office/powerpoint/2010/main" Requires="p14">
      <p:transition spd="med" p14:dur="700" advClick="0" advTm="15000">
        <p:fade/>
      </p:transition>
    </mc:Choice>
    <mc:Fallback>
      <p:transition spd="med"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8000">
              <a:schemeClr val="bg1">
                <a:lumMod val="85000"/>
              </a:schemeClr>
            </a:gs>
            <a:gs pos="45000">
              <a:schemeClr val="bg1">
                <a:lumMod val="75000"/>
              </a:schemeClr>
            </a:gs>
            <a:gs pos="6000">
              <a:schemeClr val="bg1">
                <a:lumMod val="65000"/>
              </a:schemeClr>
            </a:gs>
            <a:gs pos="90000">
              <a:schemeClr val="tx1">
                <a:lumMod val="50000"/>
                <a:lumOff val="50000"/>
              </a:schemeClr>
            </a:gs>
          </a:gsLst>
          <a:lin ang="135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7029" y="365126"/>
            <a:ext cx="11205028" cy="708932"/>
          </a:xfrm>
          <a:ln w="38100">
            <a:solidFill>
              <a:schemeClr val="tx1"/>
            </a:solidFill>
            <a:prstDash val="sysDot"/>
          </a:ln>
        </p:spPr>
        <p:txBody>
          <a:bodyPr>
            <a:normAutofit/>
          </a:bodyPr>
          <a:lstStyle/>
          <a:p>
            <a:pPr algn="ctr"/>
            <a:r>
              <a:rPr lang="ru-RU"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Последнюю рубашку в помощь</a:t>
            </a:r>
          </a:p>
        </p:txBody>
      </p:sp>
      <p:sp>
        <p:nvSpPr>
          <p:cNvPr id="3" name="Объект 2"/>
          <p:cNvSpPr>
            <a:spLocks noGrp="1"/>
          </p:cNvSpPr>
          <p:nvPr>
            <p:ph idx="1"/>
          </p:nvPr>
        </p:nvSpPr>
        <p:spPr>
          <a:xfrm>
            <a:off x="537029" y="1306286"/>
            <a:ext cx="11205028" cy="5079999"/>
          </a:xfrm>
        </p:spPr>
        <p:txBody>
          <a:bodyPr>
            <a:normAutofit/>
          </a:bodyPr>
          <a:lstStyle/>
          <a:p>
            <a:pPr marL="0" indent="457200" algn="just">
              <a:lnSpc>
                <a:spcPct val="100000"/>
              </a:lnSpc>
              <a:spcBef>
                <a:spcPts val="0"/>
              </a:spcBef>
              <a:buNone/>
            </a:pPr>
            <a:r>
              <a:rPr lang="ru-RU" sz="2000" dirty="0">
                <a:latin typeface="Times New Roman" panose="02020603050405020304" pitchFamily="18" charset="0"/>
                <a:cs typeface="Times New Roman" panose="02020603050405020304" pitchFamily="18" charset="0"/>
              </a:rPr>
              <a:t>Забайкальские труженики помогали восстанавливать экономику Украины, Белоруссии, Дона, Кубани, Северного Кавказа. Лесная промышленность обеспечивала потребности не только освобождённых районов, но и предприятий Средней Азии, центра страны, угольную, авиационную, рыбную промышленность.</a:t>
            </a:r>
          </a:p>
          <a:p>
            <a:pPr marL="0" indent="457200" algn="just">
              <a:lnSpc>
                <a:spcPct val="100000"/>
              </a:lnSpc>
              <a:spcBef>
                <a:spcPts val="0"/>
              </a:spcBef>
              <a:buNone/>
            </a:pPr>
            <a:r>
              <a:rPr lang="ru-RU" sz="2000" dirty="0">
                <a:latin typeface="Times New Roman" panose="02020603050405020304" pitchFamily="18" charset="0"/>
                <a:cs typeface="Times New Roman" panose="02020603050405020304" pitchFamily="18" charset="0"/>
              </a:rPr>
              <a:t>Богатая и процветавшая до войны Курская область была буквально выжжена оккупантами. Свыше ста тысяч семей остались без крова. Из 772 тысяч голов общественного стада уцелело не более 17 тысяч. Забайкальцы направили населению освобождённой области продовольствие, промышленное оборудование, для восстановления животноводства выделили 17,6 тысячи голов скота. «Передайте читинским рабочим и колхозникам, — говорилось в благодарственном письме из Курска, — что трудящиеся нашей области не забудут их братской помощи и приложат все свои силы, чтобы быстрее восстановить разрушенное войной народное хозяйство».</a:t>
            </a:r>
          </a:p>
        </p:txBody>
      </p:sp>
    </p:spTree>
    <p:extLst>
      <p:ext uri="{BB962C8B-B14F-4D97-AF65-F5344CB8AC3E}">
        <p14:creationId xmlns:p14="http://schemas.microsoft.com/office/powerpoint/2010/main" val="2051080140"/>
      </p:ext>
    </p:extLst>
  </p:cSld>
  <p:clrMapOvr>
    <a:masterClrMapping/>
  </p:clrMapOvr>
  <p:transition spd="slow" advClick="0" advTm="14000">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8000">
              <a:schemeClr val="bg1">
                <a:lumMod val="85000"/>
              </a:schemeClr>
            </a:gs>
            <a:gs pos="45000">
              <a:schemeClr val="bg1">
                <a:lumMod val="75000"/>
              </a:schemeClr>
            </a:gs>
            <a:gs pos="6000">
              <a:schemeClr val="bg1">
                <a:lumMod val="65000"/>
              </a:schemeClr>
            </a:gs>
            <a:gs pos="90000">
              <a:schemeClr val="tx1">
                <a:lumMod val="65000"/>
                <a:lumOff val="35000"/>
              </a:schemeClr>
            </a:gs>
          </a:gsLst>
          <a:lin ang="135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52212"/>
            <a:ext cx="10515600" cy="825045"/>
          </a:xfrm>
          <a:ln w="38100">
            <a:solidFill>
              <a:schemeClr val="tx1"/>
            </a:solidFill>
            <a:prstDash val="sysDot"/>
          </a:ln>
        </p:spPr>
        <p:txBody>
          <a:bodyPr>
            <a:normAutofit/>
          </a:bodyPr>
          <a:lstStyle/>
          <a:p>
            <a:pPr algn="ctr"/>
            <a:r>
              <a:rPr lang="ru-RU"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Война 1941-1945гг.</a:t>
            </a:r>
          </a:p>
        </p:txBody>
      </p:sp>
      <p:sp>
        <p:nvSpPr>
          <p:cNvPr id="3" name="Объект 2"/>
          <p:cNvSpPr>
            <a:spLocks noGrp="1"/>
          </p:cNvSpPr>
          <p:nvPr>
            <p:ph idx="1"/>
          </p:nvPr>
        </p:nvSpPr>
        <p:spPr>
          <a:xfrm>
            <a:off x="838200" y="1476103"/>
            <a:ext cx="10515600" cy="4700860"/>
          </a:xfrm>
        </p:spPr>
        <p:txBody>
          <a:bodyPr>
            <a:noAutofit/>
          </a:bodyPr>
          <a:lstStyle/>
          <a:p>
            <a:pPr marL="0" indent="457200" algn="just">
              <a:lnSpc>
                <a:spcPct val="100000"/>
              </a:lnSpc>
              <a:spcBef>
                <a:spcPts val="0"/>
              </a:spcBef>
              <a:buNone/>
            </a:pPr>
            <a:r>
              <a:rPr lang="ru-RU" sz="2400" dirty="0">
                <a:latin typeface="Arial" panose="020B0604020202020204" pitchFamily="34" charset="0"/>
                <a:cs typeface="Arial" panose="020B0604020202020204" pitchFamily="34" charset="0"/>
              </a:rPr>
              <a:t>Великая Отечественная война стала тяжёлым испытанием для Забайкалья. 22 июня 1941 года вероломное нападение на СССР фашистской Германии прервало мирный труд советских людей, забайкальцев. Решение не только своей национально-государственной, но и общечеловеческой задачи пришлось взять на себя народам СССР и его Вооружённым силам. Встав насмерть за свободу и независимость Родины, они внесли главный вклад в победу над фашистской Германией и её союзниками, освободили Европу от фашистского рабства, спасли мировую цивилизацию. В решении этой всенародной задачи — большой вклад забайкальцев: фронтовиков и тружеников тыла.</a:t>
            </a:r>
          </a:p>
        </p:txBody>
      </p:sp>
    </p:spTree>
    <p:extLst>
      <p:ext uri="{BB962C8B-B14F-4D97-AF65-F5344CB8AC3E}">
        <p14:creationId xmlns:p14="http://schemas.microsoft.com/office/powerpoint/2010/main" val="1202326996"/>
      </p:ext>
    </p:extLst>
  </p:cSld>
  <p:clrMapOvr>
    <a:masterClrMapping/>
  </p:clrMapOvr>
  <mc:AlternateContent xmlns:mc="http://schemas.openxmlformats.org/markup-compatibility/2006">
    <mc:Choice xmlns:p14="http://schemas.microsoft.com/office/powerpoint/2010/main" Requires="p14">
      <p:transition spd="med" p14:dur="700" advClick="0" advTm="12000">
        <p:fade/>
      </p:transition>
    </mc:Choice>
    <mc:Fallback>
      <p:transition spd="med" advClick="0" advTm="12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8000">
              <a:schemeClr val="bg1">
                <a:lumMod val="85000"/>
              </a:schemeClr>
            </a:gs>
            <a:gs pos="45000">
              <a:schemeClr val="bg1">
                <a:lumMod val="75000"/>
              </a:schemeClr>
            </a:gs>
            <a:gs pos="6000">
              <a:schemeClr val="bg1">
                <a:lumMod val="65000"/>
              </a:schemeClr>
            </a:gs>
            <a:gs pos="90000">
              <a:schemeClr val="tx1">
                <a:lumMod val="50000"/>
                <a:lumOff val="50000"/>
              </a:schemeClr>
            </a:gs>
          </a:gsLst>
          <a:lin ang="135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5979886" y="406400"/>
            <a:ext cx="5907314" cy="4312645"/>
          </a:xfrm>
        </p:spPr>
        <p:txBody>
          <a:bodyPr>
            <a:normAutofit lnSpcReduction="10000"/>
          </a:bodyPr>
          <a:lstStyle/>
          <a:p>
            <a:pPr marL="0" indent="457200" algn="just">
              <a:lnSpc>
                <a:spcPct val="100000"/>
              </a:lnSpc>
              <a:spcBef>
                <a:spcPts val="0"/>
              </a:spcBef>
              <a:buNone/>
            </a:pPr>
            <a:r>
              <a:rPr lang="ru-RU" sz="2000" dirty="0">
                <a:latin typeface="Arial" panose="020B0604020202020204" pitchFamily="34" charset="0"/>
                <a:cs typeface="Arial" panose="020B0604020202020204" pitchFamily="34" charset="0"/>
              </a:rPr>
              <a:t>Особенно широким было движение за оказание помощи освобождённому от блокады Ленинграду. В город на Неве было направлено большое количество продуктов, вещей, оборудования. Только молодёжь и комсомольцы Читы собрали и направили ленинградским детям 41 тысячу рублей, более 100 тысяч игрушек, много вещей. В этом движении ярко проявилась особая любовь советских людей к ленинградцам.</a:t>
            </a:r>
          </a:p>
          <a:p>
            <a:pPr marL="0" indent="457200" algn="just">
              <a:lnSpc>
                <a:spcPct val="100000"/>
              </a:lnSpc>
              <a:spcBef>
                <a:spcPts val="0"/>
              </a:spcBef>
              <a:buNone/>
            </a:pPr>
            <a:r>
              <a:rPr lang="ru-RU" sz="2000" dirty="0">
                <a:latin typeface="Arial" panose="020B0604020202020204" pitchFamily="34" charset="0"/>
                <a:cs typeface="Arial" panose="020B0604020202020204" pitchFamily="34" charset="0"/>
              </a:rPr>
              <a:t>Как и по всей стране, в Забайкалье широко развернулось патриотическое движение за создание Фонда обороны. Никто не остался в стороне. </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8" y="406400"/>
            <a:ext cx="5297715" cy="3860800"/>
          </a:xfrm>
          <a:prstGeom prst="rect">
            <a:avLst/>
          </a:prstGeom>
          <a:effectLst>
            <a:outerShdw blurRad="215900" dist="50800" dir="5400000" sx="99000" sy="99000" algn="ctr" rotWithShape="0">
              <a:srgbClr val="000000">
                <a:alpha val="89000"/>
              </a:srgbClr>
            </a:outerShdw>
          </a:effectLst>
        </p:spPr>
      </p:pic>
      <p:sp>
        <p:nvSpPr>
          <p:cNvPr id="5" name="TextBox 4"/>
          <p:cNvSpPr txBox="1"/>
          <p:nvPr/>
        </p:nvSpPr>
        <p:spPr>
          <a:xfrm>
            <a:off x="507998" y="4414246"/>
            <a:ext cx="11248573" cy="2215991"/>
          </a:xfrm>
          <a:prstGeom prst="rect">
            <a:avLst/>
          </a:prstGeom>
          <a:noFill/>
        </p:spPr>
        <p:txBody>
          <a:bodyPr wrap="square" rtlCol="0">
            <a:spAutoFit/>
          </a:bodyPr>
          <a:lstStyle/>
          <a:p>
            <a:pPr indent="457200" algn="just"/>
            <a:r>
              <a:rPr lang="ru-RU" sz="2000" dirty="0">
                <a:latin typeface="Arial" panose="020B0604020202020204" pitchFamily="34" charset="0"/>
                <a:cs typeface="Arial" panose="020B0604020202020204" pitchFamily="34" charset="0"/>
              </a:rPr>
              <a:t>Средства фонда создавались за счёт перевыполнения производственных заданий, добровольных взносов, работы на воскресниках и в нерабочее время, отчислений от заработной платы, компенсаций за неиспользованные отпуска. Высокий патриотизм забайкальцев проявился в строительстве на свои сбережения танковых колонн, санитарной авиаэскадрильи, в сборе для фронта тёплой одежды и продовольствия, в подписке на государственные военные займы.</a:t>
            </a:r>
          </a:p>
          <a:p>
            <a:endParaRPr lang="ru-RU" dirty="0"/>
          </a:p>
        </p:txBody>
      </p:sp>
    </p:spTree>
    <p:extLst>
      <p:ext uri="{BB962C8B-B14F-4D97-AF65-F5344CB8AC3E}">
        <p14:creationId xmlns:p14="http://schemas.microsoft.com/office/powerpoint/2010/main" val="2585059987"/>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18000">
              <a:schemeClr val="bg1">
                <a:lumMod val="85000"/>
              </a:schemeClr>
            </a:gs>
            <a:gs pos="45000">
              <a:schemeClr val="bg1">
                <a:lumMod val="75000"/>
              </a:schemeClr>
            </a:gs>
            <a:gs pos="6000">
              <a:schemeClr val="bg1">
                <a:lumMod val="65000"/>
              </a:schemeClr>
            </a:gs>
            <a:gs pos="90000">
              <a:schemeClr val="tx1">
                <a:lumMod val="50000"/>
                <a:lumOff val="50000"/>
              </a:schemeClr>
            </a:gs>
          </a:gsLst>
          <a:lin ang="135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428" y="365126"/>
            <a:ext cx="11335657" cy="614588"/>
          </a:xfrm>
          <a:ln w="38100">
            <a:solidFill>
              <a:schemeClr val="tx1"/>
            </a:solidFill>
            <a:prstDash val="sysDot"/>
          </a:ln>
        </p:spPr>
        <p:txBody>
          <a:bodyPr>
            <a:normAutofit/>
          </a:bodyPr>
          <a:lstStyle/>
          <a:p>
            <a:pPr algn="ctr"/>
            <a:r>
              <a:rPr lang="ru-RU"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Помощь раненым</a:t>
            </a:r>
          </a:p>
        </p:txBody>
      </p:sp>
      <p:sp>
        <p:nvSpPr>
          <p:cNvPr id="3" name="Объект 2"/>
          <p:cNvSpPr>
            <a:spLocks noGrp="1"/>
          </p:cNvSpPr>
          <p:nvPr>
            <p:ph idx="1"/>
          </p:nvPr>
        </p:nvSpPr>
        <p:spPr>
          <a:xfrm>
            <a:off x="435429" y="1262743"/>
            <a:ext cx="11335657" cy="5181600"/>
          </a:xfrm>
        </p:spPr>
        <p:txBody>
          <a:bodyPr>
            <a:normAutofit fontScale="62500" lnSpcReduction="20000"/>
          </a:bodyPr>
          <a:lstStyle/>
          <a:p>
            <a:pPr marL="0" indent="457200" algn="just">
              <a:lnSpc>
                <a:spcPct val="120000"/>
              </a:lnSpc>
              <a:spcBef>
                <a:spcPts val="0"/>
              </a:spcBef>
              <a:buNone/>
            </a:pPr>
            <a:r>
              <a:rPr lang="ru-RU" dirty="0">
                <a:latin typeface="Arial" panose="020B0604020202020204" pitchFamily="34" charset="0"/>
                <a:cs typeface="Arial" panose="020B0604020202020204" pitchFamily="34" charset="0"/>
              </a:rPr>
              <a:t>Особое внимание уделялось раненым бойцам. Не было предприятия, хозяйства, учреждения, которые не участвовали бы в оказании шефской помощи военным госпиталям. Всего в Забайкалье их было размещено около 90. Женщины, школьники и пионеры, педагоги были в них постоянными посетителями, организовывали культурное обслуживание, помогали медицинским работникам, заменяли раненым родных и близких.</a:t>
            </a:r>
          </a:p>
          <a:p>
            <a:pPr marL="0" indent="457200" algn="just">
              <a:lnSpc>
                <a:spcPct val="120000"/>
              </a:lnSpc>
              <a:spcBef>
                <a:spcPts val="0"/>
              </a:spcBef>
              <a:buNone/>
            </a:pPr>
            <a:r>
              <a:rPr lang="ru-RU" dirty="0">
                <a:latin typeface="Arial" panose="020B0604020202020204" pitchFamily="34" charset="0"/>
                <a:cs typeface="Arial" panose="020B0604020202020204" pitchFamily="34" charset="0"/>
              </a:rPr>
              <a:t>Большая забота проявлялась о детях, особенно сиротах и эвакуированных из западных районов. Для их устройства была расширена сеть детских учреждений. Число детских домов с восьми увеличилось до 42, в них содержались к концу войны 4,5 тысячи воспитанников. Каждый детский дом имел шефов. Многие оставшиеся без родителей дети были приняты в забайкальские семьи.</a:t>
            </a:r>
          </a:p>
          <a:p>
            <a:pPr marL="0" indent="457200" algn="just">
              <a:lnSpc>
                <a:spcPct val="120000"/>
              </a:lnSpc>
              <a:spcBef>
                <a:spcPts val="0"/>
              </a:spcBef>
              <a:buNone/>
            </a:pPr>
            <a:r>
              <a:rPr lang="ru-RU" dirty="0">
                <a:latin typeface="Arial" panose="020B0604020202020204" pitchFamily="34" charset="0"/>
                <a:cs typeface="Arial" panose="020B0604020202020204" pitchFamily="34" charset="0"/>
              </a:rPr>
              <a:t>Местные Советы, органы социального обеспечения проявили заботу о семьях погибших фронтовиков, демобилизованных воинах и инвалидах. Им было выделено 6,9 миллиона рублей, почти 12 тысяч голов скота, свыше 7 тысяч квартир. Возвратившимся фронтовикам выделили ссуды на строительство домов и приобретение скота около 2,2 миллиона рублей. Всего за годы войны было трудоустроено 115 тысяч демобилизованных воинов, инвалидов, членов их семей.</a:t>
            </a:r>
          </a:p>
          <a:p>
            <a:pPr marL="0" indent="457200" algn="just">
              <a:lnSpc>
                <a:spcPct val="120000"/>
              </a:lnSpc>
              <a:spcBef>
                <a:spcPts val="0"/>
              </a:spcBef>
              <a:buNone/>
            </a:pPr>
            <a:r>
              <a:rPr lang="ru-RU" dirty="0">
                <a:latin typeface="Arial" panose="020B0604020202020204" pitchFamily="34" charset="0"/>
                <a:cs typeface="Arial" panose="020B0604020202020204" pitchFamily="34" charset="0"/>
              </a:rPr>
              <a:t>Преодолевая неимоверные трудности военных лет, забайкальцы своим самоотверженным трудом крепили единство фронта и тыла, боролись за максимальное использование возможностей каждого предприятия, за увеличение вклада каждого труженика в общую победу над врагом.</a:t>
            </a:r>
          </a:p>
          <a:p>
            <a:endParaRPr lang="ru-RU" dirty="0"/>
          </a:p>
        </p:txBody>
      </p:sp>
    </p:spTree>
    <p:extLst>
      <p:ext uri="{BB962C8B-B14F-4D97-AF65-F5344CB8AC3E}">
        <p14:creationId xmlns:p14="http://schemas.microsoft.com/office/powerpoint/2010/main" val="201482105"/>
      </p:ext>
    </p:extLst>
  </p:cSld>
  <p:clrMapOvr>
    <a:masterClrMapping/>
  </p:clrMapOvr>
  <p:transition spd="slow" advClick="0" advTm="22000">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365126"/>
            <a:ext cx="11161486" cy="621845"/>
          </a:xfrm>
          <a:ln w="38100">
            <a:solidFill>
              <a:schemeClr val="tx1"/>
            </a:solidFill>
            <a:prstDash val="sysDot"/>
          </a:ln>
        </p:spPr>
        <p:txBody>
          <a:bodyPr>
            <a:normAutofit/>
          </a:bodyPr>
          <a:lstStyle/>
          <a:p>
            <a:pPr algn="ctr"/>
            <a:r>
              <a:rPr lang="ru-RU"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Потери</a:t>
            </a:r>
          </a:p>
        </p:txBody>
      </p:sp>
      <p:sp>
        <p:nvSpPr>
          <p:cNvPr id="3" name="Объект 2"/>
          <p:cNvSpPr>
            <a:spLocks noGrp="1"/>
          </p:cNvSpPr>
          <p:nvPr>
            <p:ph idx="1"/>
          </p:nvPr>
        </p:nvSpPr>
        <p:spPr>
          <a:xfrm>
            <a:off x="508000" y="1262743"/>
            <a:ext cx="11161486" cy="4914220"/>
          </a:xfrm>
        </p:spPr>
        <p:txBody>
          <a:bodyPr>
            <a:normAutofit/>
          </a:bodyPr>
          <a:lstStyle/>
          <a:p>
            <a:pPr marL="0" indent="457200" algn="just">
              <a:lnSpc>
                <a:spcPct val="100000"/>
              </a:lnSpc>
              <a:spcBef>
                <a:spcPts val="0"/>
              </a:spcBef>
              <a:buNone/>
            </a:pPr>
            <a:r>
              <a:rPr lang="ru-RU" sz="2400" dirty="0">
                <a:latin typeface="Arial" panose="020B0604020202020204" pitchFamily="34" charset="0"/>
                <a:cs typeface="Arial" panose="020B0604020202020204" pitchFamily="34" charset="0"/>
              </a:rPr>
              <a:t>Великая Отечественная война стала тяжёлым испытанием для Забайкалья. Самую работоспособную, молодую и здоровую часть населения — 175 тысяч своих сынов и дочерей — Забайкалье отправило на фронт. Воспитанные на славных боевых и трудовых традициях, забайкальцы не посрамили своего края, героически сражались с врагом на фронтах Великой Отечественной войны. 99 воинов, чья жизнь так или иначе была связана с Забайкальем, были удостоены звания Героя Советского Союза. В их числе 43 уроженца Читинской области. 14 забайкальцев стали полными кавалерами ордена Славы. Более 50 тысяч забайкальцев не вернулись с поля брани, отдав жизни за свободу и независимость Родины.</a:t>
            </a:r>
          </a:p>
        </p:txBody>
      </p:sp>
    </p:spTree>
    <p:extLst>
      <p:ext uri="{BB962C8B-B14F-4D97-AF65-F5344CB8AC3E}">
        <p14:creationId xmlns:p14="http://schemas.microsoft.com/office/powerpoint/2010/main" val="2635375758"/>
      </p:ext>
    </p:extLst>
  </p:cSld>
  <p:clrMapOvr>
    <a:masterClrMapping/>
  </p:clrMapOvr>
  <mc:AlternateContent xmlns:mc="http://schemas.openxmlformats.org/markup-compatibility/2006">
    <mc:Choice xmlns:p14="http://schemas.microsoft.com/office/powerpoint/2010/main" Requires="p14">
      <p:transition p14:dur="100" advClick="0" advTm="15000">
        <p:cut/>
      </p:transition>
    </mc:Choice>
    <mc:Fallback>
      <p:transition advClick="0" advTm="15000">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8000">
              <a:schemeClr val="bg1">
                <a:lumMod val="85000"/>
              </a:schemeClr>
            </a:gs>
            <a:gs pos="45000">
              <a:schemeClr val="bg1">
                <a:lumMod val="75000"/>
              </a:schemeClr>
            </a:gs>
            <a:gs pos="6000">
              <a:schemeClr val="bg1">
                <a:lumMod val="65000"/>
              </a:schemeClr>
            </a:gs>
            <a:gs pos="90000">
              <a:schemeClr val="tx1">
                <a:lumMod val="50000"/>
                <a:lumOff val="50000"/>
              </a:schemeClr>
            </a:gs>
          </a:gsLst>
          <a:lin ang="135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58" y="365127"/>
            <a:ext cx="11393714" cy="636360"/>
          </a:xfrm>
          <a:ln w="38100">
            <a:solidFill>
              <a:schemeClr val="tx1">
                <a:alpha val="89000"/>
              </a:schemeClr>
            </a:solidFill>
            <a:prstDash val="sysDot"/>
          </a:ln>
        </p:spPr>
        <p:txBody>
          <a:bodyPr>
            <a:normAutofit fontScale="90000"/>
          </a:bodyPr>
          <a:lstStyle/>
          <a:p>
            <a:pPr algn="ctr">
              <a:lnSpc>
                <a:spcPct val="100000"/>
              </a:lnSpc>
            </a:pPr>
            <a:r>
              <a:rPr lang="ru-RU"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Прифронтовой тыл</a:t>
            </a:r>
          </a:p>
        </p:txBody>
      </p:sp>
      <p:sp>
        <p:nvSpPr>
          <p:cNvPr id="3" name="Объект 2"/>
          <p:cNvSpPr>
            <a:spLocks noGrp="1"/>
          </p:cNvSpPr>
          <p:nvPr>
            <p:ph idx="1"/>
          </p:nvPr>
        </p:nvSpPr>
        <p:spPr>
          <a:xfrm>
            <a:off x="464458" y="1136469"/>
            <a:ext cx="6027782" cy="5104675"/>
          </a:xfrm>
        </p:spPr>
        <p:txBody>
          <a:bodyPr>
            <a:noAutofit/>
          </a:bodyPr>
          <a:lstStyle/>
          <a:p>
            <a:pPr marL="0" indent="457200" algn="ctr">
              <a:lnSpc>
                <a:spcPct val="100000"/>
              </a:lnSpc>
              <a:spcBef>
                <a:spcPts val="0"/>
              </a:spcBef>
              <a:buNone/>
            </a:pPr>
            <a:r>
              <a:rPr lang="ru-RU" sz="2000" dirty="0">
                <a:latin typeface="Arial" panose="020B0604020202020204" pitchFamily="34" charset="0"/>
                <a:cs typeface="Arial" panose="020B0604020202020204" pitchFamily="34" charset="0"/>
              </a:rPr>
              <a:t>Забайкалье находилось за семь тысяч километров от фронта, в глубоком тылу. Но понятие это было относительным. Население края, размещённые здесь объекты народного хозяйства находились в опасной близости с другой, не менее тревожной границей. На северо-востоке Китая дислоцировалась более чем миллионная </a:t>
            </a:r>
            <a:r>
              <a:rPr lang="ru-RU" sz="2000" dirty="0" err="1">
                <a:latin typeface="Arial" panose="020B0604020202020204" pitchFamily="34" charset="0"/>
                <a:cs typeface="Arial" panose="020B0604020202020204" pitchFamily="34" charset="0"/>
              </a:rPr>
              <a:t>Квантунская</a:t>
            </a:r>
            <a:r>
              <a:rPr lang="ru-RU" sz="2000" dirty="0">
                <a:latin typeface="Arial" panose="020B0604020202020204" pitchFamily="34" charset="0"/>
                <a:cs typeface="Arial" panose="020B0604020202020204" pitchFamily="34" charset="0"/>
              </a:rPr>
              <a:t> армия, готовая напасть на СССР. Проводимая милитаристской Японией — союзником германского фашизма — политика означала создание очага напряжённости у советских восточных рубежей. Как и вся страна, Забайкалье стало фактически прифронтовой зоной. В сложных условиях военного времени забайкальцы решали две основные задачи — всемерно помогали фронту и одновременно крепили обороноспособность края.</a:t>
            </a: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19731" r="18835"/>
          <a:stretch/>
        </p:blipFill>
        <p:spPr>
          <a:xfrm>
            <a:off x="5390993" y="1358536"/>
            <a:ext cx="6467179" cy="5196839"/>
          </a:xfrm>
          <a:prstGeom prst="rect">
            <a:avLst/>
          </a:prstGeom>
          <a:effectLst>
            <a:outerShdw blurRad="381000" dist="50800" dir="5400000" algn="ctr" rotWithShape="0">
              <a:srgbClr val="000000">
                <a:alpha val="43137"/>
              </a:srgbClr>
            </a:outerShdw>
          </a:effectLst>
        </p:spPr>
      </p:pic>
    </p:spTree>
    <p:extLst>
      <p:ext uri="{BB962C8B-B14F-4D97-AF65-F5344CB8AC3E}">
        <p14:creationId xmlns:p14="http://schemas.microsoft.com/office/powerpoint/2010/main" val="2642875657"/>
      </p:ext>
    </p:extLst>
  </p:cSld>
  <p:clrMapOvr>
    <a:masterClrMapping/>
  </p:clrMapOvr>
  <p:transition spd="slow" advClick="0" advTm="1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8000">
              <a:schemeClr val="bg1">
                <a:lumMod val="85000"/>
              </a:schemeClr>
            </a:gs>
            <a:gs pos="45000">
              <a:schemeClr val="bg1">
                <a:lumMod val="75000"/>
              </a:schemeClr>
            </a:gs>
            <a:gs pos="6000">
              <a:schemeClr val="bg1">
                <a:lumMod val="65000"/>
              </a:schemeClr>
            </a:gs>
            <a:gs pos="90000">
              <a:schemeClr val="tx1">
                <a:lumMod val="50000"/>
                <a:lumOff val="50000"/>
              </a:schemeClr>
            </a:gs>
          </a:gsLst>
          <a:lin ang="135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365126"/>
            <a:ext cx="11219543" cy="653777"/>
          </a:xfrm>
          <a:ln w="38100">
            <a:solidFill>
              <a:schemeClr val="tx1"/>
            </a:solidFill>
            <a:prstDash val="sysDot"/>
          </a:ln>
        </p:spPr>
        <p:txBody>
          <a:bodyPr>
            <a:normAutofit/>
          </a:bodyPr>
          <a:lstStyle/>
          <a:p>
            <a:pPr algn="ctr">
              <a:lnSpc>
                <a:spcPct val="100000"/>
              </a:lnSpc>
            </a:pPr>
            <a:r>
              <a:rPr lang="ru-RU"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 Родину!»</a:t>
            </a:r>
          </a:p>
        </p:txBody>
      </p:sp>
      <p:sp>
        <p:nvSpPr>
          <p:cNvPr id="3" name="Объект 2"/>
          <p:cNvSpPr>
            <a:spLocks noGrp="1"/>
          </p:cNvSpPr>
          <p:nvPr>
            <p:ph idx="1"/>
          </p:nvPr>
        </p:nvSpPr>
        <p:spPr>
          <a:xfrm>
            <a:off x="609599" y="1281612"/>
            <a:ext cx="11219543" cy="5210628"/>
          </a:xfrm>
        </p:spPr>
        <p:txBody>
          <a:bodyPr>
            <a:normAutofit/>
          </a:bodyPr>
          <a:lstStyle/>
          <a:p>
            <a:pPr marL="0" indent="457200" algn="just">
              <a:lnSpc>
                <a:spcPct val="100000"/>
              </a:lnSpc>
              <a:spcBef>
                <a:spcPts val="0"/>
              </a:spcBef>
              <a:buNone/>
            </a:pPr>
            <a:r>
              <a:rPr lang="ru-RU" sz="2000" dirty="0">
                <a:latin typeface="Arial" panose="020B0604020202020204" pitchFamily="34" charset="0"/>
                <a:cs typeface="Arial" panose="020B0604020202020204" pitchFamily="34" charset="0"/>
              </a:rPr>
              <a:t>Нависшая над страной смертельная угроза не вызвала среди забайкальцев растерянности, отчаяния, не сломила их волю. Как никогда, высок был патриотический подъём рабочих, колхозников, интеллигенции, всего населения. На многочисленных митингах и собраниях выступали представители разных возрастов, профессий, национальностей, убеждений: коммунисты и беспартийные, комсомольцы и несоюзная молодёжь, верующие и атеисты. Проявлением высокого духа забайкальцев стало их стремление с оружием в руках защищать свободу и независимость Отечества. Уже в первые дни войны поступило свыше 25 тысяч заявлений добровольцев с просьбой направить на фронт.</a:t>
            </a:r>
          </a:p>
          <a:p>
            <a:pPr marL="0" indent="457200" algn="just">
              <a:lnSpc>
                <a:spcPct val="100000"/>
              </a:lnSpc>
              <a:spcBef>
                <a:spcPts val="0"/>
              </a:spcBef>
              <a:buNone/>
            </a:pPr>
            <a:r>
              <a:rPr lang="ru-RU" sz="2000" dirty="0">
                <a:latin typeface="Arial" panose="020B0604020202020204" pitchFamily="34" charset="0"/>
                <a:cs typeface="Arial" panose="020B0604020202020204" pitchFamily="34" charset="0"/>
              </a:rPr>
              <a:t>В одном из них уроженец </a:t>
            </a:r>
            <a:r>
              <a:rPr lang="ru-RU" sz="2000" dirty="0" err="1">
                <a:latin typeface="Arial" panose="020B0604020202020204" pitchFamily="34" charset="0"/>
                <a:cs typeface="Arial" panose="020B0604020202020204" pitchFamily="34" charset="0"/>
              </a:rPr>
              <a:t>Карымского</a:t>
            </a:r>
            <a:r>
              <a:rPr lang="ru-RU" sz="2000" dirty="0">
                <a:latin typeface="Arial" panose="020B0604020202020204" pitchFamily="34" charset="0"/>
                <a:cs typeface="Arial" panose="020B0604020202020204" pitchFamily="34" charset="0"/>
              </a:rPr>
              <a:t> района </a:t>
            </a:r>
            <a:r>
              <a:rPr lang="ru-RU" sz="2000" b="1" dirty="0">
                <a:latin typeface="Arial" panose="020B0604020202020204" pitchFamily="34" charset="0"/>
                <a:cs typeface="Arial" panose="020B0604020202020204" pitchFamily="34" charset="0"/>
              </a:rPr>
              <a:t>Николай Васильевич </a:t>
            </a:r>
            <a:r>
              <a:rPr lang="ru-RU" sz="2000" b="1" dirty="0" err="1">
                <a:latin typeface="Arial" panose="020B0604020202020204" pitchFamily="34" charset="0"/>
                <a:cs typeface="Arial" panose="020B0604020202020204" pitchFamily="34" charset="0"/>
              </a:rPr>
              <a:t>Пальшин</a:t>
            </a:r>
            <a:r>
              <a:rPr lang="ru-RU" sz="2000" b="1"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писал: «Я убедительно прошу направить меня добровольцем в ряды Рабоче-Крестьянской действующей Красной Армии, буду драться до последней капли </a:t>
            </a:r>
            <a:r>
              <a:rPr lang="ru-RU" sz="2000" dirty="0" err="1">
                <a:latin typeface="Arial" panose="020B0604020202020204" pitchFamily="34" charset="0"/>
                <a:cs typeface="Arial" panose="020B0604020202020204" pitchFamily="34" charset="0"/>
              </a:rPr>
              <a:t>капли</a:t>
            </a:r>
            <a:r>
              <a:rPr lang="ru-RU" sz="2000" dirty="0">
                <a:latin typeface="Arial" panose="020B0604020202020204" pitchFamily="34" charset="0"/>
                <a:cs typeface="Arial" panose="020B0604020202020204" pitchFamily="34" charset="0"/>
              </a:rPr>
              <a:t> крови за Родину». Его просьба была удовлетворена. За доблесть в боях отважный воин был награждён орденами и медалями. Выполнив свой солдатский долг, демобилизовался, вернулся в родной колхоз, долго ещё работал бригадиром.</a:t>
            </a:r>
          </a:p>
        </p:txBody>
      </p:sp>
    </p:spTree>
    <p:extLst>
      <p:ext uri="{BB962C8B-B14F-4D97-AF65-F5344CB8AC3E}">
        <p14:creationId xmlns:p14="http://schemas.microsoft.com/office/powerpoint/2010/main" val="2499248443"/>
      </p:ext>
    </p:extLst>
  </p:cSld>
  <p:clrMapOvr>
    <a:masterClrMapping/>
  </p:clrMapOvr>
  <mc:AlternateContent xmlns:mc="http://schemas.openxmlformats.org/markup-compatibility/2006">
    <mc:Choice xmlns:p14="http://schemas.microsoft.com/office/powerpoint/2010/main" Requires="p14">
      <p:transition spd="med" p14:dur="700" advClick="0" advTm="15000">
        <p:fade/>
      </p:transition>
    </mc:Choice>
    <mc:Fallback>
      <p:transition spd="med" advClick="0" advTm="1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8000">
              <a:schemeClr val="bg1">
                <a:lumMod val="85000"/>
              </a:schemeClr>
            </a:gs>
            <a:gs pos="45000">
              <a:schemeClr val="bg1">
                <a:lumMod val="75000"/>
              </a:schemeClr>
            </a:gs>
            <a:gs pos="6000">
              <a:schemeClr val="bg1">
                <a:lumMod val="65000"/>
              </a:schemeClr>
            </a:gs>
            <a:gs pos="90000">
              <a:schemeClr val="tx1">
                <a:lumMod val="50000"/>
                <a:lumOff val="50000"/>
              </a:schemeClr>
            </a:gs>
          </a:gsLst>
          <a:lin ang="135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633028" y="449942"/>
            <a:ext cx="5109029" cy="6270171"/>
          </a:xfrm>
        </p:spPr>
        <p:txBody>
          <a:bodyPr>
            <a:normAutofit/>
          </a:bodyPr>
          <a:lstStyle/>
          <a:p>
            <a:pPr marL="0" indent="457200">
              <a:lnSpc>
                <a:spcPct val="100000"/>
              </a:lnSpc>
              <a:spcBef>
                <a:spcPts val="0"/>
              </a:spcBef>
              <a:buNone/>
            </a:pPr>
            <a:r>
              <a:rPr lang="ru-RU" sz="2400" dirty="0">
                <a:latin typeface="Arial" panose="020B0604020202020204" pitchFamily="34" charset="0"/>
                <a:cs typeface="Arial" panose="020B0604020202020204" pitchFamily="34" charset="0"/>
              </a:rPr>
              <a:t>Страстной любовью к Родине, готовностью защищать свой народ от фашистских варваров проникнуты заявления молодёжи. Из её числа было направлено:</a:t>
            </a:r>
          </a:p>
          <a:p>
            <a:pPr>
              <a:lnSpc>
                <a:spcPct val="100000"/>
              </a:lnSpc>
              <a:spcBef>
                <a:spcPts val="0"/>
              </a:spcBef>
            </a:pPr>
            <a:r>
              <a:rPr lang="ru-RU" sz="2400" dirty="0">
                <a:latin typeface="Arial" panose="020B0604020202020204" pitchFamily="34" charset="0"/>
                <a:cs typeface="Arial" panose="020B0604020202020204" pitchFamily="34" charset="0"/>
              </a:rPr>
              <a:t> 2385 человек — в воздушные части;</a:t>
            </a:r>
          </a:p>
          <a:p>
            <a:pPr>
              <a:lnSpc>
                <a:spcPct val="100000"/>
              </a:lnSpc>
              <a:spcBef>
                <a:spcPts val="0"/>
              </a:spcBef>
            </a:pPr>
            <a:r>
              <a:rPr lang="ru-RU" sz="2400" dirty="0">
                <a:latin typeface="Arial" panose="020B0604020202020204" pitchFamily="34" charset="0"/>
                <a:cs typeface="Arial" panose="020B0604020202020204" pitchFamily="34" charset="0"/>
              </a:rPr>
              <a:t>2500 — в отряды истребителей танков; </a:t>
            </a:r>
          </a:p>
          <a:p>
            <a:pPr>
              <a:lnSpc>
                <a:spcPct val="100000"/>
              </a:lnSpc>
              <a:spcBef>
                <a:spcPts val="0"/>
              </a:spcBef>
            </a:pPr>
            <a:r>
              <a:rPr lang="ru-RU" sz="2400" dirty="0">
                <a:latin typeface="Arial" panose="020B0604020202020204" pitchFamily="34" charset="0"/>
                <a:cs typeface="Arial" panose="020B0604020202020204" pitchFamily="34" charset="0"/>
              </a:rPr>
              <a:t>1651 — в лыжные батальоны; </a:t>
            </a:r>
          </a:p>
          <a:p>
            <a:pPr>
              <a:lnSpc>
                <a:spcPct val="100000"/>
              </a:lnSpc>
              <a:spcBef>
                <a:spcPts val="0"/>
              </a:spcBef>
            </a:pPr>
            <a:r>
              <a:rPr lang="ru-RU" sz="2400" dirty="0">
                <a:latin typeface="Arial" panose="020B0604020202020204" pitchFamily="34" charset="0"/>
                <a:cs typeface="Arial" panose="020B0604020202020204" pitchFamily="34" charset="0"/>
              </a:rPr>
              <a:t>3013 — в военные училища.</a:t>
            </a:r>
          </a:p>
          <a:p>
            <a:pPr marL="0" indent="457200">
              <a:lnSpc>
                <a:spcPct val="100000"/>
              </a:lnSpc>
              <a:spcBef>
                <a:spcPts val="0"/>
              </a:spcBef>
              <a:buNone/>
            </a:pPr>
            <a:r>
              <a:rPr lang="ru-RU" sz="2400" dirty="0">
                <a:latin typeface="Arial" panose="020B0604020202020204" pitchFamily="34" charset="0"/>
                <a:cs typeface="Arial" panose="020B0604020202020204" pitchFamily="34" charset="0"/>
              </a:rPr>
              <a:t> Всего за время войны ушло в Красную Армию 126 тысяч юношей и девушек.</a:t>
            </a: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15879" t="-424" r="-26864" b="424"/>
          <a:stretch/>
        </p:blipFill>
        <p:spPr>
          <a:xfrm>
            <a:off x="0" y="-104503"/>
            <a:ext cx="8521470" cy="6962503"/>
          </a:xfrm>
          <a:prstGeom prst="rect">
            <a:avLst/>
          </a:prstGeom>
        </p:spPr>
      </p:pic>
    </p:spTree>
    <p:extLst>
      <p:ext uri="{BB962C8B-B14F-4D97-AF65-F5344CB8AC3E}">
        <p14:creationId xmlns:p14="http://schemas.microsoft.com/office/powerpoint/2010/main" val="283410935"/>
      </p:ext>
    </p:extLst>
  </p:cSld>
  <p:clrMapOvr>
    <a:masterClrMapping/>
  </p:clrMapOvr>
  <p:transition spd="slow" advClick="0" advTm="10000">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8000">
              <a:schemeClr val="bg1">
                <a:lumMod val="85000"/>
              </a:schemeClr>
            </a:gs>
            <a:gs pos="45000">
              <a:schemeClr val="bg1">
                <a:lumMod val="75000"/>
              </a:schemeClr>
            </a:gs>
            <a:gs pos="6000">
              <a:schemeClr val="bg1">
                <a:lumMod val="65000"/>
              </a:schemeClr>
            </a:gs>
            <a:gs pos="90000">
              <a:schemeClr val="tx1">
                <a:lumMod val="50000"/>
                <a:lumOff val="50000"/>
              </a:schemeClr>
            </a:gs>
          </a:gsLst>
          <a:lin ang="135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1543" y="365126"/>
            <a:ext cx="11219543" cy="708931"/>
          </a:xfrm>
          <a:ln w="38100">
            <a:solidFill>
              <a:schemeClr val="tx1"/>
            </a:solidFill>
            <a:prstDash val="sysDot"/>
          </a:ln>
        </p:spPr>
        <p:txBody>
          <a:bodyPr>
            <a:normAutofit/>
          </a:bodyPr>
          <a:lstStyle/>
          <a:p>
            <a:pPr algn="ctr"/>
            <a:r>
              <a:rPr lang="ru-RU"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Переход на военные рельсы</a:t>
            </a:r>
          </a:p>
        </p:txBody>
      </p:sp>
      <p:sp>
        <p:nvSpPr>
          <p:cNvPr id="3" name="Объект 2"/>
          <p:cNvSpPr>
            <a:spLocks noGrp="1"/>
          </p:cNvSpPr>
          <p:nvPr>
            <p:ph idx="1"/>
          </p:nvPr>
        </p:nvSpPr>
        <p:spPr>
          <a:xfrm>
            <a:off x="5631543" y="1573695"/>
            <a:ext cx="6139543" cy="2156475"/>
          </a:xfrm>
        </p:spPr>
        <p:txBody>
          <a:bodyPr>
            <a:noAutofit/>
          </a:bodyPr>
          <a:lstStyle/>
          <a:p>
            <a:pPr marL="0" indent="457200" algn="just">
              <a:lnSpc>
                <a:spcPct val="100000"/>
              </a:lnSpc>
              <a:spcBef>
                <a:spcPts val="0"/>
              </a:spcBef>
              <a:buNone/>
            </a:pPr>
            <a:r>
              <a:rPr lang="ru-RU" sz="2000" dirty="0">
                <a:latin typeface="Arial" panose="020B0604020202020204" pitchFamily="34" charset="0"/>
                <a:cs typeface="Arial" panose="020B0604020202020204" pitchFamily="34" charset="0"/>
              </a:rPr>
              <a:t>Перевод экономики на военные рельсы был осуществлён в Забайкалье в сжатые сроки. Мощный патриотический подъём породил и невиданный ранее массовый трудовой героизм. Огромное трудовое напряжение (рабочий день продолжался 11−12 часов) не могло остановить соревновательного порыва забайкальцев. Соревнование развёртывалось под лозунгами:</a:t>
            </a:r>
          </a:p>
          <a:p>
            <a:pPr marL="0" indent="457200" algn="just">
              <a:lnSpc>
                <a:spcPct val="100000"/>
              </a:lnSpc>
              <a:spcBef>
                <a:spcPts val="0"/>
              </a:spcBef>
              <a:buNone/>
            </a:pPr>
            <a:r>
              <a:rPr lang="ru-RU" sz="2000" dirty="0">
                <a:latin typeface="Arial" panose="020B0604020202020204" pitchFamily="34" charset="0"/>
                <a:cs typeface="Arial" panose="020B0604020202020204" pitchFamily="34" charset="0"/>
              </a:rPr>
              <a:t> </a:t>
            </a:r>
            <a:r>
              <a:rPr lang="ru-RU" sz="2000" b="1" dirty="0">
                <a:latin typeface="Arial" panose="020B0604020202020204" pitchFamily="34" charset="0"/>
                <a:cs typeface="Arial" panose="020B0604020202020204" pitchFamily="34" charset="0"/>
              </a:rPr>
              <a:t>«Всё для фронта!», «Всё для Победы!».</a:t>
            </a:r>
          </a:p>
          <a:p>
            <a:pPr marL="0" indent="457200" algn="just">
              <a:lnSpc>
                <a:spcPct val="100000"/>
              </a:lnSpc>
              <a:spcBef>
                <a:spcPts val="0"/>
              </a:spcBef>
              <a:buNone/>
            </a:pPr>
            <a:r>
              <a:rPr lang="ru-RU" sz="2000" dirty="0">
                <a:latin typeface="Arial" panose="020B0604020202020204" pitchFamily="34" charset="0"/>
                <a:cs typeface="Arial" panose="020B0604020202020204" pitchFamily="34" charset="0"/>
              </a:rPr>
              <a:t> Многие его участники вырабатывали по две, три и более нормы. Каждый понимал, что судьба Отечества в его руках.</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3426" y="1319696"/>
            <a:ext cx="4151087" cy="2591904"/>
          </a:xfrm>
          <a:prstGeom prst="rect">
            <a:avLst/>
          </a:prstGeom>
          <a:effectLst>
            <a:outerShdw blurRad="241300" dist="50800" dir="5400000" algn="ctr" rotWithShape="0">
              <a:srgbClr val="000000">
                <a:alpha val="43137"/>
              </a:srgbClr>
            </a:outerShdw>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425" y="4026612"/>
            <a:ext cx="4151087" cy="2634343"/>
          </a:xfrm>
          <a:prstGeom prst="rect">
            <a:avLst/>
          </a:prstGeom>
          <a:effectLst>
            <a:outerShdw blurRad="254000" dist="50800" dir="5400000" algn="ctr" rotWithShape="0">
              <a:srgbClr val="000000">
                <a:alpha val="43137"/>
              </a:srgbClr>
            </a:outerShdw>
          </a:effectLst>
        </p:spPr>
      </p:pic>
    </p:spTree>
    <p:extLst>
      <p:ext uri="{BB962C8B-B14F-4D97-AF65-F5344CB8AC3E}">
        <p14:creationId xmlns:p14="http://schemas.microsoft.com/office/powerpoint/2010/main" val="2035772217"/>
      </p:ext>
    </p:extLst>
  </p:cSld>
  <p:clrMapOvr>
    <a:masterClrMapping/>
  </p:clrMapOvr>
  <mc:AlternateContent xmlns:mc="http://schemas.openxmlformats.org/markup-compatibility/2006">
    <mc:Choice xmlns:p14="http://schemas.microsoft.com/office/powerpoint/2010/main" Requires="p14">
      <p:transition spd="med" p14:dur="700" advClick="0" advTm="12000">
        <p:fade/>
      </p:transition>
    </mc:Choice>
    <mc:Fallback>
      <p:transition spd="med" advClick="0" advTm="12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8000">
              <a:schemeClr val="bg1">
                <a:lumMod val="85000"/>
              </a:schemeClr>
            </a:gs>
            <a:gs pos="45000">
              <a:schemeClr val="bg1">
                <a:lumMod val="75000"/>
              </a:schemeClr>
            </a:gs>
            <a:gs pos="6000">
              <a:schemeClr val="bg1">
                <a:lumMod val="65000"/>
              </a:schemeClr>
            </a:gs>
            <a:gs pos="90000">
              <a:schemeClr val="tx1">
                <a:lumMod val="50000"/>
                <a:lumOff val="50000"/>
              </a:schemeClr>
            </a:gs>
          </a:gsLst>
          <a:lin ang="135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35429" y="551544"/>
            <a:ext cx="11553371" cy="5625420"/>
          </a:xfrm>
        </p:spPr>
        <p:txBody>
          <a:bodyPr>
            <a:normAutofit fontScale="92500" lnSpcReduction="10000"/>
          </a:bodyPr>
          <a:lstStyle/>
          <a:p>
            <a:pPr marL="0" indent="457200" algn="just">
              <a:lnSpc>
                <a:spcPct val="110000"/>
              </a:lnSpc>
              <a:spcBef>
                <a:spcPts val="0"/>
              </a:spcBef>
              <a:buNone/>
            </a:pPr>
            <a:r>
              <a:rPr lang="ru-RU" sz="2000" b="1" dirty="0">
                <a:latin typeface="Arial" panose="020B0604020202020204" pitchFamily="34" charset="0"/>
                <a:cs typeface="Arial" panose="020B0604020202020204" pitchFamily="34" charset="0"/>
              </a:rPr>
              <a:t>Электрик Петровск-Забайкальского металлургического завода</a:t>
            </a:r>
            <a:r>
              <a:rPr lang="ru-RU" sz="2000" dirty="0">
                <a:latin typeface="Arial" panose="020B0604020202020204" pitchFamily="34" charset="0"/>
                <a:cs typeface="Arial" panose="020B0604020202020204" pitchFamily="34" charset="0"/>
              </a:rPr>
              <a:t> </a:t>
            </a:r>
            <a:r>
              <a:rPr lang="ru-RU" sz="2000" b="1" dirty="0">
                <a:latin typeface="Arial" panose="020B0604020202020204" pitchFamily="34" charset="0"/>
                <a:cs typeface="Arial" panose="020B0604020202020204" pitchFamily="34" charset="0"/>
              </a:rPr>
              <a:t>Пётр Ефимович </a:t>
            </a:r>
            <a:r>
              <a:rPr lang="ru-RU" sz="2000" b="1" dirty="0" err="1">
                <a:latin typeface="Arial" panose="020B0604020202020204" pitchFamily="34" charset="0"/>
                <a:cs typeface="Arial" panose="020B0604020202020204" pitchFamily="34" charset="0"/>
              </a:rPr>
              <a:t>Мединин</a:t>
            </a:r>
            <a:r>
              <a:rPr lang="ru-RU" sz="2000" dirty="0">
                <a:latin typeface="Arial" panose="020B0604020202020204" pitchFamily="34" charset="0"/>
                <a:cs typeface="Arial" panose="020B0604020202020204" pitchFamily="34" charset="0"/>
              </a:rPr>
              <a:t> добился выполнения нормы выработки на 404 процента. </a:t>
            </a:r>
            <a:r>
              <a:rPr lang="ru-RU" sz="2000" b="1" dirty="0">
                <a:latin typeface="Arial" panose="020B0604020202020204" pitchFamily="34" charset="0"/>
                <a:cs typeface="Arial" panose="020B0604020202020204" pitchFamily="34" charset="0"/>
              </a:rPr>
              <a:t>Слесарь Читинского электромеханического завода Николай Иванович Корякин </a:t>
            </a:r>
            <a:r>
              <a:rPr lang="ru-RU" sz="2000" dirty="0">
                <a:latin typeface="Arial" panose="020B0604020202020204" pitchFamily="34" charset="0"/>
                <a:cs typeface="Arial" panose="020B0604020202020204" pitchFamily="34" charset="0"/>
              </a:rPr>
              <a:t>систематически выполнял норму на 620 процентов. </a:t>
            </a:r>
            <a:r>
              <a:rPr lang="ru-RU" sz="2000" b="1" dirty="0">
                <a:latin typeface="Arial" panose="020B0604020202020204" pitchFamily="34" charset="0"/>
                <a:cs typeface="Arial" panose="020B0604020202020204" pitchFamily="34" charset="0"/>
              </a:rPr>
              <a:t>Фрезеровщик Евстифеев из депо Шилка</a:t>
            </a:r>
            <a:r>
              <a:rPr lang="ru-RU" sz="2000" dirty="0">
                <a:latin typeface="Arial" panose="020B0604020202020204" pitchFamily="34" charset="0"/>
                <a:cs typeface="Arial" panose="020B0604020202020204" pitchFamily="34" charset="0"/>
              </a:rPr>
              <a:t>, работая на двух станках, ежедневно выполнял сменное задание на 700−900 процентов. Коллектив шахты «</a:t>
            </a:r>
            <a:r>
              <a:rPr lang="ru-RU" sz="2000" dirty="0" err="1">
                <a:latin typeface="Arial" panose="020B0604020202020204" pitchFamily="34" charset="0"/>
                <a:cs typeface="Arial" panose="020B0604020202020204" pitchFamily="34" charset="0"/>
              </a:rPr>
              <a:t>Тигня</a:t>
            </a:r>
            <a:r>
              <a:rPr lang="ru-RU" sz="2000" dirty="0">
                <a:latin typeface="Arial" panose="020B0604020202020204" pitchFamily="34" charset="0"/>
                <a:cs typeface="Arial" panose="020B0604020202020204" pitchFamily="34" charset="0"/>
              </a:rPr>
              <a:t>» треста «</a:t>
            </a:r>
            <a:r>
              <a:rPr lang="ru-RU" sz="2000" dirty="0" err="1">
                <a:latin typeface="Arial" panose="020B0604020202020204" pitchFamily="34" charset="0"/>
                <a:cs typeface="Arial" panose="020B0604020202020204" pitchFamily="34" charset="0"/>
              </a:rPr>
              <a:t>Востуголь</a:t>
            </a:r>
            <a:r>
              <a:rPr lang="ru-RU" sz="2000" dirty="0">
                <a:latin typeface="Arial" panose="020B0604020202020204" pitchFamily="34" charset="0"/>
                <a:cs typeface="Arial" panose="020B0604020202020204" pitchFamily="34" charset="0"/>
              </a:rPr>
              <a:t>» занял во Всесоюзном социалистическом соревновании третье место, был удостоен почётной награды — переходящего Красного Знамени 26-й Гвардейской стрелковой дивизии.</a:t>
            </a:r>
          </a:p>
          <a:p>
            <a:pPr marL="0" indent="457200" algn="just">
              <a:lnSpc>
                <a:spcPct val="110000"/>
              </a:lnSpc>
              <a:spcBef>
                <a:spcPts val="0"/>
              </a:spcBef>
              <a:buNone/>
            </a:pPr>
            <a:r>
              <a:rPr lang="ru-RU" sz="2000" dirty="0">
                <a:latin typeface="Arial" panose="020B0604020202020204" pitchFamily="34" charset="0"/>
                <a:cs typeface="Arial" panose="020B0604020202020204" pitchFamily="34" charset="0"/>
              </a:rPr>
              <a:t>В связи с мобилизацией сократилась численность работающих. Пополнение рядов шло за счёт женщин, молодёжи и учащихся, пенсионеров, инвалидов Отечественной войны, демобилизованных из рядов Красной Армии. Только за первые месяцы войны в промышленность и на транспорт пришли около 13 тысяч женщин. Они заменили ушедших на фронт мужчин, в короткие сроки освоив мужские профессии: токаря, слесаря, шахтёра, металлурга, лесника. Для обучения молодёжи были открыты ремесленные и железнодорожные училища, школы фабрично-заводского обучения. За годы войны они подготовили около 15 тысяч молодых рабочих.</a:t>
            </a:r>
          </a:p>
          <a:p>
            <a:pPr marL="0" indent="457200" algn="just">
              <a:lnSpc>
                <a:spcPct val="110000"/>
              </a:lnSpc>
              <a:spcBef>
                <a:spcPts val="0"/>
              </a:spcBef>
              <a:buNone/>
            </a:pPr>
            <a:r>
              <a:rPr lang="ru-RU" sz="2000" dirty="0">
                <a:latin typeface="Arial" panose="020B0604020202020204" pitchFamily="34" charset="0"/>
                <a:cs typeface="Arial" panose="020B0604020202020204" pitchFamily="34" charset="0"/>
              </a:rPr>
              <a:t>Перестраивалась на военный лад работа колхозов, совхозов, МТС. Как и в промышленности, здесь на места ушедших защищать страну мужчин пришли женщины, подростки, старики. Большую шефскую помощь сельскому хозяйству оказывали рабочие коллективы, производя в необходимом количестве оборудование и запасные части к сельхозтехнике, участвуя в проведении различных работ.</a:t>
            </a:r>
          </a:p>
          <a:p>
            <a:endParaRPr lang="ru-RU" dirty="0"/>
          </a:p>
        </p:txBody>
      </p:sp>
    </p:spTree>
    <p:extLst>
      <p:ext uri="{BB962C8B-B14F-4D97-AF65-F5344CB8AC3E}">
        <p14:creationId xmlns:p14="http://schemas.microsoft.com/office/powerpoint/2010/main" val="1572580907"/>
      </p:ext>
    </p:extLst>
  </p:cSld>
  <p:clrMapOvr>
    <a:masterClrMapping/>
  </p:clrMapOvr>
  <p:transition spd="slow" advClick="0" advTm="20000">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9314" y="365126"/>
            <a:ext cx="11582400" cy="926646"/>
          </a:xfrm>
          <a:ln w="38100">
            <a:solidFill>
              <a:schemeClr val="tx1"/>
            </a:solidFill>
            <a:prstDash val="sysDot"/>
          </a:ln>
        </p:spPr>
        <p:txBody>
          <a:bodyPr>
            <a:normAutofit/>
          </a:bodyPr>
          <a:lstStyle/>
          <a:p>
            <a:pPr algn="ctr"/>
            <a:r>
              <a:rPr lang="ru-RU"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Фронт. Герои</a:t>
            </a:r>
          </a:p>
        </p:txBody>
      </p:sp>
      <p:sp>
        <p:nvSpPr>
          <p:cNvPr id="3" name="Объект 2"/>
          <p:cNvSpPr>
            <a:spLocks noGrp="1"/>
          </p:cNvSpPr>
          <p:nvPr>
            <p:ph idx="1"/>
          </p:nvPr>
        </p:nvSpPr>
        <p:spPr>
          <a:xfrm>
            <a:off x="470263" y="1524000"/>
            <a:ext cx="11234058" cy="5021943"/>
          </a:xfrm>
          <a:noFill/>
        </p:spPr>
        <p:txBody>
          <a:bodyPr>
            <a:normAutofit/>
          </a:bodyPr>
          <a:lstStyle/>
          <a:p>
            <a:pPr marL="0" indent="457200" algn="just">
              <a:lnSpc>
                <a:spcPct val="100000"/>
              </a:lnSpc>
              <a:spcBef>
                <a:spcPts val="0"/>
              </a:spcBef>
              <a:buNone/>
            </a:pPr>
            <a:r>
              <a:rPr lang="ru-RU" sz="2400" dirty="0">
                <a:latin typeface="Arial" panose="020B0604020202020204" pitchFamily="34" charset="0"/>
                <a:cs typeface="Arial" panose="020B0604020202020204" pitchFamily="34" charset="0"/>
              </a:rPr>
              <a:t>Воины-забайкальцы с честью выполнили наказы своих близких, совершив тысячи подвигов на фронтах Великой Отечественной войны. Уже в 1943 году командующий войсками первого Прибалтийского фронта генерал армии Баграмян в своем письме, адресованном председателю исполкома Читинского областного Совета депутатов трудящихся М.А. Константинову и секретарю Читинского обкома ВКП (б) И.А. Кузнецову, поблагодарил трудящихся Читинской области за привет и подарки и заверил их, что воины-фронтовики «с еще большей силой будут громить проклятого врага до полного его уничтожения…»</a:t>
            </a:r>
          </a:p>
        </p:txBody>
      </p:sp>
    </p:spTree>
    <p:extLst>
      <p:ext uri="{BB962C8B-B14F-4D97-AF65-F5344CB8AC3E}">
        <p14:creationId xmlns:p14="http://schemas.microsoft.com/office/powerpoint/2010/main" val="742948384"/>
      </p:ext>
    </p:extLst>
  </p:cSld>
  <p:clrMapOvr>
    <a:masterClrMapping/>
  </p:clrMapOvr>
  <mc:AlternateContent xmlns:mc="http://schemas.openxmlformats.org/markup-compatibility/2006">
    <mc:Choice xmlns:p14="http://schemas.microsoft.com/office/powerpoint/2010/main" Requires="p14">
      <p:transition spd="med" p14:dur="700" advClick="0" advTm="12000">
        <p:fade/>
      </p:transition>
    </mc:Choice>
    <mc:Fallback>
      <p:transition spd="med" advClick="0" advTm="12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8000">
              <a:schemeClr val="bg1">
                <a:lumMod val="85000"/>
              </a:schemeClr>
            </a:gs>
            <a:gs pos="45000">
              <a:schemeClr val="bg1">
                <a:lumMod val="75000"/>
              </a:schemeClr>
            </a:gs>
            <a:gs pos="6000">
              <a:schemeClr val="bg1">
                <a:lumMod val="65000"/>
              </a:schemeClr>
            </a:gs>
            <a:gs pos="90000">
              <a:schemeClr val="tx1">
                <a:lumMod val="50000"/>
                <a:lumOff val="50000"/>
              </a:schemeClr>
            </a:gs>
          </a:gsLst>
          <a:lin ang="135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365126"/>
            <a:ext cx="11190514" cy="679903"/>
          </a:xfrm>
          <a:ln w="38100">
            <a:solidFill>
              <a:schemeClr val="tx1"/>
            </a:solidFill>
            <a:prstDash val="sysDot"/>
          </a:ln>
        </p:spPr>
        <p:txBody>
          <a:bodyPr>
            <a:normAutofit/>
          </a:bodyPr>
          <a:lstStyle/>
          <a:p>
            <a:pPr algn="ctr"/>
            <a:r>
              <a:rPr lang="ru-RU"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Фронт. Герои</a:t>
            </a:r>
          </a:p>
        </p:txBody>
      </p:sp>
      <p:sp>
        <p:nvSpPr>
          <p:cNvPr id="3" name="Объект 2"/>
          <p:cNvSpPr>
            <a:spLocks noGrp="1"/>
          </p:cNvSpPr>
          <p:nvPr>
            <p:ph idx="1"/>
          </p:nvPr>
        </p:nvSpPr>
        <p:spPr>
          <a:xfrm>
            <a:off x="508000" y="1291772"/>
            <a:ext cx="6342743" cy="4760684"/>
          </a:xfrm>
        </p:spPr>
        <p:txBody>
          <a:bodyPr>
            <a:normAutofit/>
          </a:bodyPr>
          <a:lstStyle/>
          <a:p>
            <a:pPr marL="0" indent="457200" algn="just">
              <a:lnSpc>
                <a:spcPct val="100000"/>
              </a:lnSpc>
              <a:spcBef>
                <a:spcPts val="0"/>
              </a:spcBef>
              <a:buNone/>
            </a:pPr>
            <a:r>
              <a:rPr lang="ru-RU" sz="2000" dirty="0">
                <a:latin typeface="Arial" panose="020B0604020202020204" pitchFamily="34" charset="0"/>
                <a:cs typeface="Arial" panose="020B0604020202020204" pitchFamily="34" charset="0"/>
              </a:rPr>
              <a:t>Немало забайкальцев приумножило славу советских Вооружённых сил в боях за Москву, в огне Смоленского сражения и под Сталинградом, на Курской дуге и в «железных ночах» Ленинграда, при штурме Берлина. С первых до последних дней войны был на фронте коммунист, командир танкового батальона, Герой Советского Союза Александр Герасимович Булгаков. Всё испытал и вынес отважный танкист — и горечь отступлений, и радость побед. Участник обороны Москвы, Курско-Орловской битвы, штурма Берлина, Парада Победы. Отважный воин скончался в 1984 году. Но о нём и его подвигах помнят однополчане, земляки, труженики совхоза «</a:t>
            </a:r>
            <a:r>
              <a:rPr lang="ru-RU" sz="2000" dirty="0" err="1">
                <a:latin typeface="Arial" panose="020B0604020202020204" pitchFamily="34" charset="0"/>
                <a:cs typeface="Arial" panose="020B0604020202020204" pitchFamily="34" charset="0"/>
              </a:rPr>
              <a:t>Черновский</a:t>
            </a:r>
            <a:r>
              <a:rPr lang="ru-RU" sz="2000" dirty="0">
                <a:latin typeface="Arial" panose="020B0604020202020204" pitchFamily="34" charset="0"/>
                <a:cs typeface="Arial" panose="020B0604020202020204" pitchFamily="34" charset="0"/>
              </a:rPr>
              <a:t>», где он работал до последнего дня.</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6428" y="1291772"/>
            <a:ext cx="3602061" cy="4542971"/>
          </a:xfrm>
          <a:prstGeom prst="rect">
            <a:avLst/>
          </a:prstGeom>
          <a:effectLst>
            <a:outerShdw blurRad="508000" dist="50800" dir="5400000" algn="ctr" rotWithShape="0">
              <a:srgbClr val="000000">
                <a:alpha val="93000"/>
              </a:srgbClr>
            </a:outerShdw>
          </a:effectLst>
        </p:spPr>
      </p:pic>
      <p:sp>
        <p:nvSpPr>
          <p:cNvPr id="5" name="TextBox 4"/>
          <p:cNvSpPr txBox="1"/>
          <p:nvPr/>
        </p:nvSpPr>
        <p:spPr>
          <a:xfrm>
            <a:off x="7204658" y="6052456"/>
            <a:ext cx="4165600" cy="646331"/>
          </a:xfrm>
          <a:prstGeom prst="rect">
            <a:avLst/>
          </a:prstGeom>
          <a:noFill/>
        </p:spPr>
        <p:txBody>
          <a:bodyPr wrap="square" rtlCol="0">
            <a:spAutoFit/>
          </a:bodyPr>
          <a:lstStyle/>
          <a:p>
            <a:pPr algn="ctr"/>
            <a:r>
              <a:rPr lang="ru-RU" b="1" dirty="0">
                <a:latin typeface="Arial" panose="020B0604020202020204" pitchFamily="34" charset="0"/>
                <a:cs typeface="Arial" panose="020B0604020202020204" pitchFamily="34" charset="0"/>
              </a:rPr>
              <a:t>Александр Герасимович Булгаков</a:t>
            </a:r>
          </a:p>
          <a:p>
            <a:pPr algn="ctr"/>
            <a:r>
              <a:rPr lang="ru-RU" dirty="0">
                <a:latin typeface="Arial" panose="020B0604020202020204" pitchFamily="34" charset="0"/>
                <a:cs typeface="Arial" panose="020B0604020202020204" pitchFamily="34" charset="0"/>
              </a:rPr>
              <a:t>(1910-1984гг.)</a:t>
            </a:r>
            <a:endParaRPr lang="ru-RU" dirty="0"/>
          </a:p>
        </p:txBody>
      </p:sp>
    </p:spTree>
    <p:extLst>
      <p:ext uri="{BB962C8B-B14F-4D97-AF65-F5344CB8AC3E}">
        <p14:creationId xmlns:p14="http://schemas.microsoft.com/office/powerpoint/2010/main" val="3096129311"/>
      </p:ext>
    </p:extLst>
  </p:cSld>
  <p:clrMapOvr>
    <a:masterClrMapping/>
  </p:clrMapOvr>
  <p:transition spd="slow" advClick="0" advTm="1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2253</Words>
  <Application>Microsoft Office PowerPoint</Application>
  <PresentationFormat>Широкоэкранный</PresentationFormat>
  <Paragraphs>80</Paragraphs>
  <Slides>22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22</vt:i4>
      </vt:variant>
    </vt:vector>
  </HeadingPairs>
  <TitlesOfParts>
    <vt:vector size="27" baseType="lpstr">
      <vt:lpstr>Arial</vt:lpstr>
      <vt:lpstr>Calibri</vt:lpstr>
      <vt:lpstr>Calibri Light</vt:lpstr>
      <vt:lpstr>Times New Roman</vt:lpstr>
      <vt:lpstr>Тема Office</vt:lpstr>
      <vt:lpstr>Презентация PowerPoint</vt:lpstr>
      <vt:lpstr>Война 1941-1945гг.</vt:lpstr>
      <vt:lpstr>Прифронтовой тыл</vt:lpstr>
      <vt:lpstr>«За Родину!»</vt:lpstr>
      <vt:lpstr>Презентация PowerPoint</vt:lpstr>
      <vt:lpstr>Переход на военные рельсы</vt:lpstr>
      <vt:lpstr>Презентация PowerPoint</vt:lpstr>
      <vt:lpstr>Фронт. Герои</vt:lpstr>
      <vt:lpstr>Фронт. Герои</vt:lpstr>
      <vt:lpstr>Фронт. Герои</vt:lpstr>
      <vt:lpstr>Фронт. Герои</vt:lpstr>
      <vt:lpstr>Фронт. Герои</vt:lpstr>
      <vt:lpstr>Фронт. Герои</vt:lpstr>
      <vt:lpstr>Фронт. Герои</vt:lpstr>
      <vt:lpstr>Фронт. Герои</vt:lpstr>
      <vt:lpstr>Фронт. Герои</vt:lpstr>
      <vt:lpstr>Особенные трудности</vt:lpstr>
      <vt:lpstr>Особенные трудности</vt:lpstr>
      <vt:lpstr>Последнюю рубашку в помощь</vt:lpstr>
      <vt:lpstr>Презентация PowerPoint</vt:lpstr>
      <vt:lpstr>Помощь раненым</vt:lpstr>
      <vt:lpstr>Потери</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Забайкальцы в годы Великой Отечественной войны: фронт и тыл</dc:title>
  <dc:creator>Лариса Манасян</dc:creator>
  <cp:lastModifiedBy>Заочное отделение</cp:lastModifiedBy>
  <cp:revision>30</cp:revision>
  <dcterms:created xsi:type="dcterms:W3CDTF">2025-02-09T12:19:02Z</dcterms:created>
  <dcterms:modified xsi:type="dcterms:W3CDTF">2025-02-11T08:00:11Z</dcterms:modified>
</cp:coreProperties>
</file>