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8" r:id="rId3"/>
    <p:sldId id="257" r:id="rId4"/>
    <p:sldId id="259" r:id="rId5"/>
    <p:sldId id="261" r:id="rId6"/>
    <p:sldId id="266" r:id="rId7"/>
    <p:sldId id="265" r:id="rId8"/>
    <p:sldId id="280" r:id="rId9"/>
    <p:sldId id="269" r:id="rId10"/>
    <p:sldId id="287" r:id="rId11"/>
    <p:sldId id="294" r:id="rId12"/>
    <p:sldId id="304" r:id="rId13"/>
    <p:sldId id="305" r:id="rId14"/>
    <p:sldId id="262" r:id="rId15"/>
    <p:sldId id="263" r:id="rId16"/>
    <p:sldId id="264" r:id="rId17"/>
    <p:sldId id="267" r:id="rId18"/>
    <p:sldId id="303" r:id="rId19"/>
    <p:sldId id="301" r:id="rId20"/>
    <p:sldId id="270" r:id="rId21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648" y="84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72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61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">
        <p:cut/>
      </p:transition>
    </mc:Choice>
    <mc:Fallback>
      <p:transition advClick="0" advTm="1000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">
        <p:cut/>
      </p:transition>
    </mc:Choice>
    <mc:Fallback>
      <p:transition advClick="0" advTm="100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">
        <p:cut/>
      </p:transition>
    </mc:Choice>
    <mc:Fallback>
      <p:transition advClick="0" advTm="1000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">
        <p:cut/>
      </p:transition>
    </mc:Choice>
    <mc:Fallback>
      <p:transition advClick="0" advTm="1000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">
        <p:cut/>
      </p:transition>
    </mc:Choice>
    <mc:Fallback>
      <p:transition advClick="0" advTm="1000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">
        <p:cut/>
      </p:transition>
    </mc:Choice>
    <mc:Fallback>
      <p:transition advClick="0" advTm="1000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">
        <p:cut/>
      </p:transition>
    </mc:Choice>
    <mc:Fallback>
      <p:transition advClick="0" advTm="1000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">
        <p:cut/>
      </p:transition>
    </mc:Choice>
    <mc:Fallback>
      <p:transition advClick="0" advTm="1000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  <a:t>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">
        <p:cut/>
      </p:transition>
    </mc:Choice>
    <mc:Fallback>
      <p:transition advClick="0" advTm="1000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">
        <p:cut/>
      </p:transition>
    </mc:Choice>
    <mc:Fallback>
      <p:transition advClick="0" advTm="1000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>
    <mc:Choice xmlns:p14="http://schemas.microsoft.com/office/powerpoint/2010/main" Requires="p14">
      <p:transition p14:dur="100" advClick="0" advTm="1000">
        <p:cut/>
      </p:transition>
    </mc:Choice>
    <mc:Fallback>
      <p:transition advClick="0" advTm="1000"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primamedia.ru/news/1097126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54" y="536575"/>
            <a:ext cx="9143365" cy="2168525"/>
          </a:xfrm>
        </p:spPr>
        <p:txBody>
          <a:bodyPr>
            <a:normAutofit fontScale="90000"/>
          </a:bodyPr>
          <a:lstStyle/>
          <a:p>
            <a:r>
              <a:rPr lang="ru-RU" altLang="en-US" sz="266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Государственное </a:t>
            </a:r>
            <a:r>
              <a:rPr lang="ru-RU" altLang="en-US" sz="266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</a:t>
            </a:r>
            <a:r>
              <a:rPr lang="ru-RU" altLang="en-US" sz="266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рофессиональное </a:t>
            </a:r>
            <a:r>
              <a:rPr lang="ru-RU" altLang="en-US" sz="266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</a:t>
            </a:r>
            <a:r>
              <a:rPr lang="ru-RU" altLang="en-US" sz="266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бразовательное учреждение «Забайкальский </a:t>
            </a:r>
            <a:r>
              <a:rPr lang="ru-RU" altLang="en-US" sz="266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Транспортный </a:t>
            </a:r>
            <a:r>
              <a:rPr lang="ru-RU" altLang="en-US" sz="266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Техникум»</a:t>
            </a:r>
            <a:r>
              <a:rPr lang="ru-RU" altLang="en-US" sz="266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266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6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XIII</a:t>
            </a:r>
            <a:r>
              <a:rPr lang="ru-RU" altLang="en-US" sz="26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66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дистанционный конкурс </a:t>
            </a:r>
            <a:r>
              <a:rPr lang="ru-RU" altLang="en-US" sz="26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</a:t>
            </a:r>
            <a:r>
              <a:rPr lang="en-US" altLang="en-US" sz="26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&lt;&lt;IT4YOU 2025&gt;&gt;</a:t>
            </a:r>
            <a:r>
              <a:rPr lang="ru-RU" altLang="en-US" sz="26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студентов ОУ СПО Забайкальского края </a:t>
            </a:r>
            <a:r>
              <a:rPr lang="ru-RU" altLang="en-US" sz="2665" dirty="0">
                <a:latin typeface="Cambria" panose="02040503050406030204" charset="0"/>
                <a:cs typeface="Cambria" panose="02040503050406030204" charset="0"/>
              </a:rPr>
              <a:t/>
            </a:r>
            <a:br>
              <a:rPr lang="ru-RU" altLang="en-US" sz="2665" dirty="0">
                <a:latin typeface="Cambria" panose="02040503050406030204" charset="0"/>
                <a:cs typeface="Cambria" panose="02040503050406030204" charset="0"/>
              </a:rPr>
            </a:br>
            <a:endParaRPr lang="ru-RU" altLang="en-US" sz="2665" dirty="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09395" y="2832100"/>
            <a:ext cx="8274685" cy="2543810"/>
          </a:xfrm>
        </p:spPr>
        <p:txBody>
          <a:bodyPr>
            <a:noAutofit/>
          </a:bodyPr>
          <a:lstStyle/>
          <a:p>
            <a:r>
              <a:rPr lang="ru-RU" altLang="en-US" dirty="0" smtClean="0">
                <a:latin typeface="Arial Black" panose="020B0A04020102020204" charset="0"/>
                <a:cs typeface="Arial Black" panose="020B0A04020102020204" charset="0"/>
              </a:rPr>
              <a:t>«</a:t>
            </a:r>
            <a:r>
              <a:rPr lang="ru-RU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Женское </a:t>
            </a:r>
            <a:r>
              <a:rPr lang="ru-RU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лицо </a:t>
            </a:r>
            <a:r>
              <a:rPr lang="ru-RU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победы»</a:t>
            </a:r>
            <a:endParaRPr lang="ru-RU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300" dirty="0">
                <a:latin typeface="Cambria" panose="02040503050406030204" charset="0"/>
                <a:cs typeface="Cambria" panose="02040503050406030204" charset="0"/>
              </a:rPr>
              <a:t>А</a:t>
            </a:r>
            <a:r>
              <a:rPr lang="ru-RU" altLang="en-US" sz="2300" dirty="0" smtClean="0">
                <a:latin typeface="Cambria" panose="02040503050406030204" charset="0"/>
                <a:cs typeface="Cambria" panose="02040503050406030204" charset="0"/>
              </a:rPr>
              <a:t>втор работы: </a:t>
            </a:r>
            <a:r>
              <a:rPr lang="ru-RU" altLang="en-US" sz="2300" dirty="0">
                <a:latin typeface="Cambria" panose="02040503050406030204" charset="0"/>
                <a:cs typeface="Cambria" panose="02040503050406030204" charset="0"/>
              </a:rPr>
              <a:t>Серебряков Степан </a:t>
            </a:r>
            <a:r>
              <a:rPr lang="ru-RU" altLang="en-US" sz="2300" dirty="0" smtClean="0">
                <a:latin typeface="Cambria" panose="02040503050406030204" charset="0"/>
                <a:cs typeface="Cambria" panose="02040503050406030204" charset="0"/>
              </a:rPr>
              <a:t>Викторович</a:t>
            </a:r>
          </a:p>
          <a:p>
            <a:r>
              <a:rPr lang="ru-RU" altLang="en-US" sz="2300" dirty="0" smtClean="0"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ru-RU" altLang="en-US" sz="2300" dirty="0">
                <a:latin typeface="Cambria" panose="02040503050406030204" charset="0"/>
                <a:cs typeface="Cambria" panose="02040503050406030204" charset="0"/>
              </a:rPr>
              <a:t>студент </a:t>
            </a:r>
            <a:r>
              <a:rPr lang="en-US" altLang="en-US" sz="2300" dirty="0">
                <a:latin typeface="Cambria" panose="02040503050406030204" charset="0"/>
                <a:cs typeface="Cambria" panose="02040503050406030204" charset="0"/>
              </a:rPr>
              <a:t>I</a:t>
            </a:r>
            <a:r>
              <a:rPr lang="ru-RU" altLang="en-US" sz="2300" dirty="0" smtClean="0"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ru-RU" altLang="en-US" sz="2300" dirty="0">
                <a:latin typeface="Cambria" panose="02040503050406030204" charset="0"/>
                <a:cs typeface="Cambria" panose="02040503050406030204" charset="0"/>
              </a:rPr>
              <a:t>курса группы </a:t>
            </a:r>
            <a:r>
              <a:rPr lang="ru-RU" altLang="en-US" sz="2300" dirty="0" smtClean="0">
                <a:latin typeface="Cambria" panose="02040503050406030204" charset="0"/>
                <a:cs typeface="Cambria" panose="02040503050406030204" charset="0"/>
              </a:rPr>
              <a:t>2 ТО-А (Техническое обслуживание и ремонт двигателей систем и агрегатов автомобилей)</a:t>
            </a:r>
            <a:endParaRPr lang="ru-RU" altLang="en-US" sz="2300" dirty="0">
              <a:latin typeface="Cambria" panose="02040503050406030204" charset="0"/>
              <a:cs typeface="Cambria" panose="02040503050406030204" charset="0"/>
            </a:endParaRPr>
          </a:p>
          <a:p>
            <a:r>
              <a:rPr lang="ru-RU" altLang="en-US" sz="2300" dirty="0" smtClean="0">
                <a:latin typeface="Cambria" panose="02040503050406030204" charset="0"/>
                <a:cs typeface="Cambria" panose="02040503050406030204" charset="0"/>
              </a:rPr>
              <a:t>Руководитель: </a:t>
            </a:r>
            <a:r>
              <a:rPr lang="ru-RU" altLang="en-US" sz="2300" dirty="0">
                <a:latin typeface="Cambria" panose="02040503050406030204" charset="0"/>
                <a:cs typeface="Cambria" panose="02040503050406030204" charset="0"/>
              </a:rPr>
              <a:t>Калинина Валентина Владимировна </a:t>
            </a:r>
            <a:endParaRPr lang="ru-RU" altLang="en-US" sz="2300" dirty="0" smtClean="0">
              <a:latin typeface="Cambria" panose="02040503050406030204" charset="0"/>
              <a:cs typeface="Cambria" panose="02040503050406030204" charset="0"/>
            </a:endParaRPr>
          </a:p>
          <a:p>
            <a:r>
              <a:rPr lang="ru-RU" altLang="en-US" sz="2300" dirty="0" smtClean="0">
                <a:latin typeface="Cambria" panose="02040503050406030204" charset="0"/>
                <a:cs typeface="Cambria" panose="02040503050406030204" charset="0"/>
              </a:rPr>
              <a:t>Преподаватель географии-биологии</a:t>
            </a:r>
            <a:endParaRPr lang="ru-RU" altLang="en-US" sz="2300" dirty="0">
              <a:latin typeface="Cambria" panose="02040503050406030204" charset="0"/>
              <a:cs typeface="Cambria" panose="02040503050406030204" charset="0"/>
            </a:endParaRPr>
          </a:p>
        </p:txBody>
      </p:sp>
      <p:pic>
        <p:nvPicPr>
          <p:cNvPr id="6" name="7c6d3f9e817b1f0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25200" y="105410"/>
            <a:ext cx="619125" cy="61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">
        <p:cut/>
      </p:transition>
    </mc:Choice>
    <mc:Fallback>
      <p:transition advClick="0" advTm="1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000" numSld="999" showWhenStopped="0">
                <p:cTn id="7" repeatCount="indefinite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6685" y="146050"/>
            <a:ext cx="10191115" cy="1454150"/>
          </a:xfrm>
        </p:spPr>
        <p:txBody>
          <a:bodyPr>
            <a:normAutofit/>
          </a:bodyPr>
          <a:lstStyle/>
          <a:p>
            <a:r>
              <a:rPr lang="ru-RU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Ж</a:t>
            </a:r>
            <a:r>
              <a:rPr lang="ru-RU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енщины </a:t>
            </a:r>
            <a:r>
              <a:rPr lang="ru-RU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воевавшие во время войны</a:t>
            </a:r>
            <a:endParaRPr lang="ru-RU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Замещающее содержимое 3" descr="slide-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9999" y="1349335"/>
            <a:ext cx="5397501" cy="49117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908800" y="1349335"/>
            <a:ext cx="4699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началась война, женщины и девушки шли в военные комиссариаты, писали заявления с просьбой отправить их на фронт. Не всем это удавалось. На войне женщины тоже были нужны, они служили радистками и санинструкторами, снайперами и зенитчицами, водителями автомобилей и лётчицами.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участниц Великой Отечественной войны большую часть составляли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женщины-медики и наши женщины с нашего родного Забайкалья тоже не остались в стороне.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служили во всех родах войск, шли рядом с солдатами, которым во время боёв нужно было оказывать первую помощь. Они работали в эвакуационных госпиталях, помогали раненым восстанавливать здоровье, поддерживать их морально.</a:t>
            </a:r>
          </a:p>
          <a:p>
            <a:r>
              <a:rPr lang="ru-RU" dirty="0" smtClean="0">
                <a:solidFill>
                  <a:srgbClr val="000000"/>
                </a:solidFill>
                <a:latin typeface="PT Sans"/>
              </a:rPr>
              <a:t>\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">
        <p:cut/>
      </p:transition>
    </mc:Choice>
    <mc:Fallback>
      <p:transition advClick="0" advTm="1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151890" y="771525"/>
            <a:ext cx="10220325" cy="480377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Отечественной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войны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Анна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Фёдоровна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Панова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служила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209-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полевом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фронтовом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продовольственном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складе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двигался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вслед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передовой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0000"/>
              </a:lnSpc>
            </a:pP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Её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часть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день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рискуя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жизнью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подвозила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бойцам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продовольствие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Фёдоровна Панова — ветеран Великой Отечественной войны, награждена орденом "Отечественной войны"  2-ой степени, медалями "За победу над Германией", "За победу над Японией". В военные годы помогала обеспечивать продовольствием бойцов фронта.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Панова, по ее собственным воспоминаниям, получила памятный медальон из рук Георгия Жукова. В преддверии праздника ветеран пожелала: "Главное, чтобы  мир  сохранили навсегда, чтобы люди никогда не знали ужасов войны!"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">
        <p:cut/>
      </p:transition>
    </mc:Choice>
    <mc:Fallback>
      <p:transition advClick="0" advTm="1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258445"/>
            <a:ext cx="9677400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  Анны Федоровны Пановой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cf.ppt-online.org/files/slide/e/euGP652Wi17CkLjJzlrNopRxsBASEFcTD9dMt4/slide-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66508"/>
            <a:ext cx="8585200" cy="504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036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">
        <p:cut/>
      </p:transition>
    </mc:Choice>
    <mc:Fallback>
      <p:transition advClick="0" advTm="1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258445"/>
            <a:ext cx="9677400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Анастасия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Сергеевна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Халикова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zabrab75.ru/wp-content/uploads/2020/06/dsc_192611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689100"/>
            <a:ext cx="4000500" cy="363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84900" y="1689100"/>
            <a:ext cx="4775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1218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Анастасия Сергеевна родилась 20 сентября 1924 года на прииске Любовь </a:t>
            </a:r>
            <a:r>
              <a:rPr lang="ru-RU" sz="2000" dirty="0" err="1">
                <a:solidFill>
                  <a:srgbClr val="1218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Кыринского</a:t>
            </a:r>
            <a:r>
              <a:rPr lang="ru-RU" sz="2000" dirty="0">
                <a:solidFill>
                  <a:srgbClr val="1218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Читинской области. Когда началась война, 16-летняя Настя ещё училась в школе. Остаться в стороне от трагедии народа она не могла, поэтому решилась на отважный шаг: окончила шестимесячные курсы медицинских сестер, после чего была призвана в армию и направлена во фронтовой 948-й госпиталь </a:t>
            </a:r>
            <a:r>
              <a:rPr lang="ru-RU" sz="2000" dirty="0" err="1">
                <a:solidFill>
                  <a:srgbClr val="1218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ампутационно</a:t>
            </a:r>
            <a:r>
              <a:rPr lang="ru-RU" sz="2000" dirty="0">
                <a:solidFill>
                  <a:srgbClr val="1218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-хирургического назначения на должность медицинской сестры.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400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">
        <p:cut/>
      </p:transition>
    </mc:Choice>
    <mc:Fallback>
      <p:transition advClick="0" advTm="1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3200" y="258445"/>
            <a:ext cx="9690100" cy="1325880"/>
          </a:xfrm>
        </p:spPr>
        <p:txBody>
          <a:bodyPr>
            <a:normAutofit/>
          </a:bodyPr>
          <a:lstStyle/>
          <a:p>
            <a:r>
              <a:rPr lang="ru-RU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енщины </a:t>
            </a:r>
            <a:r>
              <a:rPr lang="ru-RU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воевавшие во время войны</a:t>
            </a:r>
          </a:p>
        </p:txBody>
      </p:sp>
      <p:pic>
        <p:nvPicPr>
          <p:cNvPr id="4" name="Замещающее содержимое 3" descr="07100eee980423c9418ccfe914ffcca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5720" y="1825625"/>
            <a:ext cx="9341485" cy="46615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">
        <p:cut/>
      </p:transition>
    </mc:Choice>
    <mc:Fallback>
      <p:transition advClick="0" advTm="1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6700" y="258445"/>
            <a:ext cx="9626600" cy="1325880"/>
          </a:xfrm>
        </p:spPr>
        <p:txBody>
          <a:bodyPr/>
          <a:lstStyle/>
          <a:p>
            <a:r>
              <a:rPr lang="ru-RU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Ж</a:t>
            </a:r>
            <a:r>
              <a:rPr lang="ru-RU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енщины </a:t>
            </a:r>
            <a:r>
              <a:rPr lang="ru-RU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воевавшие во время войны</a:t>
            </a:r>
            <a:endParaRPr lang="ru-RU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Замещающее содержимое 3" descr="68e5bcd7-3847-55dd-b5e9-6f6830ec05cd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8747" y="1517650"/>
            <a:ext cx="10161905" cy="4980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">
        <p:cut/>
      </p:transition>
    </mc:Choice>
    <mc:Fallback>
      <p:transition advClick="0" advTm="1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258445"/>
            <a:ext cx="9715500" cy="1325880"/>
          </a:xfrm>
        </p:spPr>
        <p:txBody>
          <a:bodyPr>
            <a:normAutofit/>
          </a:bodyPr>
          <a:lstStyle/>
          <a:p>
            <a:r>
              <a:rPr lang="ru-RU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Ж</a:t>
            </a:r>
            <a:r>
              <a:rPr lang="ru-RU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енщины </a:t>
            </a:r>
            <a:r>
              <a:rPr lang="ru-RU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воевавшие во время войны</a:t>
            </a:r>
            <a:endParaRPr lang="ru-RU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Замещающее содержимое 3" descr="5e63a8a802e8bd0c4f5aa16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4915" y="1790700"/>
            <a:ext cx="10243820" cy="45662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">
        <p:cut/>
      </p:transition>
    </mc:Choice>
    <mc:Fallback>
      <p:transition advClick="0" advTm="1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5600" y="258445"/>
            <a:ext cx="9537700" cy="1325880"/>
          </a:xfrm>
        </p:spPr>
        <p:txBody>
          <a:bodyPr>
            <a:normAutofit/>
          </a:bodyPr>
          <a:lstStyle/>
          <a:p>
            <a:r>
              <a:rPr lang="ru-RU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Ж</a:t>
            </a:r>
            <a:r>
              <a:rPr lang="ru-RU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енщины </a:t>
            </a:r>
            <a:r>
              <a:rPr lang="ru-RU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воевавшие во время войны</a:t>
            </a:r>
            <a:endParaRPr lang="ru-RU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Замещающее содержимое 3" descr="imgpreview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3165" y="2072640"/>
            <a:ext cx="10293985" cy="4182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">
        <p:cut/>
      </p:transition>
    </mc:Choice>
    <mc:Fallback>
      <p:transition advClick="0" advTm="1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82601"/>
            <a:ext cx="9144000" cy="9144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397001"/>
            <a:ext cx="9144000" cy="4165599"/>
          </a:xfrm>
        </p:spPr>
        <p:txBody>
          <a:bodyPr>
            <a:normAutofit/>
          </a:bodyPr>
          <a:lstStyle/>
          <a:p>
            <a:pPr algn="l"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1.Книги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Великой Отечественной войне необходимы не только потому, что в них отражена история нашей страны, но и потому, что, читая и заново просматривая их, «можно превосходным образом воспитать в себе человека».</a:t>
            </a:r>
          </a:p>
          <a:p>
            <a:pPr algn="l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Если для мужчины защита Отечества — это долг, священная обязанность, то девушки шли на фронт добровольно. Их не брали из-за юного возраста, но они все равно шли. Шли и осваивали профессии, которые до того считались только мужскими: летчик, танкист, зенитчик... Шли и убивали врагов не хуже мужчин. Им было трудно, но они все равно шли.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206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">
        <p:cut/>
      </p:transition>
    </mc:Choice>
    <mc:Fallback>
      <p:transition advClick="0" advTm="1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8560" y="258445"/>
            <a:ext cx="9984740" cy="1325880"/>
          </a:xfrm>
        </p:spPr>
        <p:txBody>
          <a:bodyPr/>
          <a:lstStyle/>
          <a:p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писок литературы: </a:t>
            </a:r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457960" y="1584325"/>
            <a:ext cx="9705340" cy="3965575"/>
          </a:xfrm>
        </p:spPr>
        <p:txBody>
          <a:bodyPr>
            <a:normAutofit fontScale="85000" lnSpcReduction="20000"/>
          </a:bodyPr>
          <a:lstStyle/>
          <a:p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1.Википедия</a:t>
            </a:r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.Венок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славы. Антология художественных произведений о Великой        Отечественной войне. В 12-ти т. Т.12. Ради жизни на Земле/Сост.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В.Заливако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.- М.:Современник,1990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.Друнина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Ю.В. Метель :Стихи, поэмы. -М.: Советский писатель,1988.</a:t>
            </a: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://www.bolshoyvopros.ru/questions/4517673-skolko-zhenschin-voevalo-vo-vremja-vov.html</a:t>
            </a: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://multiurok.ru/files/zhienshchiny-zashchitnitsy-otiechiestva.html</a:t>
            </a: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spravochnick.ru/istoriya_rossii/zhenschiny_v_velikoy_otechestvennoy_voyne/</a:t>
            </a:r>
            <a:endParaRPr lang="ru-RU" altLang="ru-RU" dirty="0">
              <a:cs typeface="Times New Roman" panose="02020603050405020304" pitchFamily="18" charset="0"/>
            </a:endParaRPr>
          </a:p>
          <a:p>
            <a:r>
              <a:rPr lang="ru-RU" dirty="0" smtClean="0">
                <a:cs typeface="Times New Roman" panose="02020603050405020304" pitchFamily="18" charset="0"/>
              </a:rPr>
              <a:t>6.</a:t>
            </a:r>
            <a:r>
              <a:rPr lang="ru-RU" dirty="0"/>
              <a:t> </a:t>
            </a:r>
            <a:r>
              <a:rPr 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https://primamedia.ru/news/1097126/</a:t>
            </a:r>
            <a:r>
              <a:rPr lang="ru-RU" dirty="0"/>
              <a:t/>
            </a:r>
            <a:br>
              <a:rPr lang="ru-RU" dirty="0"/>
            </a:b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">
        <p:cut/>
      </p:transition>
    </mc:Choice>
    <mc:Fallback>
      <p:transition advClick="0" advTm="1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799" y="258445"/>
            <a:ext cx="10323195" cy="1567180"/>
          </a:xfrm>
        </p:spPr>
        <p:txBody>
          <a:bodyPr>
            <a:normAutofit fontScale="90000"/>
          </a:bodyPr>
          <a:lstStyle/>
          <a:p>
            <a:r>
              <a:rPr lang="ru-RU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Ц</a:t>
            </a:r>
            <a:r>
              <a:rPr lang="ru-RU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ель работы: </a:t>
            </a:r>
            <a:r>
              <a:rPr lang="ru-RU" altLang="en-US" sz="3200" b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сохранение памяти о подвиге советского народа,</a:t>
            </a:r>
            <a:r>
              <a:rPr lang="ru-RU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3200" b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об</a:t>
            </a:r>
            <a:r>
              <a:rPr lang="ru-RU" altLang="en-US" sz="3200" b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участии, </a:t>
            </a:r>
            <a:r>
              <a:rPr lang="ru-RU" altLang="en-US" sz="3200" b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роли </a:t>
            </a:r>
            <a:r>
              <a:rPr lang="ru-RU" altLang="en-US" sz="3200" b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женщин и их подвигов в ходе </a:t>
            </a:r>
            <a:r>
              <a:rPr lang="ru-RU" altLang="en-US" sz="3200" b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Великой </a:t>
            </a:r>
            <a:r>
              <a:rPr lang="ru-RU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</a:t>
            </a:r>
            <a:r>
              <a:rPr lang="ru-RU" altLang="en-US" sz="3200" b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течественной войны</a:t>
            </a:r>
            <a:r>
              <a:rPr lang="ru-RU" altLang="en-US" sz="3200" b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их значимость в патриотическом воспитании детей.</a:t>
            </a:r>
            <a:endParaRPr lang="ru-RU" altLang="en-US" sz="3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193800" y="1825625"/>
            <a:ext cx="9969500" cy="4351655"/>
          </a:xfrm>
        </p:spPr>
        <p:txBody>
          <a:bodyPr/>
          <a:lstStyle/>
          <a:p>
            <a:r>
              <a:rPr lang="ru-RU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</a:t>
            </a:r>
            <a:r>
              <a:rPr lang="ru-RU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адачи</a:t>
            </a:r>
            <a:r>
              <a:rPr lang="en-US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lang="en-US" alt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dirty="0" smtClean="0">
                <a:latin typeface="Cambria" panose="02040503050406030204" charset="0"/>
                <a:cs typeface="Cambria" panose="02040503050406030204" charset="0"/>
                <a:sym typeface="+mn-ea"/>
              </a:rPr>
              <a:t>1. 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Проанализировать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произведения о Великой Отечественной войне, в которых есть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женщина-боец.</a:t>
            </a:r>
            <a:endParaRPr lang="ru-RU" altLang="en-US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ru-RU" altLang="en-US" dirty="0" smtClean="0">
                <a:latin typeface="Cambria" panose="02040503050406030204" charset="0"/>
                <a:cs typeface="Cambria" panose="02040503050406030204" charset="0"/>
                <a:sym typeface="+mn-ea"/>
              </a:rPr>
              <a:t>2. Изучить участие женщин на войне и женщин –участниц с нашего Забайкальского края, рассказать про их подвиги.</a:t>
            </a:r>
            <a:endParaRPr lang="ru-RU" altLang="en-US" dirty="0">
              <a:latin typeface="Cambria" panose="02040503050406030204" charset="0"/>
              <a:cs typeface="Cambria" panose="02040503050406030204" charset="0"/>
            </a:endParaRPr>
          </a:p>
          <a:p>
            <a:r>
              <a:rPr lang="ru-RU" altLang="en-US" dirty="0">
                <a:latin typeface="Cambria" panose="02040503050406030204" charset="0"/>
                <a:cs typeface="Cambria" panose="02040503050406030204" charset="0"/>
                <a:sym typeface="+mn-ea"/>
              </a:rPr>
              <a:t>3</a:t>
            </a:r>
            <a:r>
              <a:rPr lang="en-US" altLang="en-US" dirty="0" smtClean="0">
                <a:latin typeface="Cambria" panose="02040503050406030204" charset="0"/>
                <a:cs typeface="Cambria" panose="02040503050406030204" charset="0"/>
                <a:sym typeface="+mn-ea"/>
              </a:rPr>
              <a:t>.</a:t>
            </a:r>
            <a:r>
              <a:rPr lang="ru-RU" altLang="en-US" dirty="0" smtClean="0"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ru-RU" altLang="en-US" dirty="0">
                <a:latin typeface="Cambria" panose="02040503050406030204" charset="0"/>
                <a:cs typeface="Cambria" panose="02040503050406030204" charset="0"/>
                <a:sym typeface="+mn-ea"/>
              </a:rPr>
              <a:t>П</a:t>
            </a:r>
            <a:r>
              <a:rPr lang="ru-RU" altLang="en-US" dirty="0" smtClean="0">
                <a:latin typeface="Cambria" panose="02040503050406030204" charset="0"/>
                <a:cs typeface="Cambria" panose="02040503050406030204" charset="0"/>
                <a:sym typeface="+mn-ea"/>
              </a:rPr>
              <a:t>оказать </a:t>
            </a:r>
            <a:r>
              <a:rPr lang="ru-RU" altLang="en-US" dirty="0">
                <a:latin typeface="Cambria" panose="02040503050406030204" charset="0"/>
                <a:cs typeface="Cambria" panose="02040503050406030204" charset="0"/>
                <a:sym typeface="+mn-ea"/>
              </a:rPr>
              <a:t>женщин воевавших во время </a:t>
            </a:r>
            <a:r>
              <a:rPr lang="ru-RU" altLang="en-US" dirty="0" smtClean="0">
                <a:latin typeface="Cambria" panose="02040503050406030204" charset="0"/>
                <a:cs typeface="Cambria" panose="02040503050406030204" charset="0"/>
                <a:sym typeface="+mn-ea"/>
              </a:rPr>
              <a:t>войны</a:t>
            </a:r>
          </a:p>
          <a:p>
            <a:r>
              <a:rPr lang="ru-RU" altLang="en-US" dirty="0" smtClean="0">
                <a:latin typeface="Cambria" panose="02040503050406030204" charset="0"/>
                <a:cs typeface="Cambria" panose="02040503050406030204" charset="0"/>
                <a:sym typeface="+mn-ea"/>
              </a:rPr>
              <a:t>4.Повысить интерес сверстников к </a:t>
            </a:r>
            <a:r>
              <a:rPr lang="ru-RU" altLang="en-US" dirty="0">
                <a:latin typeface="Cambria" panose="02040503050406030204" charset="0"/>
                <a:cs typeface="Cambria" panose="02040503050406030204" charset="0"/>
                <a:sym typeface="+mn-ea"/>
              </a:rPr>
              <a:t>В</a:t>
            </a:r>
            <a:r>
              <a:rPr lang="ru-RU" altLang="en-US" dirty="0" smtClean="0">
                <a:latin typeface="Cambria" panose="02040503050406030204" charset="0"/>
                <a:cs typeface="Cambria" panose="02040503050406030204" charset="0"/>
                <a:sym typeface="+mn-ea"/>
              </a:rPr>
              <a:t>еликой Отечественной войне.</a:t>
            </a:r>
            <a:endParaRPr lang="ru-RU" altLang="en-US" dirty="0">
              <a:latin typeface="Cambria" panose="02040503050406030204" charset="0"/>
              <a:cs typeface="Cambria" panose="02040503050406030204" charset="0"/>
            </a:endParaRPr>
          </a:p>
          <a:p>
            <a:endParaRPr lang="en-US" altLang="en-US" dirty="0">
              <a:latin typeface="Cambria" panose="02040503050406030204" charset="0"/>
              <a:cs typeface="Cambria" panose="02040503050406030204" charset="0"/>
            </a:endParaRPr>
          </a:p>
          <a:p>
            <a:endParaRPr lang="ru-RU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">
        <p:cut/>
      </p:transition>
    </mc:Choice>
    <mc:Fallback>
      <p:transition advClick="0" advTm="1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1340" y="1206500"/>
            <a:ext cx="9662160" cy="1816100"/>
          </a:xfrm>
        </p:spPr>
        <p:txBody>
          <a:bodyPr>
            <a:normAutofit/>
          </a:bodyPr>
          <a:lstStyle/>
          <a:p>
            <a:pPr algn="ctr"/>
            <a:r>
              <a:rPr lang="ru-RU" alt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130300" y="846931"/>
            <a:ext cx="10515600" cy="4351338"/>
          </a:xfrm>
        </p:spPr>
        <p:txBody>
          <a:bodyPr/>
          <a:lstStyle/>
          <a:p>
            <a:r>
              <a:rPr lang="ru-RU" altLang="en-US" dirty="0"/>
              <a:t>             </a:t>
            </a:r>
            <a:endParaRPr lang="ru-RU" alt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">
        <p:cut/>
      </p:transition>
    </mc:Choice>
    <mc:Fallback>
      <p:transition advClick="0" advTm="1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3700" y="258445"/>
            <a:ext cx="9499600" cy="1325880"/>
          </a:xfrm>
        </p:spPr>
        <p:txBody>
          <a:bodyPr>
            <a:normAutofit/>
          </a:bodyPr>
          <a:lstStyle/>
          <a:p>
            <a:r>
              <a:rPr lang="ru-RU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темы:</a:t>
            </a:r>
            <a:endParaRPr lang="ru-RU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511300" y="1460500"/>
            <a:ext cx="9652000" cy="4064000"/>
          </a:xfrm>
        </p:spPr>
        <p:txBody>
          <a:bodyPr>
            <a:normAutofit fontScale="92500"/>
          </a:bodyPr>
          <a:lstStyle/>
          <a:p>
            <a:pPr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году исполняется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 лет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дня Победы в Великой Отечественной войне. У войны не женское лицо... но так много героинь у любой войны! Все эти годы многие исследуют феномен женщин на войне. Их значимость и необходимость. Пример женщин очень важное средство в военно-патриотическом воспитании детей. Война – это тяжелая работа для женщин.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это не заслуга, а удача</a:t>
            </a:r>
          </a:p>
          <a:p>
            <a:pPr algn="ctr" fontAlgn="base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 девушке солдатом на войне.</a:t>
            </a:r>
          </a:p>
          <a:p>
            <a:pPr algn="ctr" fontAlgn="base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б сложилась жизнь моя иначе,</a:t>
            </a:r>
          </a:p>
          <a:p>
            <a:pPr algn="ctr" fontAlgn="base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 День Победы стыдно было б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мне! (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Ю.Друнина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fontAlgn="base"/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ru-RU" dirty="0"/>
          </a:p>
        </p:txBody>
      </p:sp>
      <p:pic>
        <p:nvPicPr>
          <p:cNvPr id="4" name="7c6d3f9e817b1f0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47400" y="258445"/>
            <a:ext cx="619125" cy="61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">
        <p:cut/>
      </p:transition>
    </mc:Choice>
    <mc:Fallback>
      <p:transition advClick="0" advTm="1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3412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8100" y="258445"/>
            <a:ext cx="9855200" cy="1325880"/>
          </a:xfrm>
        </p:spPr>
        <p:txBody>
          <a:bodyPr>
            <a:normAutofit/>
          </a:bodyPr>
          <a:lstStyle/>
          <a:p>
            <a:r>
              <a:rPr lang="ru-RU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</a:t>
            </a:r>
            <a:r>
              <a:rPr lang="ru-RU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 воевало во время </a:t>
            </a:r>
            <a:r>
              <a:rPr lang="ru-RU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войны?</a:t>
            </a:r>
            <a:endParaRPr lang="ru-RU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Замещающее содержимое 3" descr="img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3800" y="1320801"/>
            <a:ext cx="10388600" cy="51942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">
        <p:cut/>
      </p:transition>
    </mc:Choice>
    <mc:Fallback>
      <p:transition advClick="0" advTm="1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2100" y="258445"/>
            <a:ext cx="9601200" cy="1325880"/>
          </a:xfrm>
        </p:spPr>
        <p:txBody>
          <a:bodyPr>
            <a:normAutofit/>
          </a:bodyPr>
          <a:lstStyle/>
          <a:p>
            <a:r>
              <a:rPr lang="ru-RU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Подвиги:</a:t>
            </a:r>
            <a:endParaRPr lang="ru-RU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422400" y="1320800"/>
            <a:ext cx="9740900" cy="4429125"/>
          </a:xfrm>
        </p:spPr>
        <p:txBody>
          <a:bodyPr>
            <a:normAutofit fontScale="97500"/>
          </a:bodyPr>
          <a:lstStyle/>
          <a:p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сёстры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врачи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Они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оказывали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первую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раненым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солдатам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прямо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поле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боя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нередко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рискуя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собственной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жизнью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Вера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Сергеевна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Ипполитова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единственная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женщина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была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награждена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пятью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медалями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отвагу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Женщины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снайперы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Людмила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Павличенко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Ольга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Васильева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Они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обладали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удивительной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выдержкой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точностью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уничтожали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врагов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одного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другим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Лётчицы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танкистки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морячки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Были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созданы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женские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авиационные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полки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среди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известен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46-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гвардейский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ночной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бомбардировочный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полк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получивший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прозвище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ночные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ведьмы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Лётчицы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совершали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ночные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рейды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сбрасывая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бомбы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позиции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врага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">
        <p:cut/>
      </p:transition>
    </mc:Choice>
    <mc:Fallback>
      <p:transition advClick="0" advTm="1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58445"/>
            <a:ext cx="9791700" cy="1325880"/>
          </a:xfrm>
        </p:spPr>
        <p:txBody>
          <a:bodyPr>
            <a:normAutofit/>
          </a:bodyPr>
          <a:lstStyle/>
          <a:p>
            <a:r>
              <a:rPr lang="ru-RU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Ж</a:t>
            </a:r>
            <a:r>
              <a:rPr lang="ru-RU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енщины </a:t>
            </a:r>
            <a:r>
              <a:rPr lang="ru-RU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воевавшие во время войны</a:t>
            </a:r>
            <a:endParaRPr lang="ru-RU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Замещающее содержимое 5" descr="slide-1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1380" y="1381760"/>
            <a:ext cx="9810750" cy="5135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">
        <p:cut/>
      </p:transition>
    </mc:Choice>
    <mc:Fallback>
      <p:transition advClick="0" advTm="1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1785" y="271145"/>
            <a:ext cx="10102215" cy="1325880"/>
          </a:xfrm>
        </p:spPr>
        <p:txBody>
          <a:bodyPr>
            <a:normAutofit/>
          </a:bodyPr>
          <a:lstStyle/>
          <a:p>
            <a:r>
              <a:rPr lang="ru-RU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Ж</a:t>
            </a:r>
            <a:r>
              <a:rPr lang="ru-RU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енщины </a:t>
            </a:r>
            <a:r>
              <a:rPr lang="ru-RU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воевавшие во время войны</a:t>
            </a:r>
            <a:endParaRPr lang="ru-RU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Замещающее содержимое 3" descr="f86axDgdxl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100" y="1597025"/>
            <a:ext cx="9656445" cy="4892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">
        <p:cut/>
      </p:transition>
    </mc:Choice>
    <mc:Fallback>
      <p:transition advClick="0" advTm="1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8295" y="22860"/>
            <a:ext cx="9436100" cy="1325880"/>
          </a:xfrm>
        </p:spPr>
        <p:txBody>
          <a:bodyPr>
            <a:normAutofit/>
          </a:bodyPr>
          <a:lstStyle/>
          <a:p>
            <a:r>
              <a:rPr lang="ru-RU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Ж</a:t>
            </a:r>
            <a:r>
              <a:rPr lang="ru-RU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енщины </a:t>
            </a:r>
            <a:r>
              <a:rPr lang="ru-RU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воевавшие во время войны</a:t>
            </a:r>
            <a:endParaRPr lang="ru-RU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Замещающее содержимое 3" descr="img_phpwZdCL2_Snajpery_1_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4595" y="1348740"/>
            <a:ext cx="10223500" cy="5137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">
        <p:cut/>
      </p:transition>
    </mc:Choice>
    <mc:Fallback>
      <p:transition advClick="0" advTm="1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58445"/>
            <a:ext cx="9791700" cy="1325880"/>
          </a:xfrm>
        </p:spPr>
        <p:txBody>
          <a:bodyPr/>
          <a:lstStyle/>
          <a:p>
            <a:r>
              <a:rPr lang="ru-RU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Ж</a:t>
            </a:r>
            <a:r>
              <a:rPr lang="ru-RU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енщины </a:t>
            </a:r>
            <a:r>
              <a:rPr lang="ru-RU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воевавшие во время войны</a:t>
            </a:r>
            <a:endParaRPr lang="ru-RU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Замещающее содержимое 3" descr="faa3ff488cd38721028ba853627ba90b3ff5d066r1-720-533v2_uhq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5235" y="1584325"/>
            <a:ext cx="10050780" cy="49460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">
        <p:cut/>
      </p:transition>
    </mc:Choice>
    <mc:Fallback>
      <p:transition advClick="0" advTm="1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238</TotalTime>
  <Words>636</Words>
  <Application>Microsoft Office PowerPoint</Application>
  <PresentationFormat>Широкоэкранный</PresentationFormat>
  <Paragraphs>56</Paragraphs>
  <Slides>20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微软雅黑</vt:lpstr>
      <vt:lpstr>Arial</vt:lpstr>
      <vt:lpstr>Arial Black</vt:lpstr>
      <vt:lpstr>Calibri</vt:lpstr>
      <vt:lpstr>Calibri Light</vt:lpstr>
      <vt:lpstr>Cambria</vt:lpstr>
      <vt:lpstr>PT Sans</vt:lpstr>
      <vt:lpstr>Times New Roman</vt:lpstr>
      <vt:lpstr>Office Theme</vt:lpstr>
      <vt:lpstr>Государственное профессиональное образовательное учреждение «Забайкальский Транспортный Техникум» XIII дистанционный конкурс проектов &lt;&lt;IT4YOU 2025&gt;&gt;для студентов ОУ СПО Забайкальского края  </vt:lpstr>
      <vt:lpstr>Цель работы: сохранение памяти о подвиге советского народа, об участии, роли женщин и их подвигов в ходе Великой Отечественной войны, их значимость в патриотическом воспитании детей.</vt:lpstr>
      <vt:lpstr>Актуальность темы:</vt:lpstr>
      <vt:lpstr>Сколько женщин воевало во время войны?</vt:lpstr>
      <vt:lpstr>Подвиги:</vt:lpstr>
      <vt:lpstr>Женщины воевавшие во время войны</vt:lpstr>
      <vt:lpstr>Женщины воевавшие во время войны</vt:lpstr>
      <vt:lpstr>Женщины воевавшие во время войны</vt:lpstr>
      <vt:lpstr>Женщины воевавшие во время войны</vt:lpstr>
      <vt:lpstr>Женщины воевавшие во время войны</vt:lpstr>
      <vt:lpstr>Презентация PowerPoint</vt:lpstr>
      <vt:lpstr>Награды  Анны Федоровны Пановой</vt:lpstr>
      <vt:lpstr>Анастасия Сергеевна Халикова</vt:lpstr>
      <vt:lpstr>Женщины воевавшие во время войны</vt:lpstr>
      <vt:lpstr>Женщины воевавшие во время войны</vt:lpstr>
      <vt:lpstr>Женщины воевавшие во время войны</vt:lpstr>
      <vt:lpstr>Женщины воевавшие во время войны</vt:lpstr>
      <vt:lpstr>Вывод:</vt:lpstr>
      <vt:lpstr>Список литературы: 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Valentina</cp:lastModifiedBy>
  <cp:revision>34</cp:revision>
  <dcterms:created xsi:type="dcterms:W3CDTF">2025-02-01T10:45:00Z</dcterms:created>
  <dcterms:modified xsi:type="dcterms:W3CDTF">2025-02-25T03:42:05Z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1049-12.2.0.19805</vt:lpwstr>
  </property>
  <property fmtid="{D5CDD505-2E9C-101B-9397-08002B2CF9AE}" pid="3" name="ICV">
    <vt:lpwstr>94BE438B141F4B23B2B7FA97D6396F4B_13</vt:lpwstr>
  </property>
</Properties>
</file>