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386" y="-79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F3CEC-A033-46C1-AE93-FF412C4437AD}" type="datetimeFigureOut">
              <a:rPr lang="ru-RU" smtClean="0"/>
              <a:t>21.02.2025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BC7EC8-8924-43A4-B581-902A5D701453}" type="slidenum">
              <a:rPr lang="ru-RU" smtClean="0"/>
              <a:t>‹#›</a:t>
            </a:fld>
            <a:endParaRPr lang="ru-RU"/>
          </a:p>
        </p:txBody>
      </p:sp>
    </p:spTree>
    <p:extLst>
      <p:ext uri="{BB962C8B-B14F-4D97-AF65-F5344CB8AC3E}">
        <p14:creationId xmlns:p14="http://schemas.microsoft.com/office/powerpoint/2010/main" val="419769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2</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11</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12</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13</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14</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3</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4</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5</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6</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7</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8</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9</a:t>
            </a:fld>
            <a:endParaRPr lang="ru-RU"/>
          </a:p>
        </p:txBody>
      </p:sp>
    </p:spTree>
    <p:extLst>
      <p:ext uri="{BB962C8B-B14F-4D97-AF65-F5344CB8AC3E}">
        <p14:creationId xmlns:p14="http://schemas.microsoft.com/office/powerpoint/2010/main" val="71844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C7EC8-8924-43A4-B581-902A5D701453}" type="slidenum">
              <a:rPr lang="ru-RU" smtClean="0"/>
              <a:t>10</a:t>
            </a:fld>
            <a:endParaRPr lang="ru-RU"/>
          </a:p>
        </p:txBody>
      </p:sp>
    </p:spTree>
    <p:extLst>
      <p:ext uri="{BB962C8B-B14F-4D97-AF65-F5344CB8AC3E}">
        <p14:creationId xmlns:p14="http://schemas.microsoft.com/office/powerpoint/2010/main" val="71844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g"/><Relationship Id="rId5" Type="http://schemas.microsoft.com/office/2007/relationships/hdphoto" Target="../media/hdphoto5.wdp"/><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g"/><Relationship Id="rId5" Type="http://schemas.microsoft.com/office/2007/relationships/hdphoto" Target="../media/hdphoto6.wdp"/><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microsoft.com/office/2007/relationships/hdphoto" Target="../media/hdphoto3.wdp"/><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107504" y="3068960"/>
            <a:ext cx="7916416" cy="1614041"/>
          </a:xfrm>
        </p:spPr>
        <p:txBody>
          <a:bodyPr/>
          <a:lstStyle/>
          <a:p>
            <a:pPr algn="l"/>
            <a:r>
              <a:rPr lang="ru-RU" dirty="0" smtClean="0">
                <a:solidFill>
                  <a:schemeClr val="bg2">
                    <a:lumMod val="10000"/>
                  </a:schemeClr>
                </a:solidFill>
                <a:latin typeface="Arial Black" pitchFamily="34" charset="0"/>
                <a:cs typeface="Arial" pitchFamily="34" charset="0"/>
              </a:rPr>
              <a:t>История в лицах</a:t>
            </a:r>
            <a:r>
              <a:rPr lang="en-US" dirty="0" smtClean="0">
                <a:solidFill>
                  <a:schemeClr val="bg2">
                    <a:lumMod val="10000"/>
                  </a:schemeClr>
                </a:solidFill>
                <a:latin typeface="Inkpen2 Script Std" pitchFamily="50" charset="0"/>
                <a:cs typeface="Arial" pitchFamily="34" charset="0"/>
              </a:rPr>
              <a:t>:</a:t>
            </a:r>
            <a:r>
              <a:rPr lang="ru-RU" dirty="0" smtClean="0">
                <a:solidFill>
                  <a:schemeClr val="bg2">
                    <a:lumMod val="10000"/>
                  </a:schemeClr>
                </a:solidFill>
                <a:latin typeface="Arial Black" pitchFamily="34" charset="0"/>
                <a:cs typeface="Arial" pitchFamily="34" charset="0"/>
              </a:rPr>
              <a:t> Защитники Отечества</a:t>
            </a:r>
            <a:endParaRPr lang="ru-RU" dirty="0">
              <a:solidFill>
                <a:schemeClr val="bg2">
                  <a:lumMod val="10000"/>
                </a:schemeClr>
              </a:solidFill>
              <a:latin typeface="Arial Black" pitchFamily="34" charset="0"/>
              <a:cs typeface="Arial" pitchFamily="34" charset="0"/>
            </a:endParaRPr>
          </a:p>
        </p:txBody>
      </p:sp>
      <p:sp>
        <p:nvSpPr>
          <p:cNvPr id="3" name="Подзаголовок 2"/>
          <p:cNvSpPr>
            <a:spLocks noGrp="1"/>
          </p:cNvSpPr>
          <p:nvPr>
            <p:ph type="subTitle" idx="1"/>
          </p:nvPr>
        </p:nvSpPr>
        <p:spPr>
          <a:xfrm>
            <a:off x="108520" y="404664"/>
            <a:ext cx="9144000" cy="2880320"/>
          </a:xfrm>
        </p:spPr>
        <p:txBody>
          <a:bodyPr>
            <a:noAutofit/>
          </a:bodyPr>
          <a:lstStyle/>
          <a:p>
            <a:pPr algn="l"/>
            <a:r>
              <a:rPr lang="ru-RU" sz="8800" dirty="0" smtClean="0">
                <a:blipFill>
                  <a:blip r:embed="rId3"/>
                  <a:tile tx="0" ty="0" sx="100000" sy="100000" flip="none" algn="tl"/>
                </a:blipFill>
                <a:latin typeface="Arial Black" pitchFamily="34" charset="0"/>
              </a:rPr>
              <a:t>Герой – не просто слово</a:t>
            </a:r>
            <a:endParaRPr lang="ru-RU" sz="8800" dirty="0">
              <a:blipFill>
                <a:blip r:embed="rId3"/>
                <a:tile tx="0" ty="0" sx="100000" sy="100000" flip="none" algn="tl"/>
              </a:blipFill>
              <a:latin typeface="Arial Black" pitchFamily="34" charset="0"/>
            </a:endParaRPr>
          </a:p>
        </p:txBody>
      </p:sp>
      <p:sp>
        <p:nvSpPr>
          <p:cNvPr id="7" name="Полилиния 6"/>
          <p:cNvSpPr/>
          <p:nvPr/>
        </p:nvSpPr>
        <p:spPr>
          <a:xfrm rot="21316709">
            <a:off x="406434" y="4658374"/>
            <a:ext cx="7162903" cy="900950"/>
          </a:xfrm>
          <a:custGeom>
            <a:avLst/>
            <a:gdLst>
              <a:gd name="connsiteX0" fmla="*/ 0 w 7162903"/>
              <a:gd name="connsiteY0" fmla="*/ 0 h 1023592"/>
              <a:gd name="connsiteX1" fmla="*/ 7114032 w 7162903"/>
              <a:gd name="connsiteY1" fmla="*/ 969264 h 1023592"/>
              <a:gd name="connsiteX2" fmla="*/ 3273552 w 7162903"/>
              <a:gd name="connsiteY2" fmla="*/ 859536 h 1023592"/>
              <a:gd name="connsiteX3" fmla="*/ 5989320 w 7162903"/>
              <a:gd name="connsiteY3" fmla="*/ 512064 h 1023592"/>
              <a:gd name="connsiteX4" fmla="*/ 6373368 w 7162903"/>
              <a:gd name="connsiteY4" fmla="*/ 502920 h 10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903" h="1023592">
                <a:moveTo>
                  <a:pt x="0" y="0"/>
                </a:moveTo>
                <a:cubicBezTo>
                  <a:pt x="3284220" y="413004"/>
                  <a:pt x="6568440" y="826008"/>
                  <a:pt x="7114032" y="969264"/>
                </a:cubicBezTo>
                <a:cubicBezTo>
                  <a:pt x="7659624" y="1112520"/>
                  <a:pt x="3461004" y="935736"/>
                  <a:pt x="3273552" y="859536"/>
                </a:cubicBezTo>
                <a:cubicBezTo>
                  <a:pt x="3086100" y="783336"/>
                  <a:pt x="5472684" y="571500"/>
                  <a:pt x="5989320" y="512064"/>
                </a:cubicBezTo>
                <a:cubicBezTo>
                  <a:pt x="6505956" y="452628"/>
                  <a:pt x="6439662" y="477774"/>
                  <a:pt x="6373368" y="502920"/>
                </a:cubicBezTo>
              </a:path>
            </a:pathLst>
          </a:cu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TextBox 4"/>
          <p:cNvSpPr txBox="1"/>
          <p:nvPr/>
        </p:nvSpPr>
        <p:spPr>
          <a:xfrm>
            <a:off x="172904" y="6093296"/>
            <a:ext cx="4567276" cy="646331"/>
          </a:xfrm>
          <a:prstGeom prst="rect">
            <a:avLst/>
          </a:prstGeom>
          <a:noFill/>
        </p:spPr>
        <p:txBody>
          <a:bodyPr wrap="none" rtlCol="0">
            <a:spAutoFit/>
          </a:bodyPr>
          <a:lstStyle/>
          <a:p>
            <a:r>
              <a:rPr lang="ru-RU" b="1" dirty="0" smtClean="0">
                <a:latin typeface="Bahnschrift Light Condensed" pitchFamily="34" charset="0"/>
              </a:rPr>
              <a:t>Работу выполнили: </a:t>
            </a:r>
            <a:r>
              <a:rPr lang="ru-RU" dirty="0" smtClean="0">
                <a:latin typeface="Bahnschrift Light Condensed" pitchFamily="34" charset="0"/>
              </a:rPr>
              <a:t>Мосиенко Элина и Макарова Марина</a:t>
            </a:r>
          </a:p>
          <a:p>
            <a:r>
              <a:rPr lang="ru-RU" dirty="0" smtClean="0">
                <a:latin typeface="Bahnschrift Light Condensed" pitchFamily="34" charset="0"/>
              </a:rPr>
              <a:t>Студенты Забайкальского краевого училища искусств</a:t>
            </a:r>
            <a:endParaRPr lang="ru-RU" dirty="0">
              <a:latin typeface="Bahnschrift Light Condensed" pitchFamily="34" charset="0"/>
            </a:endParaRPr>
          </a:p>
        </p:txBody>
      </p:sp>
    </p:spTree>
    <p:extLst>
      <p:ext uri="{BB962C8B-B14F-4D97-AF65-F5344CB8AC3E}">
        <p14:creationId xmlns:p14="http://schemas.microsoft.com/office/powerpoint/2010/main" val="404776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sp>
        <p:nvSpPr>
          <p:cNvPr id="5" name="TextBox 4"/>
          <p:cNvSpPr txBox="1"/>
          <p:nvPr/>
        </p:nvSpPr>
        <p:spPr>
          <a:xfrm>
            <a:off x="5673465" y="4293094"/>
            <a:ext cx="2747868" cy="430887"/>
          </a:xfrm>
          <a:prstGeom prst="rect">
            <a:avLst/>
          </a:prstGeom>
          <a:noFill/>
        </p:spPr>
        <p:txBody>
          <a:bodyPr wrap="none" rtlCol="0">
            <a:spAutoFit/>
          </a:bodyPr>
          <a:lstStyle/>
          <a:p>
            <a:r>
              <a:rPr lang="ru-RU" sz="2200" dirty="0" smtClean="0">
                <a:latin typeface="Arial Black" pitchFamily="34" charset="0"/>
              </a:rPr>
              <a:t>Матвей Путилов</a:t>
            </a:r>
            <a:endParaRPr lang="ru-RU" sz="2200" dirty="0">
              <a:latin typeface="Arial Black" pitchFamily="34" charset="0"/>
            </a:endParaRPr>
          </a:p>
        </p:txBody>
      </p:sp>
      <p:sp>
        <p:nvSpPr>
          <p:cNvPr id="6" name="TextBox 5"/>
          <p:cNvSpPr txBox="1"/>
          <p:nvPr/>
        </p:nvSpPr>
        <p:spPr>
          <a:xfrm>
            <a:off x="6279400" y="4820731"/>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1923-1942</a:t>
            </a:r>
            <a:endParaRPr lang="ru-RU" sz="2200" dirty="0">
              <a:latin typeface="Arial Unicode MS" pitchFamily="34" charset="-128"/>
              <a:ea typeface="Arial Unicode MS" pitchFamily="34" charset="-128"/>
              <a:cs typeface="Arial Unicode MS" pitchFamily="34" charset="-128"/>
            </a:endParaRPr>
          </a:p>
        </p:txBody>
      </p:sp>
      <p:pic>
        <p:nvPicPr>
          <p:cNvPr id="7" name="Рисунок 6"/>
          <p:cNvPicPr>
            <a:picLocks noChangeAspect="1"/>
          </p:cNvPicPr>
          <p:nvPr/>
        </p:nvPicPr>
        <p:blipFill>
          <a:blip r:embed="rId4">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tretch>
            <a:fillRect/>
          </a:stretch>
        </p:blipFill>
        <p:spPr>
          <a:xfrm>
            <a:off x="-8880" y="-126955"/>
            <a:ext cx="4796904" cy="7103364"/>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9990" y="620688"/>
            <a:ext cx="2434818" cy="33123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14608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sp>
        <p:nvSpPr>
          <p:cNvPr id="7" name="TextBox 6"/>
          <p:cNvSpPr txBox="1"/>
          <p:nvPr/>
        </p:nvSpPr>
        <p:spPr>
          <a:xfrm>
            <a:off x="122784" y="978986"/>
            <a:ext cx="6825480" cy="3785652"/>
          </a:xfrm>
          <a:prstGeom prst="rect">
            <a:avLst/>
          </a:prstGeom>
          <a:noFill/>
        </p:spPr>
        <p:txBody>
          <a:bodyPr wrap="square" rtlCol="0">
            <a:spAutoFit/>
          </a:bodyPr>
          <a:lstStyle/>
          <a:p>
            <a:r>
              <a:rPr lang="ru-RU" sz="2400" b="1" dirty="0">
                <a:latin typeface="Bahnschrift Condensed" pitchFamily="34" charset="0"/>
              </a:rPr>
              <a:t>25 октября 1942 года</a:t>
            </a:r>
            <a:r>
              <a:rPr lang="ru-RU" sz="2400" dirty="0">
                <a:latin typeface="Bahnschrift Condensed" pitchFamily="34" charset="0"/>
              </a:rPr>
              <a:t> в разгар боёв за Сталинград, когда оборвалась связь с группой бойцов, державших дом в окружении врага, командование приказало связистам восстановить её. На задание были последовательно отправлены два телефониста, но оба они погибли, не добившись нужного результата. Третьим стал сержант Путилов. По пути он два раза был ранен — в плечо и руку, но сумел добраться до места обрыва. </a:t>
            </a:r>
            <a:r>
              <a:rPr lang="ru-RU" sz="2400" dirty="0">
                <a:solidFill>
                  <a:srgbClr val="800000"/>
                </a:solidFill>
                <a:latin typeface="Bahnschrift Condensed" pitchFamily="34" charset="0"/>
              </a:rPr>
              <a:t>Теряя сознание, он сжал концы проводов зубами. Ценой восстановления связи была жизнь отважного гражданина — он скончался от потери </a:t>
            </a:r>
            <a:r>
              <a:rPr lang="ru-RU" sz="2400" dirty="0" smtClean="0">
                <a:solidFill>
                  <a:srgbClr val="800000"/>
                </a:solidFill>
                <a:latin typeface="Bahnschrift Condensed" pitchFamily="34" charset="0"/>
              </a:rPr>
              <a:t>крови</a:t>
            </a:r>
            <a:r>
              <a:rPr lang="ru-RU" sz="2400" b="1" dirty="0">
                <a:solidFill>
                  <a:srgbClr val="800000"/>
                </a:solidFill>
                <a:latin typeface="Bahnschrift Condensed" pitchFamily="34" charset="0"/>
              </a:rPr>
              <a:t>.</a:t>
            </a:r>
            <a:endParaRPr lang="ru-RU" sz="2400" dirty="0">
              <a:solidFill>
                <a:srgbClr val="800000"/>
              </a:solidFill>
              <a:latin typeface="Bahnschrift Condensed" pitchFamily="34" charset="0"/>
            </a:endParaRPr>
          </a:p>
        </p:txBody>
      </p:sp>
      <p:sp>
        <p:nvSpPr>
          <p:cNvPr id="8" name="Прямоугольник 7"/>
          <p:cNvSpPr/>
          <p:nvPr/>
        </p:nvSpPr>
        <p:spPr>
          <a:xfrm>
            <a:off x="122784" y="5085184"/>
            <a:ext cx="9144000" cy="1384995"/>
          </a:xfrm>
          <a:prstGeom prst="rect">
            <a:avLst/>
          </a:prstGeom>
        </p:spPr>
        <p:txBody>
          <a:bodyPr wrap="square">
            <a:spAutoFit/>
          </a:bodyPr>
          <a:lstStyle/>
          <a:p>
            <a:r>
              <a:rPr lang="ru-RU" sz="2800" dirty="0" smtClean="0">
                <a:latin typeface="Arial Black" pitchFamily="34" charset="0"/>
              </a:rPr>
              <a:t>Матвей Путилов был посмертно</a:t>
            </a:r>
            <a:endParaRPr lang="ru-RU" sz="2800" dirty="0">
              <a:latin typeface="Arial Black" pitchFamily="34" charset="0"/>
            </a:endParaRPr>
          </a:p>
          <a:p>
            <a:r>
              <a:rPr lang="ru-RU" sz="2800" dirty="0" smtClean="0">
                <a:latin typeface="Arial Black" pitchFamily="34" charset="0"/>
              </a:rPr>
              <a:t>награждён </a:t>
            </a:r>
            <a:r>
              <a:rPr lang="ru-RU" sz="2800" dirty="0">
                <a:latin typeface="Arial Black" pitchFamily="34" charset="0"/>
              </a:rPr>
              <a:t>орденом Отечественной войны 2-й степени. </a:t>
            </a:r>
            <a:endParaRPr lang="ru-RU" sz="2800" dirty="0">
              <a:latin typeface="Arial Black" pitchFamily="34" charset="0"/>
            </a:endParaRPr>
          </a:p>
        </p:txBody>
      </p:sp>
      <p:sp>
        <p:nvSpPr>
          <p:cNvPr id="9" name="TextBox 8"/>
          <p:cNvSpPr txBox="1"/>
          <p:nvPr/>
        </p:nvSpPr>
        <p:spPr>
          <a:xfrm>
            <a:off x="4210144" y="117212"/>
            <a:ext cx="2747868" cy="430887"/>
          </a:xfrm>
          <a:prstGeom prst="rect">
            <a:avLst/>
          </a:prstGeom>
          <a:noFill/>
        </p:spPr>
        <p:txBody>
          <a:bodyPr wrap="none" rtlCol="0">
            <a:spAutoFit/>
          </a:bodyPr>
          <a:lstStyle/>
          <a:p>
            <a:r>
              <a:rPr lang="ru-RU" sz="2200" dirty="0" smtClean="0">
                <a:latin typeface="Arial Black" pitchFamily="34" charset="0"/>
              </a:rPr>
              <a:t>Матвей Путилов</a:t>
            </a:r>
            <a:endParaRPr lang="ru-RU" sz="2200" dirty="0">
              <a:latin typeface="Arial Black" pitchFamily="34" charset="0"/>
            </a:endParaRPr>
          </a:p>
        </p:txBody>
      </p:sp>
      <p:sp>
        <p:nvSpPr>
          <p:cNvPr id="10" name="TextBox 9"/>
          <p:cNvSpPr txBox="1"/>
          <p:nvPr/>
        </p:nvSpPr>
        <p:spPr>
          <a:xfrm>
            <a:off x="5484274" y="548099"/>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1923-1942</a:t>
            </a:r>
            <a:endParaRPr lang="ru-RU" sz="2200" dirty="0">
              <a:latin typeface="Arial Unicode MS" pitchFamily="34" charset="-128"/>
              <a:ea typeface="Arial Unicode MS" pitchFamily="34" charset="-128"/>
              <a:cs typeface="Arial Unicode MS" pitchFamily="34" charset="-128"/>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404664"/>
            <a:ext cx="1482063" cy="201622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99742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sp>
        <p:nvSpPr>
          <p:cNvPr id="5" name="TextBox 4"/>
          <p:cNvSpPr txBox="1"/>
          <p:nvPr/>
        </p:nvSpPr>
        <p:spPr>
          <a:xfrm>
            <a:off x="5712899" y="4293093"/>
            <a:ext cx="2669000" cy="461665"/>
          </a:xfrm>
          <a:prstGeom prst="rect">
            <a:avLst/>
          </a:prstGeom>
          <a:noFill/>
        </p:spPr>
        <p:txBody>
          <a:bodyPr wrap="none" rtlCol="0">
            <a:spAutoFit/>
          </a:bodyPr>
          <a:lstStyle/>
          <a:p>
            <a:r>
              <a:rPr lang="ru-RU" sz="2400" b="1" dirty="0" smtClean="0"/>
              <a:t>Михаил </a:t>
            </a:r>
            <a:r>
              <a:rPr lang="ru-RU" sz="2400" b="1" dirty="0" err="1" smtClean="0"/>
              <a:t>Паникаха</a:t>
            </a:r>
            <a:endParaRPr lang="ru-RU" sz="2400" b="1" dirty="0"/>
          </a:p>
        </p:txBody>
      </p:sp>
      <p:sp>
        <p:nvSpPr>
          <p:cNvPr id="6" name="TextBox 5"/>
          <p:cNvSpPr txBox="1"/>
          <p:nvPr/>
        </p:nvSpPr>
        <p:spPr>
          <a:xfrm>
            <a:off x="6279400" y="4820731"/>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1914-1942</a:t>
            </a:r>
            <a:endParaRPr lang="ru-RU" sz="2200" dirty="0">
              <a:latin typeface="Arial Unicode MS" pitchFamily="34" charset="-128"/>
              <a:ea typeface="Arial Unicode MS" pitchFamily="34" charset="-128"/>
              <a:cs typeface="Arial Unicode MS" pitchFamily="34" charset="-128"/>
            </a:endParaRPr>
          </a:p>
        </p:txBody>
      </p:sp>
      <p:pic>
        <p:nvPicPr>
          <p:cNvPr id="3" name="Рисунок 2"/>
          <p:cNvPicPr>
            <a:picLocks noChangeAspect="1"/>
          </p:cNvPicPr>
          <p:nvPr/>
        </p:nvPicPr>
        <p:blipFill>
          <a:blip r:embed="rId4">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tretch>
            <a:fillRect/>
          </a:stretch>
        </p:blipFill>
        <p:spPr>
          <a:xfrm>
            <a:off x="-540568" y="-13820"/>
            <a:ext cx="5491892" cy="6858000"/>
          </a:xfrm>
          <a:prstGeom prst="rect">
            <a:avLst/>
          </a:prstGeom>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4171" y="908720"/>
            <a:ext cx="2426453" cy="306896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99062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sp>
        <p:nvSpPr>
          <p:cNvPr id="7" name="TextBox 6"/>
          <p:cNvSpPr txBox="1"/>
          <p:nvPr/>
        </p:nvSpPr>
        <p:spPr>
          <a:xfrm>
            <a:off x="122784" y="1196752"/>
            <a:ext cx="6825480" cy="3416320"/>
          </a:xfrm>
          <a:prstGeom prst="rect">
            <a:avLst/>
          </a:prstGeom>
          <a:noFill/>
        </p:spPr>
        <p:txBody>
          <a:bodyPr wrap="square" rtlCol="0">
            <a:spAutoFit/>
          </a:bodyPr>
          <a:lstStyle/>
          <a:p>
            <a:r>
              <a:rPr lang="ru-RU" sz="2400" b="1" dirty="0">
                <a:latin typeface="Bahnschrift Condensed" pitchFamily="34" charset="0"/>
              </a:rPr>
              <a:t>Подвиг совершил 2 октября 1942 года</a:t>
            </a:r>
            <a:r>
              <a:rPr lang="ru-RU" sz="2400" dirty="0">
                <a:latin typeface="Bahnschrift Condensed" pitchFamily="34" charset="0"/>
              </a:rPr>
              <a:t> при обороне завода «Красный Октябрь». На окоп перед заводом двигались вражеские танки. Михаил </a:t>
            </a:r>
            <a:r>
              <a:rPr lang="ru-RU" sz="2400" dirty="0" err="1">
                <a:latin typeface="Bahnschrift Condensed" pitchFamily="34" charset="0"/>
              </a:rPr>
              <a:t>Паникаха</a:t>
            </a:r>
            <a:r>
              <a:rPr lang="ru-RU" sz="2400" dirty="0">
                <a:latin typeface="Bahnschrift Condensed" pitchFamily="34" charset="0"/>
              </a:rPr>
              <a:t> взял две бутылки с горючей жидкостью и пополз в сторону головного танка. Он поднял бутылку с коктейлем Молотова над головой, чтобы кинуть, но в неё попала пуля, жидкость пролилась. </a:t>
            </a:r>
            <a:r>
              <a:rPr lang="ru-RU" sz="2400" dirty="0">
                <a:solidFill>
                  <a:srgbClr val="800000"/>
                </a:solidFill>
                <a:latin typeface="Bahnschrift Condensed" pitchFamily="34" charset="0"/>
              </a:rPr>
              <a:t>Одежда Михаила </a:t>
            </a:r>
            <a:r>
              <a:rPr lang="ru-RU" sz="2400" dirty="0" smtClean="0">
                <a:solidFill>
                  <a:srgbClr val="800000"/>
                </a:solidFill>
                <a:latin typeface="Bahnschrift Condensed" pitchFamily="34" charset="0"/>
              </a:rPr>
              <a:t>вспыхнула</a:t>
            </a:r>
            <a:r>
              <a:rPr lang="ru-RU" sz="2400" dirty="0">
                <a:solidFill>
                  <a:srgbClr val="800000"/>
                </a:solidFill>
                <a:latin typeface="Bahnschrift Condensed" pitchFamily="34" charset="0"/>
              </a:rPr>
              <a:t>. </a:t>
            </a:r>
            <a:r>
              <a:rPr lang="ru-RU" sz="2400" dirty="0" smtClean="0">
                <a:solidFill>
                  <a:srgbClr val="800000"/>
                </a:solidFill>
                <a:latin typeface="Bahnschrift Condensed" pitchFamily="34" charset="0"/>
              </a:rPr>
              <a:t>«Живым </a:t>
            </a:r>
            <a:r>
              <a:rPr lang="ru-RU" sz="2400" dirty="0">
                <a:solidFill>
                  <a:srgbClr val="800000"/>
                </a:solidFill>
                <a:latin typeface="Bahnschrift Condensed" pitchFamily="34" charset="0"/>
              </a:rPr>
              <a:t>факелом» красноармеец бросился на решётку моторного люка, он разбил об неё вторую бутылку. Немецкий танк загорелся. Атака была </a:t>
            </a:r>
            <a:r>
              <a:rPr lang="ru-RU" sz="2400" dirty="0" smtClean="0">
                <a:solidFill>
                  <a:srgbClr val="800000"/>
                </a:solidFill>
                <a:latin typeface="Bahnschrift Condensed" pitchFamily="34" charset="0"/>
              </a:rPr>
              <a:t>остановлена.</a:t>
            </a:r>
            <a:endParaRPr lang="ru-RU" sz="2400" dirty="0">
              <a:solidFill>
                <a:srgbClr val="800000"/>
              </a:solidFill>
              <a:latin typeface="Bahnschrift Condensed" pitchFamily="34" charset="0"/>
            </a:endParaRPr>
          </a:p>
        </p:txBody>
      </p:sp>
      <p:sp>
        <p:nvSpPr>
          <p:cNvPr id="8" name="Прямоугольник 7"/>
          <p:cNvSpPr/>
          <p:nvPr/>
        </p:nvSpPr>
        <p:spPr>
          <a:xfrm>
            <a:off x="122784" y="5085184"/>
            <a:ext cx="9144000" cy="1384995"/>
          </a:xfrm>
          <a:prstGeom prst="rect">
            <a:avLst/>
          </a:prstGeom>
        </p:spPr>
        <p:txBody>
          <a:bodyPr wrap="square">
            <a:spAutoFit/>
          </a:bodyPr>
          <a:lstStyle/>
          <a:p>
            <a:r>
              <a:rPr lang="ru-RU" sz="2800" b="1" dirty="0">
                <a:latin typeface="Arial Black" pitchFamily="34" charset="0"/>
              </a:rPr>
              <a:t>В 1990 году</a:t>
            </a:r>
            <a:r>
              <a:rPr lang="ru-RU" sz="2800" dirty="0">
                <a:latin typeface="Arial Black" pitchFamily="34" charset="0"/>
              </a:rPr>
              <a:t> Михаилу </a:t>
            </a:r>
            <a:r>
              <a:rPr lang="ru-RU" sz="2800" dirty="0" err="1">
                <a:latin typeface="Arial Black" pitchFamily="34" charset="0"/>
              </a:rPr>
              <a:t>Паникахе</a:t>
            </a:r>
            <a:r>
              <a:rPr lang="ru-RU" sz="2800" dirty="0">
                <a:latin typeface="Arial Black" pitchFamily="34" charset="0"/>
              </a:rPr>
              <a:t> посмертно присвоили звание героя Советского союза и орден Ленина I степени.</a:t>
            </a:r>
            <a:endParaRPr lang="ru-RU" sz="2800" dirty="0">
              <a:latin typeface="Arial Black" pitchFamily="34" charset="0"/>
            </a:endParaRPr>
          </a:p>
        </p:txBody>
      </p:sp>
      <p:sp>
        <p:nvSpPr>
          <p:cNvPr id="9" name="TextBox 8"/>
          <p:cNvSpPr txBox="1"/>
          <p:nvPr/>
        </p:nvSpPr>
        <p:spPr>
          <a:xfrm>
            <a:off x="4210144" y="117212"/>
            <a:ext cx="2600071" cy="461665"/>
          </a:xfrm>
          <a:prstGeom prst="rect">
            <a:avLst/>
          </a:prstGeom>
          <a:noFill/>
        </p:spPr>
        <p:txBody>
          <a:bodyPr wrap="none" rtlCol="0">
            <a:spAutoFit/>
          </a:bodyPr>
          <a:lstStyle/>
          <a:p>
            <a:r>
              <a:rPr lang="ru-RU" sz="2400" b="1" dirty="0" smtClean="0"/>
              <a:t>Михаил </a:t>
            </a:r>
            <a:r>
              <a:rPr lang="ru-RU" sz="2400" b="1" dirty="0" err="1" smtClean="0"/>
              <a:t>Паникаха</a:t>
            </a:r>
            <a:endParaRPr lang="ru-RU" sz="2400" b="1" dirty="0"/>
          </a:p>
        </p:txBody>
      </p:sp>
      <p:sp>
        <p:nvSpPr>
          <p:cNvPr id="10" name="TextBox 9"/>
          <p:cNvSpPr txBox="1"/>
          <p:nvPr/>
        </p:nvSpPr>
        <p:spPr>
          <a:xfrm>
            <a:off x="5292080" y="548099"/>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1914-1942</a:t>
            </a:r>
            <a:endParaRPr lang="ru-RU" sz="2200" dirty="0">
              <a:latin typeface="Arial Unicode MS" pitchFamily="34" charset="-128"/>
              <a:ea typeface="Arial Unicode MS" pitchFamily="34" charset="-128"/>
              <a:cs typeface="Arial Unicode MS" pitchFamily="34" charset="-128"/>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521955"/>
            <a:ext cx="1558312" cy="197094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85037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11293872" cy="8470404"/>
          </a:xfrm>
          <a:prstGeom prst="rect">
            <a:avLst/>
          </a:prstGeom>
        </p:spPr>
      </p:pic>
      <p:sp>
        <p:nvSpPr>
          <p:cNvPr id="4" name="TextBox 3"/>
          <p:cNvSpPr txBox="1"/>
          <p:nvPr/>
        </p:nvSpPr>
        <p:spPr>
          <a:xfrm>
            <a:off x="311304" y="516464"/>
            <a:ext cx="8424936" cy="5447645"/>
          </a:xfrm>
          <a:prstGeom prst="rect">
            <a:avLst/>
          </a:prstGeom>
          <a:noFill/>
        </p:spPr>
        <p:txBody>
          <a:bodyPr wrap="square" rtlCol="0">
            <a:spAutoFit/>
          </a:bodyPr>
          <a:lstStyle/>
          <a:p>
            <a:r>
              <a:rPr lang="ru-RU" sz="4400" dirty="0" smtClean="0">
                <a:solidFill>
                  <a:schemeClr val="bg2">
                    <a:lumMod val="10000"/>
                  </a:schemeClr>
                </a:solidFill>
                <a:latin typeface="Arial Black" pitchFamily="34" charset="0"/>
              </a:rPr>
              <a:t>Герой – не просто слово</a:t>
            </a:r>
          </a:p>
          <a:p>
            <a:endParaRPr lang="ru-RU" sz="4400" dirty="0" smtClean="0">
              <a:latin typeface="Arial Black" pitchFamily="34" charset="0"/>
            </a:endParaRPr>
          </a:p>
          <a:p>
            <a:endParaRPr lang="ru-RU" sz="4400" dirty="0">
              <a:latin typeface="Arial Black" pitchFamily="34" charset="0"/>
            </a:endParaRPr>
          </a:p>
          <a:p>
            <a:r>
              <a:rPr lang="ru-RU" sz="5400" dirty="0" smtClean="0">
                <a:blipFill>
                  <a:blip r:embed="rId4"/>
                  <a:tile tx="0" ty="0" sx="100000" sy="100000" flip="none" algn="tl"/>
                </a:blipFill>
                <a:latin typeface="Arial Black" pitchFamily="34" charset="0"/>
              </a:rPr>
              <a:t>Герой – это человек который не думая о себе борется за жизни других</a:t>
            </a:r>
            <a:endParaRPr lang="ru-RU" sz="5400" dirty="0">
              <a:blipFill>
                <a:blip r:embed="rId4"/>
                <a:tile tx="0" ty="0" sx="100000" sy="100000" flip="none" algn="tl"/>
              </a:blipFill>
              <a:latin typeface="Arial Black" pitchFamily="34" charset="0"/>
            </a:endParaRPr>
          </a:p>
        </p:txBody>
      </p:sp>
    </p:spTree>
    <p:extLst>
      <p:ext uri="{BB962C8B-B14F-4D97-AF65-F5344CB8AC3E}">
        <p14:creationId xmlns:p14="http://schemas.microsoft.com/office/powerpoint/2010/main" val="64490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620688"/>
            <a:ext cx="1995470" cy="3045171"/>
          </a:xfrm>
          <a:prstGeom prst="rect">
            <a:avLst/>
          </a:prstGeom>
          <a:ln w="228600" cap="sq" cmpd="thickThin">
            <a:solidFill>
              <a:srgbClr val="000000"/>
            </a:solidFill>
            <a:prstDash val="solid"/>
            <a:miter lim="800000"/>
          </a:ln>
          <a:effectLst>
            <a:innerShdw blurRad="76200">
              <a:srgbClr val="000000"/>
            </a:innerShdw>
          </a:effectLst>
        </p:spPr>
      </p:pic>
      <p:pic>
        <p:nvPicPr>
          <p:cNvPr id="4" name="Рисунок 3"/>
          <p:cNvPicPr>
            <a:picLocks noChangeAspect="1"/>
          </p:cNvPicPr>
          <p:nvPr/>
        </p:nvPicPr>
        <p:blipFill>
          <a:blip r:embed="rId5">
            <a:extLst>
              <a:ext uri="{BEBA8EAE-BF5A-486C-A8C5-ECC9F3942E4B}">
                <a14:imgProps xmlns:a14="http://schemas.microsoft.com/office/drawing/2010/main">
                  <a14:imgLayer r:embed="rId6">
                    <a14:imgEffect>
                      <a14:artisticCement/>
                    </a14:imgEffect>
                  </a14:imgLayer>
                </a14:imgProps>
              </a:ext>
              <a:ext uri="{28A0092B-C50C-407E-A947-70E740481C1C}">
                <a14:useLocalDpi xmlns:a14="http://schemas.microsoft.com/office/drawing/2010/main" val="0"/>
              </a:ext>
            </a:extLst>
          </a:blip>
          <a:stretch>
            <a:fillRect/>
          </a:stretch>
        </p:blipFill>
        <p:spPr>
          <a:xfrm>
            <a:off x="-27464" y="-9698"/>
            <a:ext cx="5560838" cy="6872848"/>
          </a:xfrm>
          <a:prstGeom prst="rect">
            <a:avLst/>
          </a:prstGeom>
          <a:effectLst>
            <a:glow>
              <a:schemeClr val="accent1">
                <a:alpha val="49000"/>
              </a:schemeClr>
            </a:glow>
          </a:effectLst>
        </p:spPr>
      </p:pic>
      <p:sp>
        <p:nvSpPr>
          <p:cNvPr id="5" name="TextBox 4"/>
          <p:cNvSpPr txBox="1"/>
          <p:nvPr/>
        </p:nvSpPr>
        <p:spPr>
          <a:xfrm>
            <a:off x="5604248" y="4293095"/>
            <a:ext cx="3539752" cy="430887"/>
          </a:xfrm>
          <a:prstGeom prst="rect">
            <a:avLst/>
          </a:prstGeom>
          <a:noFill/>
        </p:spPr>
        <p:txBody>
          <a:bodyPr wrap="none" rtlCol="0">
            <a:spAutoFit/>
          </a:bodyPr>
          <a:lstStyle/>
          <a:p>
            <a:r>
              <a:rPr lang="ru-RU" sz="2200" dirty="0">
                <a:latin typeface="Arial Black" pitchFamily="34" charset="0"/>
              </a:rPr>
              <a:t>Александр </a:t>
            </a:r>
            <a:r>
              <a:rPr lang="ru-RU" sz="2200" dirty="0" smtClean="0">
                <a:latin typeface="Arial Black" pitchFamily="34" charset="0"/>
              </a:rPr>
              <a:t>Матросов</a:t>
            </a:r>
            <a:endParaRPr lang="ru-RU" sz="2200" dirty="0">
              <a:latin typeface="Arial Black" pitchFamily="34" charset="0"/>
            </a:endParaRPr>
          </a:p>
        </p:txBody>
      </p:sp>
      <p:sp>
        <p:nvSpPr>
          <p:cNvPr id="6" name="TextBox 5"/>
          <p:cNvSpPr txBox="1"/>
          <p:nvPr/>
        </p:nvSpPr>
        <p:spPr>
          <a:xfrm>
            <a:off x="6529928" y="4820731"/>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1924-1943</a:t>
            </a:r>
            <a:endParaRPr lang="ru-RU" sz="2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78876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332656"/>
            <a:ext cx="997735" cy="1522586"/>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3700538" y="117212"/>
            <a:ext cx="3539752" cy="430887"/>
          </a:xfrm>
          <a:prstGeom prst="rect">
            <a:avLst/>
          </a:prstGeom>
          <a:noFill/>
        </p:spPr>
        <p:txBody>
          <a:bodyPr wrap="none" rtlCol="0">
            <a:spAutoFit/>
          </a:bodyPr>
          <a:lstStyle/>
          <a:p>
            <a:r>
              <a:rPr lang="ru-RU" sz="2200" dirty="0">
                <a:latin typeface="Arial Black" pitchFamily="34" charset="0"/>
              </a:rPr>
              <a:t>Александр </a:t>
            </a:r>
            <a:r>
              <a:rPr lang="ru-RU" sz="2200" dirty="0" smtClean="0">
                <a:latin typeface="Arial Black" pitchFamily="34" charset="0"/>
              </a:rPr>
              <a:t>Матросов</a:t>
            </a:r>
            <a:endParaRPr lang="ru-RU" sz="2200" dirty="0">
              <a:latin typeface="Arial Black" pitchFamily="34" charset="0"/>
            </a:endParaRPr>
          </a:p>
        </p:txBody>
      </p:sp>
      <p:sp>
        <p:nvSpPr>
          <p:cNvPr id="6" name="TextBox 5"/>
          <p:cNvSpPr txBox="1"/>
          <p:nvPr/>
        </p:nvSpPr>
        <p:spPr>
          <a:xfrm>
            <a:off x="5772306" y="592717"/>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1924-1943</a:t>
            </a:r>
            <a:endParaRPr lang="ru-RU" sz="2200" dirty="0">
              <a:latin typeface="Arial Unicode MS" pitchFamily="34" charset="-128"/>
              <a:ea typeface="Arial Unicode MS" pitchFamily="34" charset="-128"/>
              <a:cs typeface="Arial Unicode MS" pitchFamily="34" charset="-128"/>
            </a:endParaRPr>
          </a:p>
        </p:txBody>
      </p:sp>
      <p:sp>
        <p:nvSpPr>
          <p:cNvPr id="7" name="TextBox 6"/>
          <p:cNvSpPr txBox="1"/>
          <p:nvPr/>
        </p:nvSpPr>
        <p:spPr>
          <a:xfrm>
            <a:off x="107504" y="1177958"/>
            <a:ext cx="7132786" cy="3816429"/>
          </a:xfrm>
          <a:prstGeom prst="rect">
            <a:avLst/>
          </a:prstGeom>
          <a:noFill/>
        </p:spPr>
        <p:txBody>
          <a:bodyPr wrap="square" rtlCol="0">
            <a:spAutoFit/>
          </a:bodyPr>
          <a:lstStyle/>
          <a:p>
            <a:r>
              <a:rPr lang="ru-RU" sz="2200" dirty="0" smtClean="0">
                <a:latin typeface="Bahnschrift Light Condensed" pitchFamily="34" charset="0"/>
              </a:rPr>
              <a:t>Батальон, в котором служил Матросов, попал под сильный пулемётный огонь противника (три дзота)</a:t>
            </a:r>
          </a:p>
          <a:p>
            <a:r>
              <a:rPr lang="ru-RU" sz="2200" dirty="0" smtClean="0">
                <a:latin typeface="Bahnschrift Light Condensed" pitchFamily="34" charset="0"/>
              </a:rPr>
              <a:t>В сторону дзота поползли красноармейцы Пётр Огурцов и Александр Матросов. На подступах к дзоту Огурцов был тяжело ранен. Матросов подобрался к амбразуре с фланга и бросил две гранаты. Пулемёт замолчал. Но как только красноармейцы поднялись в атаку, огонь пулемёта снова возобновился. Матросов бросился вперёд к дзоту и закрыл своим телом амбразуру. Это дало возможность бойцам подняться в атаку, добежать до дзота и захватить его</a:t>
            </a:r>
          </a:p>
          <a:p>
            <a:r>
              <a:rPr lang="ru-RU" sz="2200" b="1" dirty="0" smtClean="0">
                <a:solidFill>
                  <a:srgbClr val="800000"/>
                </a:solidFill>
                <a:latin typeface="Bahnschrift Light Condensed" pitchFamily="34" charset="0"/>
              </a:rPr>
              <a:t>Ценой своей жизни содействовал выполнению боевой задачи подразделения</a:t>
            </a:r>
            <a:endParaRPr lang="ru-RU" sz="2200" b="1" dirty="0">
              <a:solidFill>
                <a:srgbClr val="800000"/>
              </a:solidFill>
              <a:latin typeface="Bahnschrift Light Condensed" pitchFamily="34" charset="0"/>
            </a:endParaRPr>
          </a:p>
        </p:txBody>
      </p:sp>
      <p:sp>
        <p:nvSpPr>
          <p:cNvPr id="8" name="Прямоугольник 7"/>
          <p:cNvSpPr/>
          <p:nvPr/>
        </p:nvSpPr>
        <p:spPr>
          <a:xfrm>
            <a:off x="0" y="5373217"/>
            <a:ext cx="9144000" cy="1200329"/>
          </a:xfrm>
          <a:prstGeom prst="rect">
            <a:avLst/>
          </a:prstGeom>
        </p:spPr>
        <p:txBody>
          <a:bodyPr wrap="square">
            <a:spAutoFit/>
          </a:bodyPr>
          <a:lstStyle/>
          <a:p>
            <a:r>
              <a:rPr lang="ru-RU" sz="2400" dirty="0" smtClean="0">
                <a:latin typeface="Arial Black" pitchFamily="34" charset="0"/>
              </a:rPr>
              <a:t>За </a:t>
            </a:r>
            <a:r>
              <a:rPr lang="ru-RU" sz="2400" dirty="0">
                <a:latin typeface="Arial Black" pitchFamily="34" charset="0"/>
              </a:rPr>
              <a:t>самопожертвование в бою Матросов был посмертно награждён </a:t>
            </a:r>
            <a:r>
              <a:rPr lang="ru-RU" sz="2400" dirty="0" smtClean="0">
                <a:latin typeface="Arial Black" pitchFamily="34" charset="0"/>
              </a:rPr>
              <a:t>званием</a:t>
            </a:r>
          </a:p>
          <a:p>
            <a:r>
              <a:rPr lang="ru-RU" sz="2400" dirty="0" smtClean="0">
                <a:latin typeface="Arial Black" pitchFamily="34" charset="0"/>
              </a:rPr>
              <a:t>Героя </a:t>
            </a:r>
            <a:r>
              <a:rPr lang="ru-RU" sz="2400" dirty="0">
                <a:latin typeface="Arial Black" pitchFamily="34" charset="0"/>
              </a:rPr>
              <a:t>Советского Союза и орденом Ленина</a:t>
            </a:r>
          </a:p>
        </p:txBody>
      </p:sp>
    </p:spTree>
    <p:extLst>
      <p:ext uri="{BB962C8B-B14F-4D97-AF65-F5344CB8AC3E}">
        <p14:creationId xmlns:p14="http://schemas.microsoft.com/office/powerpoint/2010/main" val="2531169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sp>
        <p:nvSpPr>
          <p:cNvPr id="5" name="TextBox 4"/>
          <p:cNvSpPr txBox="1"/>
          <p:nvPr/>
        </p:nvSpPr>
        <p:spPr>
          <a:xfrm>
            <a:off x="5720411" y="4293094"/>
            <a:ext cx="3155031" cy="430887"/>
          </a:xfrm>
          <a:prstGeom prst="rect">
            <a:avLst/>
          </a:prstGeom>
          <a:noFill/>
        </p:spPr>
        <p:txBody>
          <a:bodyPr wrap="none" rtlCol="0">
            <a:spAutoFit/>
          </a:bodyPr>
          <a:lstStyle/>
          <a:p>
            <a:r>
              <a:rPr lang="ru-RU" sz="2200" dirty="0">
                <a:latin typeface="Arial Black" pitchFamily="34" charset="0"/>
              </a:rPr>
              <a:t>Николай </a:t>
            </a:r>
            <a:r>
              <a:rPr lang="ru-RU" sz="2200" dirty="0" smtClean="0">
                <a:latin typeface="Arial Black" pitchFamily="34" charset="0"/>
              </a:rPr>
              <a:t>Гастелло</a:t>
            </a:r>
            <a:endParaRPr lang="ru-RU" sz="2200" dirty="0">
              <a:latin typeface="Arial Black" pitchFamily="34" charset="0"/>
            </a:endParaRPr>
          </a:p>
        </p:txBody>
      </p:sp>
      <p:sp>
        <p:nvSpPr>
          <p:cNvPr id="6" name="TextBox 5"/>
          <p:cNvSpPr txBox="1"/>
          <p:nvPr/>
        </p:nvSpPr>
        <p:spPr>
          <a:xfrm>
            <a:off x="6529927" y="4801849"/>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1907-1941</a:t>
            </a:r>
            <a:endParaRPr lang="ru-RU" sz="2200" dirty="0">
              <a:latin typeface="Arial Unicode MS" pitchFamily="34" charset="-128"/>
              <a:ea typeface="Arial Unicode MS" pitchFamily="34" charset="-128"/>
              <a:cs typeface="Arial Unicode MS" pitchFamily="34" charset="-128"/>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337" y="620688"/>
            <a:ext cx="2277179" cy="3256366"/>
          </a:xfrm>
          <a:prstGeom prst="rect">
            <a:avLst/>
          </a:prstGeom>
          <a:ln w="228600" cap="sq" cmpd="thickThin">
            <a:solidFill>
              <a:srgbClr val="000000"/>
            </a:solidFill>
            <a:prstDash val="solid"/>
            <a:miter lim="800000"/>
          </a:ln>
          <a:effectLst>
            <a:innerShdw blurRad="76200">
              <a:srgbClr val="000000"/>
            </a:innerShdw>
          </a:effectLst>
        </p:spPr>
      </p:pic>
      <p:pic>
        <p:nvPicPr>
          <p:cNvPr id="4" name="Рисунок 3"/>
          <p:cNvPicPr>
            <a:picLocks noChangeAspect="1"/>
          </p:cNvPicPr>
          <p:nvPr/>
        </p:nvPicPr>
        <p:blipFill>
          <a:blip r:embed="rId5">
            <a:extLst>
              <a:ext uri="{BEBA8EAE-BF5A-486C-A8C5-ECC9F3942E4B}">
                <a14:imgProps xmlns:a14="http://schemas.microsoft.com/office/drawing/2010/main">
                  <a14:imgLayer r:embed="rId6">
                    <a14:imgEffect>
                      <a14:artisticCement/>
                    </a14:imgEffect>
                  </a14:imgLayer>
                </a14:imgProps>
              </a:ext>
              <a:ext uri="{28A0092B-C50C-407E-A947-70E740481C1C}">
                <a14:useLocalDpi xmlns:a14="http://schemas.microsoft.com/office/drawing/2010/main" val="0"/>
              </a:ext>
            </a:extLst>
          </a:blip>
          <a:stretch>
            <a:fillRect/>
          </a:stretch>
        </p:blipFill>
        <p:spPr>
          <a:xfrm>
            <a:off x="-25648" y="-13696"/>
            <a:ext cx="5483322" cy="6858000"/>
          </a:xfrm>
          <a:prstGeom prst="rect">
            <a:avLst/>
          </a:prstGeom>
        </p:spPr>
      </p:pic>
    </p:spTree>
    <p:extLst>
      <p:ext uri="{BB962C8B-B14F-4D97-AF65-F5344CB8AC3E}">
        <p14:creationId xmlns:p14="http://schemas.microsoft.com/office/powerpoint/2010/main" val="184513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sp>
        <p:nvSpPr>
          <p:cNvPr id="5" name="TextBox 4"/>
          <p:cNvSpPr txBox="1"/>
          <p:nvPr/>
        </p:nvSpPr>
        <p:spPr>
          <a:xfrm>
            <a:off x="3995936" y="151129"/>
            <a:ext cx="3155031" cy="430887"/>
          </a:xfrm>
          <a:prstGeom prst="rect">
            <a:avLst/>
          </a:prstGeom>
          <a:noFill/>
        </p:spPr>
        <p:txBody>
          <a:bodyPr wrap="none" rtlCol="0">
            <a:spAutoFit/>
          </a:bodyPr>
          <a:lstStyle/>
          <a:p>
            <a:r>
              <a:rPr lang="ru-RU" sz="2200" dirty="0">
                <a:latin typeface="Arial Black" pitchFamily="34" charset="0"/>
              </a:rPr>
              <a:t>Николай Гастелло</a:t>
            </a:r>
          </a:p>
        </p:txBody>
      </p:sp>
      <p:sp>
        <p:nvSpPr>
          <p:cNvPr id="6" name="TextBox 5"/>
          <p:cNvSpPr txBox="1"/>
          <p:nvPr/>
        </p:nvSpPr>
        <p:spPr>
          <a:xfrm>
            <a:off x="5652120" y="592717"/>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1907-1941</a:t>
            </a:r>
            <a:endParaRPr lang="ru-RU" sz="2200" dirty="0">
              <a:latin typeface="Arial Unicode MS" pitchFamily="34" charset="-128"/>
              <a:ea typeface="Arial Unicode MS" pitchFamily="34" charset="-128"/>
              <a:cs typeface="Arial Unicode MS" pitchFamily="34" charset="-128"/>
            </a:endParaRPr>
          </a:p>
        </p:txBody>
      </p:sp>
      <p:sp>
        <p:nvSpPr>
          <p:cNvPr id="7" name="TextBox 6"/>
          <p:cNvSpPr txBox="1"/>
          <p:nvPr/>
        </p:nvSpPr>
        <p:spPr>
          <a:xfrm>
            <a:off x="107504" y="1107766"/>
            <a:ext cx="7132786" cy="4216539"/>
          </a:xfrm>
          <a:prstGeom prst="rect">
            <a:avLst/>
          </a:prstGeom>
          <a:noFill/>
        </p:spPr>
        <p:txBody>
          <a:bodyPr wrap="square" rtlCol="0">
            <a:spAutoFit/>
          </a:bodyPr>
          <a:lstStyle/>
          <a:p>
            <a:r>
              <a:rPr lang="ru-RU" sz="2400" dirty="0">
                <a:latin typeface="Bahnschrift Light Condensed" pitchFamily="34" charset="0"/>
              </a:rPr>
              <a:t>26 июня 1941 года экипаж под командованием капитана Гастелло вылетел для удара по немецкой механизированной колонне. Дело было на дороге между белорусскими городами Молодечно и Радошковичи. Но колонна </a:t>
            </a:r>
            <a:r>
              <a:rPr lang="ru-RU" sz="2800" dirty="0">
                <a:latin typeface="Bahnschrift Light Condensed" pitchFamily="34" charset="0"/>
              </a:rPr>
              <a:t>хорошо</a:t>
            </a:r>
            <a:r>
              <a:rPr lang="ru-RU" sz="2400" dirty="0">
                <a:latin typeface="Bahnschrift Light Condensed" pitchFamily="34" charset="0"/>
              </a:rPr>
              <a:t> охранялась вражеской артиллерией. Завязался бой. Самолет Гастелло был подбит из зенитки. Снаряд повредил топливный бак, машина загорелась. Летчик мог катапультироваться, но он решил исполнить воинский долг до </a:t>
            </a:r>
            <a:r>
              <a:rPr lang="ru-RU" sz="2400" dirty="0" smtClean="0">
                <a:latin typeface="Bahnschrift Light Condensed" pitchFamily="34" charset="0"/>
              </a:rPr>
              <a:t>конца.</a:t>
            </a:r>
          </a:p>
          <a:p>
            <a:r>
              <a:rPr lang="ru-RU" sz="2400" b="1" dirty="0" smtClean="0">
                <a:solidFill>
                  <a:srgbClr val="800000"/>
                </a:solidFill>
                <a:latin typeface="Bahnschrift Light Condensed" pitchFamily="34" charset="0"/>
              </a:rPr>
              <a:t>Николай </a:t>
            </a:r>
            <a:r>
              <a:rPr lang="ru-RU" sz="2400" b="1" dirty="0">
                <a:solidFill>
                  <a:srgbClr val="800000"/>
                </a:solidFill>
                <a:latin typeface="Bahnschrift Light Condensed" pitchFamily="34" charset="0"/>
              </a:rPr>
              <a:t>Гастелло направил горящую машину прямо на колонну врага. Это был первый огненный таран в Великой Отечественной </a:t>
            </a:r>
            <a:r>
              <a:rPr lang="ru-RU" sz="2400" b="1" dirty="0" smtClean="0">
                <a:solidFill>
                  <a:srgbClr val="800000"/>
                </a:solidFill>
                <a:latin typeface="Bahnschrift Light Condensed" pitchFamily="34" charset="0"/>
              </a:rPr>
              <a:t>войне.</a:t>
            </a:r>
          </a:p>
        </p:txBody>
      </p:sp>
      <p:sp>
        <p:nvSpPr>
          <p:cNvPr id="8" name="Прямоугольник 7"/>
          <p:cNvSpPr/>
          <p:nvPr/>
        </p:nvSpPr>
        <p:spPr>
          <a:xfrm>
            <a:off x="89248" y="5338122"/>
            <a:ext cx="9054752" cy="1200329"/>
          </a:xfrm>
          <a:prstGeom prst="rect">
            <a:avLst/>
          </a:prstGeom>
        </p:spPr>
        <p:txBody>
          <a:bodyPr wrap="square">
            <a:spAutoFit/>
          </a:bodyPr>
          <a:lstStyle/>
          <a:p>
            <a:r>
              <a:rPr lang="ru-RU" sz="2400" dirty="0">
                <a:latin typeface="Arial Black" pitchFamily="34" charset="0"/>
              </a:rPr>
              <a:t>Гастелло был посмертно удостоен звания «Герой Советского Союза» с вручением медали «Золотая звезда» и ордена Ленина</a:t>
            </a: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128" y="378404"/>
            <a:ext cx="1138590" cy="162818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07079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sp>
        <p:nvSpPr>
          <p:cNvPr id="5" name="TextBox 4"/>
          <p:cNvSpPr txBox="1"/>
          <p:nvPr/>
        </p:nvSpPr>
        <p:spPr>
          <a:xfrm>
            <a:off x="6056241" y="4317696"/>
            <a:ext cx="2590774" cy="461665"/>
          </a:xfrm>
          <a:prstGeom prst="rect">
            <a:avLst/>
          </a:prstGeom>
          <a:noFill/>
        </p:spPr>
        <p:txBody>
          <a:bodyPr wrap="none" rtlCol="0">
            <a:spAutoFit/>
          </a:bodyPr>
          <a:lstStyle/>
          <a:p>
            <a:r>
              <a:rPr lang="ru-RU" sz="2400" dirty="0">
                <a:latin typeface="Arial Black" pitchFamily="34" charset="0"/>
              </a:rPr>
              <a:t>Леня </a:t>
            </a:r>
            <a:r>
              <a:rPr lang="ru-RU" sz="2400" dirty="0" smtClean="0">
                <a:latin typeface="Arial Black" pitchFamily="34" charset="0"/>
              </a:rPr>
              <a:t>Голиков</a:t>
            </a:r>
            <a:endParaRPr lang="ru-RU" sz="2400" dirty="0">
              <a:latin typeface="Arial Black" pitchFamily="34" charset="0"/>
            </a:endParaRPr>
          </a:p>
        </p:txBody>
      </p:sp>
      <p:sp>
        <p:nvSpPr>
          <p:cNvPr id="6" name="TextBox 5"/>
          <p:cNvSpPr txBox="1"/>
          <p:nvPr/>
        </p:nvSpPr>
        <p:spPr>
          <a:xfrm>
            <a:off x="6583629" y="4820731"/>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1926-1943</a:t>
            </a:r>
            <a:endParaRPr lang="ru-RU" sz="2200" dirty="0">
              <a:latin typeface="Arial Unicode MS" pitchFamily="34" charset="-128"/>
              <a:ea typeface="Arial Unicode MS" pitchFamily="34" charset="-128"/>
              <a:cs typeface="Arial Unicode MS" pitchFamily="34" charset="-128"/>
            </a:endParaRPr>
          </a:p>
        </p:txBody>
      </p:sp>
      <p:pic>
        <p:nvPicPr>
          <p:cNvPr id="3" name="Рисунок 2"/>
          <p:cNvPicPr>
            <a:picLocks noChangeAspect="1"/>
          </p:cNvPicPr>
          <p:nvPr/>
        </p:nvPicPr>
        <p:blipFill>
          <a:blip r:embed="rId4">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tretch>
            <a:fillRect/>
          </a:stretch>
        </p:blipFill>
        <p:spPr>
          <a:xfrm>
            <a:off x="-32644" y="-13697"/>
            <a:ext cx="5252715" cy="6883993"/>
          </a:xfrm>
          <a:prstGeom prst="rect">
            <a:avLst/>
          </a:prstGeom>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2793" y="476672"/>
            <a:ext cx="2470974" cy="3429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11487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sp>
        <p:nvSpPr>
          <p:cNvPr id="7" name="TextBox 6"/>
          <p:cNvSpPr txBox="1"/>
          <p:nvPr/>
        </p:nvSpPr>
        <p:spPr>
          <a:xfrm>
            <a:off x="107504" y="991233"/>
            <a:ext cx="7132786" cy="4154984"/>
          </a:xfrm>
          <a:prstGeom prst="rect">
            <a:avLst/>
          </a:prstGeom>
          <a:noFill/>
        </p:spPr>
        <p:txBody>
          <a:bodyPr wrap="square" rtlCol="0">
            <a:spAutoFit/>
          </a:bodyPr>
          <a:lstStyle/>
          <a:p>
            <a:r>
              <a:rPr lang="ru-RU" sz="2400" dirty="0">
                <a:latin typeface="Bahnschrift Light Condensed" pitchFamily="34" charset="0"/>
              </a:rPr>
              <a:t>За несколько лет, проведенных в партизанском отряде, он участвовал в 27 операциях. На его счету несколько разрушенных мостов в тылу врага, 78 уничтоженных немцев, 10 составов с боеприпасами</a:t>
            </a:r>
            <a:r>
              <a:rPr lang="ru-RU" sz="2400" dirty="0" smtClean="0">
                <a:latin typeface="Bahnschrift Light Condensed" pitchFamily="34" charset="0"/>
              </a:rPr>
              <a:t>.</a:t>
            </a:r>
          </a:p>
          <a:p>
            <a:r>
              <a:rPr lang="ru-RU" sz="2400" dirty="0" smtClean="0">
                <a:latin typeface="Bahnschrift Light Condensed" pitchFamily="34" charset="0"/>
              </a:rPr>
              <a:t>Именно </a:t>
            </a:r>
            <a:r>
              <a:rPr lang="ru-RU" sz="2400" dirty="0">
                <a:latin typeface="Bahnschrift Light Condensed" pitchFamily="34" charset="0"/>
              </a:rPr>
              <a:t>он летом 1942 года недалеко от деревни Варницы подорвал машину, в которой находился немецкий генерал-майор инженерных войск Рихард фон </a:t>
            </a:r>
            <a:r>
              <a:rPr lang="ru-RU" sz="2400" dirty="0" err="1">
                <a:latin typeface="Bahnschrift Light Condensed" pitchFamily="34" charset="0"/>
              </a:rPr>
              <a:t>Виртц</a:t>
            </a:r>
            <a:r>
              <a:rPr lang="ru-RU" sz="2400" dirty="0">
                <a:latin typeface="Bahnschrift Light Condensed" pitchFamily="34" charset="0"/>
              </a:rPr>
              <a:t>. </a:t>
            </a:r>
            <a:r>
              <a:rPr lang="ru-RU" sz="2400" b="1" dirty="0">
                <a:solidFill>
                  <a:srgbClr val="800000"/>
                </a:solidFill>
                <a:latin typeface="Bahnschrift Light Condensed" pitchFamily="34" charset="0"/>
              </a:rPr>
              <a:t>Голиков сумел добыть важные документы о наступлении немцев. Атака противника была </a:t>
            </a:r>
            <a:r>
              <a:rPr lang="ru-RU" sz="2400" b="1" dirty="0" smtClean="0">
                <a:solidFill>
                  <a:srgbClr val="800000"/>
                </a:solidFill>
                <a:latin typeface="Bahnschrift Light Condensed" pitchFamily="34" charset="0"/>
              </a:rPr>
              <a:t>сорвана.</a:t>
            </a:r>
          </a:p>
          <a:p>
            <a:r>
              <a:rPr lang="ru-RU" sz="2400" dirty="0">
                <a:latin typeface="Bahnschrift Light Condensed" pitchFamily="34" charset="0"/>
              </a:rPr>
              <a:t>24 января 1943 года 16-летний партизан пал смертью храбрых в бою у села Острая Лука </a:t>
            </a:r>
            <a:r>
              <a:rPr lang="ru-RU" sz="2400" dirty="0" err="1">
                <a:latin typeface="Bahnschrift Light Condensed" pitchFamily="34" charset="0"/>
              </a:rPr>
              <a:t>Дедовичского</a:t>
            </a:r>
            <a:r>
              <a:rPr lang="ru-RU" sz="2400" dirty="0">
                <a:latin typeface="Bahnschrift Light Condensed" pitchFamily="34" charset="0"/>
              </a:rPr>
              <a:t> района Псковской области</a:t>
            </a:r>
            <a:endParaRPr lang="ru-RU" sz="2400" dirty="0" smtClean="0">
              <a:solidFill>
                <a:srgbClr val="800000"/>
              </a:solidFill>
              <a:latin typeface="Bahnschrift Light Condensed" pitchFamily="34" charset="0"/>
            </a:endParaRPr>
          </a:p>
        </p:txBody>
      </p:sp>
      <p:sp>
        <p:nvSpPr>
          <p:cNvPr id="8" name="Прямоугольник 7"/>
          <p:cNvSpPr/>
          <p:nvPr/>
        </p:nvSpPr>
        <p:spPr>
          <a:xfrm>
            <a:off x="0" y="5373217"/>
            <a:ext cx="9144000" cy="892552"/>
          </a:xfrm>
          <a:prstGeom prst="rect">
            <a:avLst/>
          </a:prstGeom>
        </p:spPr>
        <p:txBody>
          <a:bodyPr wrap="square">
            <a:spAutoFit/>
          </a:bodyPr>
          <a:lstStyle/>
          <a:p>
            <a:r>
              <a:rPr lang="ru-RU" sz="2600" b="1" dirty="0" smtClean="0">
                <a:latin typeface="Arial Black" pitchFamily="34" charset="0"/>
              </a:rPr>
              <a:t>2 </a:t>
            </a:r>
            <a:r>
              <a:rPr lang="ru-RU" sz="2600" b="1" dirty="0">
                <a:latin typeface="Arial Black" pitchFamily="34" charset="0"/>
              </a:rPr>
              <a:t>апреля 1944 года</a:t>
            </a:r>
            <a:r>
              <a:rPr lang="ru-RU" sz="2600" dirty="0">
                <a:latin typeface="Arial Black" pitchFamily="34" charset="0"/>
              </a:rPr>
              <a:t> Лёне Голикову посмертно присвоили звание Героя Советского Союза</a:t>
            </a:r>
          </a:p>
        </p:txBody>
      </p:sp>
      <p:sp>
        <p:nvSpPr>
          <p:cNvPr id="9" name="TextBox 8"/>
          <p:cNvSpPr txBox="1"/>
          <p:nvPr/>
        </p:nvSpPr>
        <p:spPr>
          <a:xfrm>
            <a:off x="4689608" y="188640"/>
            <a:ext cx="2590774" cy="461665"/>
          </a:xfrm>
          <a:prstGeom prst="rect">
            <a:avLst/>
          </a:prstGeom>
          <a:noFill/>
        </p:spPr>
        <p:txBody>
          <a:bodyPr wrap="none" rtlCol="0">
            <a:spAutoFit/>
          </a:bodyPr>
          <a:lstStyle/>
          <a:p>
            <a:r>
              <a:rPr lang="ru-RU" sz="2400" dirty="0">
                <a:latin typeface="Arial Black" pitchFamily="34" charset="0"/>
              </a:rPr>
              <a:t>Леня </a:t>
            </a:r>
            <a:r>
              <a:rPr lang="ru-RU" sz="2400" dirty="0" smtClean="0">
                <a:latin typeface="Arial Black" pitchFamily="34" charset="0"/>
              </a:rPr>
              <a:t>Голиков</a:t>
            </a:r>
            <a:endParaRPr lang="ru-RU" sz="2400" dirty="0">
              <a:latin typeface="Arial Black" pitchFamily="34" charset="0"/>
            </a:endParaRPr>
          </a:p>
        </p:txBody>
      </p:sp>
      <p:sp>
        <p:nvSpPr>
          <p:cNvPr id="10" name="TextBox 9"/>
          <p:cNvSpPr txBox="1"/>
          <p:nvPr/>
        </p:nvSpPr>
        <p:spPr>
          <a:xfrm>
            <a:off x="5704292" y="563488"/>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1926-1943</a:t>
            </a:r>
            <a:endParaRPr lang="ru-RU" sz="2200" dirty="0">
              <a:latin typeface="Arial Unicode MS" pitchFamily="34" charset="-128"/>
              <a:ea typeface="Arial Unicode MS" pitchFamily="34" charset="-128"/>
              <a:cs typeface="Arial Unicode MS" pitchFamily="34" charset="-128"/>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7133" y="476672"/>
            <a:ext cx="1245354" cy="172819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04814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sp>
        <p:nvSpPr>
          <p:cNvPr id="5" name="TextBox 4"/>
          <p:cNvSpPr txBox="1"/>
          <p:nvPr/>
        </p:nvSpPr>
        <p:spPr>
          <a:xfrm>
            <a:off x="5969679" y="4293094"/>
            <a:ext cx="2656496" cy="430887"/>
          </a:xfrm>
          <a:prstGeom prst="rect">
            <a:avLst/>
          </a:prstGeom>
          <a:noFill/>
        </p:spPr>
        <p:txBody>
          <a:bodyPr wrap="none" rtlCol="0">
            <a:spAutoFit/>
          </a:bodyPr>
          <a:lstStyle/>
          <a:p>
            <a:r>
              <a:rPr lang="ru-RU" sz="2200" dirty="0">
                <a:latin typeface="Arial Black" pitchFamily="34" charset="0"/>
              </a:rPr>
              <a:t>Зина </a:t>
            </a:r>
            <a:r>
              <a:rPr lang="ru-RU" sz="2200" dirty="0" smtClean="0">
                <a:latin typeface="Arial Black" pitchFamily="34" charset="0"/>
              </a:rPr>
              <a:t>Портнова</a:t>
            </a:r>
            <a:endParaRPr lang="ru-RU" sz="2200" dirty="0">
              <a:latin typeface="Arial Black" pitchFamily="34" charset="0"/>
            </a:endParaRPr>
          </a:p>
        </p:txBody>
      </p:sp>
      <p:sp>
        <p:nvSpPr>
          <p:cNvPr id="6" name="TextBox 5"/>
          <p:cNvSpPr txBox="1"/>
          <p:nvPr/>
        </p:nvSpPr>
        <p:spPr>
          <a:xfrm>
            <a:off x="6451381" y="4820731"/>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1926-1944</a:t>
            </a:r>
            <a:endParaRPr lang="ru-RU" sz="2200" dirty="0">
              <a:latin typeface="Arial Unicode MS" pitchFamily="34" charset="-128"/>
              <a:ea typeface="Arial Unicode MS" pitchFamily="34" charset="-128"/>
              <a:cs typeface="Arial Unicode MS" pitchFamily="34" charset="-128"/>
            </a:endParaRPr>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61167" t="16889" r="4500" b="9704"/>
          <a:stretch/>
        </p:blipFill>
        <p:spPr>
          <a:xfrm>
            <a:off x="6028606" y="908720"/>
            <a:ext cx="2454812" cy="2952328"/>
          </a:xfrm>
          <a:prstGeom prst="rect">
            <a:avLst/>
          </a:prstGeom>
          <a:ln w="228600" cap="sq" cmpd="thickThin">
            <a:solidFill>
              <a:srgbClr val="000000"/>
            </a:solidFill>
            <a:prstDash val="solid"/>
            <a:miter lim="800000"/>
          </a:ln>
          <a:effectLst>
            <a:innerShdw blurRad="76200">
              <a:srgbClr val="000000"/>
            </a:innerShdw>
          </a:effectLst>
        </p:spPr>
      </p:pic>
      <p:pic>
        <p:nvPicPr>
          <p:cNvPr id="4" name="Рисунок 3"/>
          <p:cNvPicPr>
            <a:picLocks noChangeAspect="1"/>
          </p:cNvPicPr>
          <p:nvPr/>
        </p:nvPicPr>
        <p:blipFill>
          <a:blip r:embed="rId5">
            <a:extLst>
              <a:ext uri="{BEBA8EAE-BF5A-486C-A8C5-ECC9F3942E4B}">
                <a14:imgProps xmlns:a14="http://schemas.microsoft.com/office/drawing/2010/main">
                  <a14:imgLayer r:embed="rId6">
                    <a14:imgEffect>
                      <a14:artisticCement/>
                    </a14:imgEffect>
                  </a14:imgLayer>
                </a14:imgProps>
              </a:ext>
              <a:ext uri="{28A0092B-C50C-407E-A947-70E740481C1C}">
                <a14:useLocalDpi xmlns:a14="http://schemas.microsoft.com/office/drawing/2010/main" val="0"/>
              </a:ext>
            </a:extLst>
          </a:blip>
          <a:stretch>
            <a:fillRect/>
          </a:stretch>
        </p:blipFill>
        <p:spPr>
          <a:xfrm>
            <a:off x="-42144" y="-22080"/>
            <a:ext cx="5190208" cy="6928928"/>
          </a:xfrm>
          <a:prstGeom prst="rect">
            <a:avLst/>
          </a:prstGeom>
        </p:spPr>
      </p:pic>
    </p:spTree>
    <p:extLst>
      <p:ext uri="{BB962C8B-B14F-4D97-AF65-F5344CB8AC3E}">
        <p14:creationId xmlns:p14="http://schemas.microsoft.com/office/powerpoint/2010/main" val="3911487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 y="-13696"/>
            <a:ext cx="9169128" cy="6876846"/>
          </a:xfrm>
          <a:prstGeom prst="rect">
            <a:avLst/>
          </a:prstGeom>
        </p:spPr>
      </p:pic>
      <p:sp>
        <p:nvSpPr>
          <p:cNvPr id="7" name="TextBox 6"/>
          <p:cNvSpPr txBox="1"/>
          <p:nvPr/>
        </p:nvSpPr>
        <p:spPr>
          <a:xfrm>
            <a:off x="122784" y="978986"/>
            <a:ext cx="7132786" cy="3985706"/>
          </a:xfrm>
          <a:prstGeom prst="rect">
            <a:avLst/>
          </a:prstGeom>
          <a:noFill/>
        </p:spPr>
        <p:txBody>
          <a:bodyPr wrap="square" rtlCol="0">
            <a:spAutoFit/>
          </a:bodyPr>
          <a:lstStyle/>
          <a:p>
            <a:r>
              <a:rPr lang="ru-RU" sz="2300" dirty="0">
                <a:latin typeface="Bahnschrift Light Condensed" pitchFamily="34" charset="0"/>
              </a:rPr>
              <a:t>В 1942 году 16-летняя Зина вступила в подпольную организацию «Юные мстители». Она распространяла на оккупированных территориях антифашистские листовки. Затем под прикрытием устроилась работать в столовую для немецких офицеров, где совершила несколько </a:t>
            </a:r>
            <a:r>
              <a:rPr lang="ru-RU" sz="2300" dirty="0" smtClean="0">
                <a:latin typeface="Bahnschrift Light Condensed" pitchFamily="34" charset="0"/>
              </a:rPr>
              <a:t>диверсий</a:t>
            </a:r>
            <a:r>
              <a:rPr lang="ru-RU" sz="2300" b="1" dirty="0" smtClean="0">
                <a:solidFill>
                  <a:srgbClr val="800000"/>
                </a:solidFill>
                <a:latin typeface="Bahnschrift Light Condensed" pitchFamily="34" charset="0"/>
              </a:rPr>
              <a:t>.</a:t>
            </a:r>
          </a:p>
          <a:p>
            <a:r>
              <a:rPr lang="ru-RU" sz="2300" dirty="0">
                <a:latin typeface="Bahnschrift Light Condensed" pitchFamily="34" charset="0"/>
              </a:rPr>
              <a:t>В 1943 году </a:t>
            </a:r>
            <a:r>
              <a:rPr lang="ru-RU" sz="2300" dirty="0" smtClean="0">
                <a:latin typeface="Bahnschrift Light Condensed" pitchFamily="34" charset="0"/>
              </a:rPr>
              <a:t>она ушла </a:t>
            </a:r>
            <a:r>
              <a:rPr lang="ru-RU" sz="2300" dirty="0">
                <a:latin typeface="Bahnschrift Light Condensed" pitchFamily="34" charset="0"/>
              </a:rPr>
              <a:t>в партизаны и продолжила заниматься диверсиями в тылу врага. Из-за усилий перебежчиков, сдавших Зину фашистам, попала в </a:t>
            </a:r>
            <a:r>
              <a:rPr lang="ru-RU" sz="2300" dirty="0" smtClean="0">
                <a:latin typeface="Bahnschrift Light Condensed" pitchFamily="34" charset="0"/>
              </a:rPr>
              <a:t>плен. В </a:t>
            </a:r>
            <a:r>
              <a:rPr lang="ru-RU" sz="2300" dirty="0">
                <a:latin typeface="Bahnschrift Light Condensed" pitchFamily="34" charset="0"/>
              </a:rPr>
              <a:t>застенках ее допрашивали и </a:t>
            </a:r>
            <a:r>
              <a:rPr lang="ru-RU" sz="2300" dirty="0" smtClean="0">
                <a:latin typeface="Bahnschrift Light Condensed" pitchFamily="34" charset="0"/>
              </a:rPr>
              <a:t>пытали. Но </a:t>
            </a:r>
            <a:r>
              <a:rPr lang="ru-RU" sz="2300" dirty="0">
                <a:latin typeface="Bahnschrift Light Condensed" pitchFamily="34" charset="0"/>
              </a:rPr>
              <a:t>Зина молчала, не выдавая </a:t>
            </a:r>
            <a:r>
              <a:rPr lang="ru-RU" sz="2300" dirty="0" smtClean="0">
                <a:latin typeface="Bahnschrift Light Condensed" pitchFamily="34" charset="0"/>
              </a:rPr>
              <a:t>своих.</a:t>
            </a:r>
          </a:p>
          <a:p>
            <a:r>
              <a:rPr lang="ru-RU" sz="2300" b="1" dirty="0" smtClean="0">
                <a:solidFill>
                  <a:srgbClr val="800000"/>
                </a:solidFill>
                <a:latin typeface="Bahnschrift Light Condensed" pitchFamily="34" charset="0"/>
              </a:rPr>
              <a:t>На </a:t>
            </a:r>
            <a:r>
              <a:rPr lang="ru-RU" sz="2300" b="1" dirty="0">
                <a:solidFill>
                  <a:srgbClr val="800000"/>
                </a:solidFill>
                <a:latin typeface="Bahnschrift Light Condensed" pitchFamily="34" charset="0"/>
              </a:rPr>
              <a:t>одном из </a:t>
            </a:r>
            <a:r>
              <a:rPr lang="ru-RU" sz="2300" b="1" dirty="0" smtClean="0">
                <a:solidFill>
                  <a:srgbClr val="800000"/>
                </a:solidFill>
                <a:latin typeface="Bahnschrift Light Condensed" pitchFamily="34" charset="0"/>
              </a:rPr>
              <a:t>допросов </a:t>
            </a:r>
            <a:r>
              <a:rPr lang="ru-RU" sz="2300" b="1" dirty="0">
                <a:solidFill>
                  <a:srgbClr val="800000"/>
                </a:solidFill>
                <a:latin typeface="Bahnschrift Light Condensed" pitchFamily="34" charset="0"/>
              </a:rPr>
              <a:t>она схватила со стола пистолет и застрелила троих гитлеровцев. После этого ее расстреляли в тюрьме</a:t>
            </a:r>
            <a:r>
              <a:rPr lang="ru-RU" sz="2300" dirty="0" smtClean="0">
                <a:latin typeface="Bahnschrift Light Condensed" pitchFamily="34" charset="0"/>
              </a:rPr>
              <a:t>. </a:t>
            </a:r>
            <a:endParaRPr lang="ru-RU" sz="2300" dirty="0">
              <a:latin typeface="Bahnschrift Light Condensed" pitchFamily="34" charset="0"/>
            </a:endParaRPr>
          </a:p>
        </p:txBody>
      </p:sp>
      <p:sp>
        <p:nvSpPr>
          <p:cNvPr id="8" name="Прямоугольник 7"/>
          <p:cNvSpPr/>
          <p:nvPr/>
        </p:nvSpPr>
        <p:spPr>
          <a:xfrm>
            <a:off x="122784" y="5085184"/>
            <a:ext cx="9144000" cy="1384995"/>
          </a:xfrm>
          <a:prstGeom prst="rect">
            <a:avLst/>
          </a:prstGeom>
        </p:spPr>
        <p:txBody>
          <a:bodyPr wrap="square">
            <a:spAutoFit/>
          </a:bodyPr>
          <a:lstStyle/>
          <a:p>
            <a:r>
              <a:rPr lang="ru-RU" sz="2800" dirty="0">
                <a:latin typeface="Arial Black" pitchFamily="34" charset="0"/>
              </a:rPr>
              <a:t>В 1958 году </a:t>
            </a:r>
            <a:r>
              <a:rPr lang="ru-RU" sz="2800" dirty="0" smtClean="0">
                <a:latin typeface="Arial Black" pitchFamily="34" charset="0"/>
              </a:rPr>
              <a:t>Зине Портновой было </a:t>
            </a:r>
            <a:r>
              <a:rPr lang="ru-RU" sz="2800" dirty="0">
                <a:latin typeface="Arial Black" pitchFamily="34" charset="0"/>
              </a:rPr>
              <a:t>посмертно</a:t>
            </a:r>
            <a:r>
              <a:rPr lang="ru-RU" sz="2800" dirty="0" smtClean="0">
                <a:latin typeface="Arial Black" pitchFamily="34" charset="0"/>
              </a:rPr>
              <a:t> </a:t>
            </a:r>
            <a:r>
              <a:rPr lang="ru-RU" sz="2800" dirty="0">
                <a:latin typeface="Arial Black" pitchFamily="34" charset="0"/>
              </a:rPr>
              <a:t>присвоено звание Героя Советского </a:t>
            </a:r>
            <a:r>
              <a:rPr lang="ru-RU" sz="2800" dirty="0" smtClean="0">
                <a:latin typeface="Arial Black" pitchFamily="34" charset="0"/>
              </a:rPr>
              <a:t>Союза</a:t>
            </a:r>
            <a:endParaRPr lang="ru-RU" sz="2800" dirty="0">
              <a:latin typeface="Arial Black" pitchFamily="34" charset="0"/>
            </a:endParaRPr>
          </a:p>
        </p:txBody>
      </p:sp>
      <p:sp>
        <p:nvSpPr>
          <p:cNvPr id="9" name="TextBox 8"/>
          <p:cNvSpPr txBox="1"/>
          <p:nvPr/>
        </p:nvSpPr>
        <p:spPr>
          <a:xfrm>
            <a:off x="4427984" y="157311"/>
            <a:ext cx="2656496" cy="430887"/>
          </a:xfrm>
          <a:prstGeom prst="rect">
            <a:avLst/>
          </a:prstGeom>
          <a:noFill/>
        </p:spPr>
        <p:txBody>
          <a:bodyPr wrap="none" rtlCol="0">
            <a:spAutoFit/>
          </a:bodyPr>
          <a:lstStyle/>
          <a:p>
            <a:r>
              <a:rPr lang="ru-RU" sz="2200" dirty="0">
                <a:latin typeface="Arial Black" pitchFamily="34" charset="0"/>
              </a:rPr>
              <a:t>Зина </a:t>
            </a:r>
            <a:r>
              <a:rPr lang="ru-RU" sz="2200" dirty="0" smtClean="0">
                <a:latin typeface="Arial Black" pitchFamily="34" charset="0"/>
              </a:rPr>
              <a:t>Портнова</a:t>
            </a:r>
            <a:endParaRPr lang="ru-RU" sz="2200" dirty="0">
              <a:latin typeface="Arial Black" pitchFamily="34" charset="0"/>
            </a:endParaRPr>
          </a:p>
        </p:txBody>
      </p:sp>
      <p:sp>
        <p:nvSpPr>
          <p:cNvPr id="10" name="TextBox 9"/>
          <p:cNvSpPr txBox="1"/>
          <p:nvPr/>
        </p:nvSpPr>
        <p:spPr>
          <a:xfrm>
            <a:off x="5484274" y="548099"/>
            <a:ext cx="1535998" cy="430887"/>
          </a:xfrm>
          <a:prstGeom prst="rect">
            <a:avLst/>
          </a:prstGeom>
          <a:noFill/>
        </p:spPr>
        <p:txBody>
          <a:bodyPr wrap="none" rtlCol="0">
            <a:spAutoFit/>
          </a:bodyPr>
          <a:lstStyle/>
          <a:p>
            <a:r>
              <a:rPr lang="ru-RU" sz="2200" dirty="0" smtClean="0">
                <a:latin typeface="Arial Unicode MS" pitchFamily="34" charset="-128"/>
                <a:ea typeface="Arial Unicode MS" pitchFamily="34" charset="-128"/>
                <a:cs typeface="Arial Unicode MS" pitchFamily="34" charset="-128"/>
              </a:rPr>
              <a:t>1926-1944</a:t>
            </a:r>
            <a:endParaRPr lang="ru-RU" sz="2200" dirty="0">
              <a:latin typeface="Arial Unicode MS" pitchFamily="34" charset="-128"/>
              <a:ea typeface="Arial Unicode MS" pitchFamily="34" charset="-128"/>
              <a:cs typeface="Arial Unicode MS" pitchFamily="34" charset="-128"/>
            </a:endParaRPr>
          </a:p>
        </p:txBody>
      </p:sp>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l="61167" t="16889" r="4500" b="9704"/>
          <a:stretch/>
        </p:blipFill>
        <p:spPr>
          <a:xfrm>
            <a:off x="7266186" y="491331"/>
            <a:ext cx="1436023" cy="172706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0481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524</Words>
  <Application>Microsoft Office PowerPoint</Application>
  <PresentationFormat>Экран (4:3)</PresentationFormat>
  <Paragraphs>66</Paragraphs>
  <Slides>14</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История в лицах: Защитники Отечества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в лицахЖ</dc:title>
  <dc:creator>Учебный</dc:creator>
  <cp:lastModifiedBy>мельникова</cp:lastModifiedBy>
  <cp:revision>14</cp:revision>
  <dcterms:created xsi:type="dcterms:W3CDTF">2025-02-14T03:50:07Z</dcterms:created>
  <dcterms:modified xsi:type="dcterms:W3CDTF">2025-02-21T05:03:51Z</dcterms:modified>
</cp:coreProperties>
</file>