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7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E0B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E171933-4619-4E11-9A3F-F7608DF75F80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91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798" y="-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264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482B951-AFFF-3499-FDE3-02A7F0BD15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2E5896A-FCE2-110F-B202-A8E435372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69F83-204D-4778-AAD0-A0F851A3AEEE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1BFBA0-47AD-543A-6AE4-769D8F865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18FC355-FEF6-ED8F-8D0E-F362E204A0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69D59-B021-49CB-887D-52B8FEE1CE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706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3C21-C3CB-4B8D-9033-56C1B3CE75FA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2C3C-A191-48C2-A7E8-9C96AF841A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63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BECDFC6B-0742-962E-44A1-19C9C173BB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0848" y="425303"/>
            <a:ext cx="11305217" cy="6007394"/>
          </a:xfrm>
          <a:prstGeom prst="rect">
            <a:avLst/>
          </a:prstGeom>
          <a:effectLst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633046"/>
            <a:ext cx="10571998" cy="3366198"/>
          </a:xfrm>
          <a:ln>
            <a:noFill/>
          </a:ln>
          <a:effectLst/>
        </p:spPr>
        <p:txBody>
          <a:bodyPr/>
          <a:lstStyle>
            <a:lvl1pPr algn="ctr">
              <a:defRPr sz="7200" b="1" spc="-30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698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12B799F-04B8-4A62-EB7D-F17311231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56500" y="0"/>
            <a:ext cx="46355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F310BE-5861-E73D-5979-D11A971516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00270" y="487680"/>
            <a:ext cx="6482080" cy="59029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12F5E6-EC22-5E10-94FB-5E546A7B91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495630" y="477518"/>
            <a:ext cx="6482079" cy="591312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6952" y="477518"/>
            <a:ext cx="3829465" cy="2693887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xmlns="" id="{14BBA88A-FAA8-CE13-2A76-BF8B014AE34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52500" y="909638"/>
            <a:ext cx="5578475" cy="5038725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xmlns="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6953" y="3449781"/>
            <a:ext cx="3829465" cy="2940860"/>
          </a:xfrm>
          <a:effectLst/>
        </p:spPr>
        <p:txBody>
          <a:bodyPr anchor="t"/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1281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9176A3-24B8-086B-739F-2B3DCE8BE0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96EFAA-0851-646A-8758-C20243901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73" y="571501"/>
            <a:ext cx="11139054" cy="1028699"/>
          </a:xfrm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xmlns="" id="{E10735F5-6B7D-348D-AC70-8BC10CB5F70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60550"/>
            <a:ext cx="10515600" cy="4198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191263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FDAFCA1-BDD9-1108-8F95-E3FC1A7935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0"/>
            <a:ext cx="11532896" cy="6858000"/>
            <a:chOff x="659106" y="0"/>
            <a:chExt cx="11532896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4BFDB24-6BE4-2FC0-F772-DC1DE926E485}"/>
                </a:ext>
              </a:extLst>
            </p:cNvPr>
            <p:cNvSpPr/>
            <p:nvPr/>
          </p:nvSpPr>
          <p:spPr>
            <a:xfrm>
              <a:off x="5995086" y="0"/>
              <a:ext cx="6196916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xmlns="" id="{131EABEA-AB8A-5E4C-A6DD-8F32B70E9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-1353" t="-388" r="-1" b="-254"/>
            <a:stretch/>
          </p:blipFill>
          <p:spPr>
            <a:xfrm flipH="1">
              <a:off x="659106" y="1956391"/>
              <a:ext cx="4878094" cy="278041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2279AAC-0D81-D3CD-3F0F-E8CEE0F56D43}"/>
                </a:ext>
              </a:extLst>
            </p:cNvPr>
            <p:cNvSpPr/>
            <p:nvPr/>
          </p:nvSpPr>
          <p:spPr>
            <a:xfrm>
              <a:off x="1328303" y="776532"/>
              <a:ext cx="3434316" cy="50182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542" y="132080"/>
            <a:ext cx="4928894" cy="6507711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0720B2D-C199-57FA-9453-DBFB607BA9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9500" y="992188"/>
            <a:ext cx="3425825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15985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11222B-29F6-BF2A-09DE-82F659638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35F993-EADB-1C5A-7158-41E510B70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12E34E-DBAF-BA5D-15D9-E69A05535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0" y="1889759"/>
            <a:ext cx="11424920" cy="4542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571499"/>
            <a:ext cx="11118274" cy="1154114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xmlns="" id="{0BF6A552-CE6A-3977-8507-74A1C4C4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1667" y="2461056"/>
            <a:ext cx="3626424" cy="3721535"/>
          </a:xfrm>
          <a:effectLst/>
        </p:spPr>
        <p:txBody>
          <a:bodyPr anchor="t">
            <a:normAutofit/>
          </a:bodyPr>
          <a:lstStyle>
            <a:lvl1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xmlns="" id="{4C80689F-A123-F6D7-2AA8-9166317EF4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95282" y="2440275"/>
            <a:ext cx="5164553" cy="3721534"/>
          </a:xfrm>
          <a:effectLst/>
        </p:spPr>
        <p:txBody>
          <a:bodyPr anchor="t">
            <a:norm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34747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1820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F4DCF8-BA15-AB79-2D14-040F5A063B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D22DD7-291D-E347-8A4C-07E31E681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092299" y="-2231063"/>
            <a:ext cx="6007395" cy="1132012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660" y="1017858"/>
            <a:ext cx="10650681" cy="2719255"/>
          </a:xfrm>
          <a:noFill/>
          <a:effectLst/>
        </p:spPr>
        <p:txBody>
          <a:bodyPr anchor="b"/>
          <a:lstStyle>
            <a:lvl1pPr algn="ctr">
              <a:defRPr sz="7200" spc="-300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660" y="4042066"/>
            <a:ext cx="10650681" cy="2296843"/>
          </a:xfrm>
          <a:effectLst/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27250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ADBC817-DA57-A518-5544-0D3B819C70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873FFF3-C7B6-C678-1B03-17FBD0D5AC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6174" y="425303"/>
            <a:ext cx="5379242" cy="59834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217" y="924167"/>
            <a:ext cx="4383156" cy="5009322"/>
          </a:xfrm>
          <a:solidFill>
            <a:schemeClr val="accent1">
              <a:lumMod val="50000"/>
            </a:schemeClr>
          </a:solidFill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924512"/>
            <a:ext cx="4750904" cy="5008977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77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105E210-05B5-5EA1-C778-30BB3A494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5935" y="419987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792193-1165-3487-6FB9-133CB518C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090924" y="-2235006"/>
            <a:ext cx="6010147" cy="113201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1741064"/>
            <a:ext cx="10571998" cy="1928264"/>
          </a:xfrm>
          <a:ln>
            <a:noFill/>
          </a:ln>
          <a:effectLst/>
        </p:spPr>
        <p:txBody>
          <a:bodyPr/>
          <a:lstStyle>
            <a:lvl1pPr algn="ctr">
              <a:defRPr sz="3600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0" y="3694102"/>
            <a:ext cx="10572000" cy="896468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8000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905615-9FD2-EBB3-89AB-555B373EBB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23955" y="414670"/>
            <a:ext cx="7132110" cy="60180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B638DB-3E00-7F4B-D4B7-9D7F090563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0459" y="420624"/>
            <a:ext cx="4183496" cy="6016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0EED07-CDD5-9244-28FA-5195E6795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435934" y="422551"/>
            <a:ext cx="4183495" cy="601014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717" y="924339"/>
            <a:ext cx="3990110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xmlns="" id="{B5AB4E8D-8B32-8B00-8152-856C592BAB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46793" y="924340"/>
            <a:ext cx="5684373" cy="5009322"/>
          </a:xfrm>
          <a:effectLst/>
        </p:spPr>
        <p:txBody>
          <a:bodyPr lIns="0" rIns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2pPr>
            <a:lvl3pPr marL="9144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3pPr>
            <a:lvl4pPr marL="13716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4pPr>
            <a:lvl5pPr marL="18288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3769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4A700F-42CA-D7A9-D709-C0017521B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rgbClr val="F9E0B9"/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61DA139-D8FD-A752-758D-4F836DFB2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1353" t="-388" r="-1" b="-254"/>
          <a:stretch/>
        </p:blipFill>
        <p:spPr>
          <a:xfrm rot="16200000" flipH="1">
            <a:off x="210940" y="1589892"/>
            <a:ext cx="5245922" cy="366758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5516" y="1433219"/>
            <a:ext cx="5695102" cy="2092049"/>
          </a:xfrm>
          <a:noFill/>
          <a:effectLst/>
        </p:spPr>
        <p:txBody>
          <a:bodyPr anchor="b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96F37D4-7152-EA75-8D7D-D8F7D6DD9C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0099" y="1974707"/>
            <a:ext cx="2907792" cy="2907792"/>
          </a:xfrm>
          <a:solidFill>
            <a:srgbClr val="F9E0B9"/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xmlns="" id="{AFBE5B12-0D10-DA99-093A-2C4FB738B21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6789" y="3525268"/>
            <a:ext cx="5683829" cy="2595429"/>
          </a:xfrm>
          <a:effectLst/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7995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1D7C89-8451-1944-C2B3-53AADAC99A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1678" y="422551"/>
            <a:ext cx="4223822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6B15EB-5194-C74B-F881-D3DCBE854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35499" y="422551"/>
            <a:ext cx="7144823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633845"/>
            <a:ext cx="3990110" cy="219248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15614EF-4CFA-2D69-0F78-9D7409E2337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423" y="3174531"/>
            <a:ext cx="3772622" cy="3122360"/>
          </a:xfrm>
          <a:effectLst/>
        </p:spPr>
        <p:txBody>
          <a:bodyPr rIns="274320" anchor="t"/>
          <a:lstStyle>
            <a:lvl1pPr marL="283464" indent="-28346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7732" y="946205"/>
            <a:ext cx="5971020" cy="5161655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3164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13E625C-F0A4-564D-CEE2-6B3595CEB0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61889" y="0"/>
            <a:ext cx="6230111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157637"/>
            <a:ext cx="4851694" cy="2190705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B4D8C78-00C3-F3D7-17C3-F1667E463E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0999" y="422551"/>
            <a:ext cx="5124893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F13E61FD-F54A-5F86-FCED-3BD4C8AA42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1353" t="-388" r="-1" b="-254"/>
          <a:stretch/>
        </p:blipFill>
        <p:spPr>
          <a:xfrm flipH="1">
            <a:off x="659106" y="3429000"/>
            <a:ext cx="4589830" cy="2780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F0290F-2D31-F9FB-AD35-B76947AF14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36863" y="776532"/>
            <a:ext cx="3434316" cy="5018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347A5B6-0F99-C044-C209-F3190EEFA3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6663" y="776288"/>
            <a:ext cx="3433762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xmlns="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92615" y="2505979"/>
            <a:ext cx="4837385" cy="3926717"/>
          </a:xfrm>
          <a:effectLst/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3668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4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6DB3CB-355C-968A-7F5F-71E035040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1D7C89-8451-1944-C2B3-53AADAC99A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1678" y="422551"/>
            <a:ext cx="4223822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6B15EB-5194-C74B-F881-D3DCBE854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35499" y="422551"/>
            <a:ext cx="7144823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924339"/>
            <a:ext cx="3990110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53836" y="1371602"/>
            <a:ext cx="6177309" cy="1953489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087279F-936E-0F41-B533-7990D668D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3836" y="3446156"/>
            <a:ext cx="6177309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xmlns="" id="{CDD03AA1-6D53-FEB1-9B22-57C1066DA3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53836" y="3745924"/>
            <a:ext cx="6177309" cy="2238918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6937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9176A3-24B8-086B-739F-2B3DCE8BE0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96EFAA-0851-646A-8758-C20243901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685800"/>
            <a:ext cx="10571998" cy="2983528"/>
          </a:xfrm>
          <a:effectLst/>
        </p:spPr>
        <p:txBody>
          <a:bodyPr/>
          <a:lstStyle>
            <a:lvl1pPr algn="ctr">
              <a:defRPr sz="3600" spc="0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2340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F7BD38-A805-4B2C-9BDF-D56E94387879}" type="datetime1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68" r:id="rId2"/>
    <p:sldLayoutId id="2147483669" r:id="rId3"/>
    <p:sldLayoutId id="2147483684" r:id="rId4"/>
    <p:sldLayoutId id="2147483672" r:id="rId5"/>
    <p:sldLayoutId id="2147483687" r:id="rId6"/>
    <p:sldLayoutId id="2147483671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85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baseline="0">
          <a:ln>
            <a:noFill/>
          </a:ln>
          <a:solidFill>
            <a:srgbClr val="FEFEFE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нашего времени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76901" y="2362200"/>
            <a:ext cx="6952874" cy="1209675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u="none" strike="noStrike" kern="1200" cap="none" spc="-30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</a:t>
            </a:r>
            <a:r>
              <a:rPr kumimoji="0" lang="ru-RU" sz="2000" u="none" strike="noStrike" kern="1200" cap="none" spc="-30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u="none" strike="noStrike" kern="1200" cap="none" spc="-300" normalizeH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2000" u="none" strike="noStrike" kern="1200" cap="none" spc="-30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 л </a:t>
            </a:r>
            <a:r>
              <a:rPr kumimoji="0" lang="ru-RU" sz="2000" u="none" strike="noStrike" kern="1200" cap="none" spc="-300" normalizeH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kumimoji="0" lang="ru-RU" sz="2000" u="none" strike="noStrike" kern="1200" cap="none" spc="-30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л а :   Га л и </a:t>
            </a:r>
            <a:r>
              <a:rPr kumimoji="0" lang="ru-RU" sz="2000" u="none" strike="noStrike" kern="1200" cap="none" spc="-300" normalizeH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</a:t>
            </a:r>
            <a:r>
              <a:rPr kumimoji="0" lang="ru-RU" sz="2000" u="none" strike="noStrike" kern="1200" cap="none" spc="-30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 а я   А </a:t>
            </a:r>
            <a:r>
              <a:rPr kumimoji="0" lang="ru-RU" sz="2000" u="none" strike="noStrike" kern="1200" cap="none" spc="-300" normalizeH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kumimoji="0" lang="ru-RU" sz="2000" u="none" strike="noStrike" kern="1200" cap="none" spc="-30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u="none" strike="noStrike" kern="1200" cap="none" spc="-300" normalizeH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2000" u="none" strike="noStrike" kern="1200" cap="none" spc="-30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т а с и я    Ж и в о </a:t>
            </a:r>
            <a:r>
              <a:rPr kumimoji="0" lang="ru-RU" sz="2000" u="none" strike="noStrike" kern="1200" cap="none" spc="-300" normalizeH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2000" u="none" strike="noStrike" kern="1200" cap="none" spc="-30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с </a:t>
            </a:r>
            <a:r>
              <a:rPr kumimoji="0" lang="ru-RU" sz="2000" u="none" strike="noStrike" kern="1200" cap="none" spc="-300" normalizeH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ь</a:t>
            </a:r>
            <a:r>
              <a:rPr kumimoji="0" lang="ru-RU" sz="2000" u="none" strike="noStrike" kern="1200" cap="none" spc="-30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</a:t>
            </a:r>
            <a:endParaRPr kumimoji="0" lang="ru-RU" sz="2000" u="none" strike="noStrike" kern="1200" cap="none" spc="-30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7851" y="495300"/>
            <a:ext cx="4162049" cy="676275"/>
          </a:xfrm>
        </p:spPr>
        <p:txBody>
          <a:bodyPr/>
          <a:lstStyle/>
          <a:p>
            <a:r>
              <a:rPr lang="ru-RU" dirty="0" smtClean="0"/>
              <a:t>Денис Шишов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48475" y="1438276"/>
            <a:ext cx="388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Полковник, командир гвардейской десантно-штурмовой </a:t>
            </a:r>
            <a:r>
              <a:rPr lang="ru-RU" sz="2400" dirty="0" smtClean="0"/>
              <a:t>бригады.</a:t>
            </a:r>
            <a:endParaRPr lang="ru-RU" sz="2400" dirty="0" smtClean="0"/>
          </a:p>
          <a:p>
            <a:pPr fontAlgn="ctr"/>
            <a:r>
              <a:rPr lang="ru-RU" sz="2400" dirty="0" smtClean="0"/>
              <a:t>Бригада под его командованием отразила 7 атак противника и уничтожила 20 единиц боевой </a:t>
            </a:r>
            <a:r>
              <a:rPr lang="ru-RU" sz="2400" dirty="0" smtClean="0"/>
              <a:t>техники.</a:t>
            </a:r>
            <a:endParaRPr lang="ru-RU" sz="2400" dirty="0"/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t="-212" r="50105"/>
          <a:stretch>
            <a:fillRect/>
          </a:stretch>
        </p:blipFill>
        <p:spPr bwMode="auto">
          <a:xfrm>
            <a:off x="1346200" y="571501"/>
            <a:ext cx="4264025" cy="5707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00" y="1590675"/>
            <a:ext cx="10572000" cy="2999895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</a:t>
            </a:r>
            <a:r>
              <a:rPr lang="ru-RU" sz="2800" b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лужба наших героев требует </a:t>
            </a:r>
            <a:r>
              <a:rPr lang="ru-RU" sz="2800" b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огромной самоотдачи, силы воли и мужества. О</a:t>
            </a:r>
            <a:r>
              <a:rPr lang="ru-RU" sz="2800" b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ни выполняют </a:t>
            </a:r>
            <a:r>
              <a:rPr lang="ru-RU" sz="2800" b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свой долг с честью и достоинством: </a:t>
            </a:r>
            <a:r>
              <a:rPr lang="ru-RU" sz="2800" b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их </a:t>
            </a:r>
            <a:r>
              <a:rPr lang="ru-RU" sz="2800" b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вклад в обеспечение безопасности нашего государства невозможно переоценить. 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9 декабря 2024 года в России отмечается День Героев Отечества. Памятная дата символизирует уважение к удостоенным высших государственных наград.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717" y="419100"/>
            <a:ext cx="3990110" cy="65722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Тимур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Вахитов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4850" y="1114424"/>
            <a:ext cx="36385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Военнослужащий, получивший позывной </a:t>
            </a:r>
            <a:r>
              <a:rPr lang="ru-RU" dirty="0" err="1" smtClean="0"/>
              <a:t>Puma</a:t>
            </a:r>
            <a:r>
              <a:rPr lang="ru-RU" dirty="0" smtClean="0"/>
              <a:t>, отличился в боях под Кременной, где его действия помогли подавить огневые точки противника, что способствовало освобождению города. </a:t>
            </a:r>
            <a:r>
              <a:rPr lang="ru-RU" dirty="0" smtClean="0"/>
              <a:t>Несмотря </a:t>
            </a:r>
            <a:r>
              <a:rPr lang="ru-RU" dirty="0" smtClean="0"/>
              <a:t>на полученную контузию, Тимур продолжал выполнять боевые задачи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3 октября 2023 года во время боя в селе </a:t>
            </a:r>
            <a:r>
              <a:rPr lang="ru-RU" dirty="0" err="1" smtClean="0"/>
              <a:t>Клещеевка</a:t>
            </a:r>
            <a:r>
              <a:rPr lang="ru-RU" dirty="0" smtClean="0"/>
              <a:t> он погиб, принимая новобранцев в штабе. Посмертно ему присвоено звание лейтенанта, также награжден орденом Мужества.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s://sun9-9.userapi.com/impg/Pa93wOUprBWtJckxMFzFkeC7LsW4EAEj-TeA7A/9w7_6kEp7cY.jpg?size=453x604&amp;quality=95&amp;sign=c84b53bbfc20c904794f54440e81d4c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550" y="509587"/>
            <a:ext cx="4378325" cy="5837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6185" y="514349"/>
            <a:ext cx="6528090" cy="771525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Валерий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Клищевник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1"/>
          </p:nvPr>
        </p:nvSpPr>
        <p:spPr>
          <a:xfrm>
            <a:off x="5514975" y="1381125"/>
            <a:ext cx="5867399" cy="4733925"/>
          </a:xfrm>
        </p:spPr>
        <p:txBody>
          <a:bodyPr>
            <a:normAutofit fontScale="40000" lnSpcReduction="20000"/>
          </a:bodyPr>
          <a:lstStyle/>
          <a:p>
            <a:r>
              <a:rPr lang="ru-RU" sz="5500" dirty="0" smtClean="0">
                <a:solidFill>
                  <a:schemeClr val="tx1"/>
                </a:solidFill>
              </a:rPr>
              <a:t>12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4600" dirty="0" smtClean="0">
                <a:solidFill>
                  <a:schemeClr val="tx1"/>
                </a:solidFill>
              </a:rPr>
              <a:t>августа </a:t>
            </a:r>
            <a:r>
              <a:rPr lang="ru-RU" sz="4600" dirty="0" smtClean="0">
                <a:solidFill>
                  <a:schemeClr val="tx1"/>
                </a:solidFill>
              </a:rPr>
              <a:t>2024 года он героически погиб во время боевых действий при освобождении села Желанное в Донецкой Народной Республике. В ходе активных боев с украинскими боевиками, которые использовали гранатометы и бронетехнику, бойцы роты во главе с </a:t>
            </a:r>
            <a:r>
              <a:rPr lang="ru-RU" sz="4600" dirty="0" err="1" smtClean="0">
                <a:solidFill>
                  <a:schemeClr val="tx1"/>
                </a:solidFill>
              </a:rPr>
              <a:t>Клищевником</a:t>
            </a:r>
            <a:r>
              <a:rPr lang="ru-RU" sz="4600" dirty="0" smtClean="0">
                <a:solidFill>
                  <a:schemeClr val="tx1"/>
                </a:solidFill>
              </a:rPr>
              <a:t> </a:t>
            </a:r>
            <a:r>
              <a:rPr lang="ru-RU" sz="5500" dirty="0" smtClean="0">
                <a:solidFill>
                  <a:schemeClr val="tx1"/>
                </a:solidFill>
              </a:rPr>
              <a:t>смогли</a:t>
            </a:r>
            <a:r>
              <a:rPr lang="ru-RU" sz="4600" dirty="0" smtClean="0">
                <a:solidFill>
                  <a:schemeClr val="tx1"/>
                </a:solidFill>
              </a:rPr>
              <a:t> эвакуировать мирных жителей, обеспечив дальнейшую победу. За проявленное мужество он посмертно награжден орденом Мужества.</a:t>
            </a:r>
            <a:endParaRPr lang="ru-RU" sz="46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s://sun9-39.userapi.com/impg/KBlPaqHcMiFZVaI5aY5nF-JUyeChAtaqwEKuBA/ewEyNE-RARY.jpg?size=432x604&amp;quality=95&amp;sign=a2be561e5f565a9a6af4dcb2bce4f922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30" y="504825"/>
            <a:ext cx="4244239" cy="593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367" y="228600"/>
            <a:ext cx="3990110" cy="79057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Кирилл Салманов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725" y="838200"/>
            <a:ext cx="399097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Салманов присоединился к батальону «</a:t>
            </a:r>
            <a:r>
              <a:rPr lang="ru-RU" dirty="0" err="1" smtClean="0"/>
              <a:t>Югра</a:t>
            </a:r>
            <a:r>
              <a:rPr lang="ru-RU" dirty="0" smtClean="0"/>
              <a:t>» и стал старшим стрелком мотострелкового отделения. Он прошел обучение в Елани и сражался на фронтах Авдеевского и Покровского направлений. Несмотря на тяжелые условия, солдат не раскрывал своей семье тягот войны, уверяя их, что «все будет хорошо</a:t>
            </a:r>
            <a:r>
              <a:rPr lang="ru-RU" dirty="0" smtClean="0"/>
              <a:t>».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26 </a:t>
            </a:r>
            <a:r>
              <a:rPr lang="ru-RU" dirty="0" smtClean="0"/>
              <a:t>апреля 2024 года он был тяжело ранен при атаке </a:t>
            </a:r>
            <a:r>
              <a:rPr lang="ru-RU" dirty="0" err="1" smtClean="0"/>
              <a:t>дронов</a:t>
            </a:r>
            <a:r>
              <a:rPr lang="ru-RU" dirty="0" smtClean="0"/>
              <a:t> в районе села Семеновка. Военнослужащий пытался оказать себе медицинскую помощь, но на следующий день, по словам сослуживцев, скончался от потери крови.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s://sun9-39.userapi.com/impg/tryUq03-Wh_kJGWNjjQ6KtR2q96nSJMntUV2vg/CIBf3ODd4E8.jpg?size=426x604&amp;quality=95&amp;sign=76608be96b7e0e29f1ed242572c7b9ad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2999" y="423861"/>
            <a:ext cx="4244976" cy="6018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87735" y="433820"/>
            <a:ext cx="5670840" cy="1042555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Александр Слепнев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00" y="1508463"/>
            <a:ext cx="486727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Александр был минером и выполнял сложную задачу по минированию дамбы вместе с группой из четырех офицеров. Задание оказалось выполнено успешно, но при возвращении группа попала под минометный обстрел. Трое солдат получили ранения, но Александру не повезло – осколок снаряда стал смертельным. </a:t>
            </a:r>
            <a:endParaRPr lang="ru-RU" sz="2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" name="Picture 2" descr="https://sun9-62.userapi.com/impg/HTbsq5JWyffKV1FMMcNXaniOubHYuk_Bzt31Gg/iTm6jwxDOdQ.jpg?size=604x528&amp;quality=95&amp;sign=8b7e3d6f1999d58cfecb424bd30ce75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49" y="1220787"/>
            <a:ext cx="4716160" cy="4122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92" y="371476"/>
            <a:ext cx="3990110" cy="70485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Ильдар </a:t>
            </a:r>
            <a:r>
              <a:rPr lang="ru-RU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Суфияров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0550" y="962026"/>
            <a:ext cx="376237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Старший лейтенант командовал мотострелковым взводом 2-й мотострелковой роты полка «Башкортостан». </a:t>
            </a:r>
            <a:r>
              <a:rPr lang="ru-RU" sz="2200" dirty="0" smtClean="0"/>
              <a:t>12 </a:t>
            </a:r>
            <a:r>
              <a:rPr lang="ru-RU" sz="2200" dirty="0" smtClean="0"/>
              <a:t>апреля 2024 года его группа, сражаясь под мощными атаками ВСУ, несколько часов удерживала позиции. В конце концов Ильдар остался один. Не желая попасть в плен, он подорвал себя и троих противников гранатой.</a:t>
            </a:r>
            <a:endParaRPr lang="ru-RU" sz="2200" dirty="0"/>
          </a:p>
        </p:txBody>
      </p:sp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3600" y="419100"/>
            <a:ext cx="7244233" cy="603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74" y="466724"/>
            <a:ext cx="5543551" cy="90487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Александр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Белоглазов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0200" y="1446163"/>
            <a:ext cx="563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400" dirty="0" smtClean="0"/>
              <a:t>Командир 604-го Краснознамённого центра специального назначения «Витязь», отдельной дивизии оперативного назначения имени Ф. Э. Дзержинского Федеральной службы войск национальной гвардии Российской Федерации, </a:t>
            </a:r>
            <a:r>
              <a:rPr lang="ru-RU" sz="2400" dirty="0" smtClean="0"/>
              <a:t>полковник.</a:t>
            </a:r>
            <a:endParaRPr lang="ru-RU" sz="2400" dirty="0" smtClean="0"/>
          </a:p>
          <a:p>
            <a:pPr fontAlgn="ctr"/>
            <a:r>
              <a:rPr lang="ru-RU" sz="2400" dirty="0" smtClean="0"/>
              <a:t>Рискуя жизнью, вывел отряд своих бойцов из-под </a:t>
            </a:r>
            <a:r>
              <a:rPr lang="ru-RU" sz="2400" dirty="0" smtClean="0"/>
              <a:t>обстрела.</a:t>
            </a:r>
            <a:endParaRPr lang="ru-RU" sz="2400" dirty="0"/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417512"/>
            <a:ext cx="4302125" cy="603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192" y="747446"/>
            <a:ext cx="3990110" cy="91398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Виктор Дудин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301" y="1733550"/>
            <a:ext cx="33718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Штурман 23-го истребительного авиационного полка, </a:t>
            </a:r>
            <a:r>
              <a:rPr lang="ru-RU" sz="2400" dirty="0" smtClean="0"/>
              <a:t>майор.</a:t>
            </a:r>
          </a:p>
          <a:p>
            <a:pPr fontAlgn="ctr"/>
            <a:endParaRPr lang="ru-RU" sz="2400" dirty="0" smtClean="0"/>
          </a:p>
          <a:p>
            <a:pPr fontAlgn="ctr"/>
            <a:r>
              <a:rPr lang="ru-RU" sz="2400" dirty="0" smtClean="0"/>
              <a:t>Уничтожил ракетный комплекс, систему ПВО и 3 истребителя </a:t>
            </a:r>
            <a:r>
              <a:rPr lang="ru-RU" sz="2400" dirty="0" smtClean="0"/>
              <a:t>противника.</a:t>
            </a:r>
            <a:endParaRPr lang="ru-RU" sz="2400" dirty="0"/>
          </a:p>
        </p:txBody>
      </p:sp>
      <p:pic>
        <p:nvPicPr>
          <p:cNvPr id="27652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1418" y="423647"/>
            <a:ext cx="4635954" cy="599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11381587_Win32_SL_v6" id="{5005B820-A0B7-49EA-8569-DCF0CD2DBB9D}" vid="{2E48C80D-E25D-44C4-BCFD-F1465E9B6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96C45C-DB75-420E-8AF3-E934CE3B84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F54F928-5808-4F9A-8810-B3FD2A026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695BEB-4861-4F57-B47B-7156F618D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458</Words>
  <Application>Microsoft Office PowerPoint</Application>
  <PresentationFormat>Произвольный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Quotable</vt:lpstr>
      <vt:lpstr>Герои нашего времени </vt:lpstr>
      <vt:lpstr>9 декабря 2024 года в России отмечается День Героев Отечества. Памятная дата символизирует уважение к удостоенным высших государственных наград. </vt:lpstr>
      <vt:lpstr>Тимур Вахитов</vt:lpstr>
      <vt:lpstr>Валерий Клищевник</vt:lpstr>
      <vt:lpstr>Кирилл Салманов</vt:lpstr>
      <vt:lpstr>Александр Слепнев</vt:lpstr>
      <vt:lpstr>Ильдар Суфияров</vt:lpstr>
      <vt:lpstr>Александр Белоглазов</vt:lpstr>
      <vt:lpstr>Виктор Дудин</vt:lpstr>
      <vt:lpstr>Денис Шишов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All-hands meeting</dc:title>
  <dc:creator>Настя</dc:creator>
  <cp:lastModifiedBy>Настя</cp:lastModifiedBy>
  <cp:revision>5</cp:revision>
  <dcterms:created xsi:type="dcterms:W3CDTF">2024-01-21T20:20:58Z</dcterms:created>
  <dcterms:modified xsi:type="dcterms:W3CDTF">2025-02-20T18:54:46Z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