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3"/>
    <p:sldId id="257" r:id="rId4"/>
    <p:sldId id="258" r:id="rId5"/>
    <p:sldId id="259" r:id="rId6"/>
    <p:sldId id="260" r:id="rId7"/>
    <p:sldId id="261" r:id="rId8"/>
    <p:sldId id="262" r:id="rId9"/>
    <p:sldId id="263" r:id="rId10"/>
    <p:sldId id="264" r:id="rId11"/>
    <p:sldId id="265" r:id="rId12"/>
    <p:sldId id="267" r:id="rId1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760FBDFE-C587-4B4C-A407-44438C67B59E}" type="datetimeFigureOut">
              <a:rPr lang="en-US" smtClean="0"/>
            </a:fld>
            <a:endParaRPr lang="en-US" dirty="0"/>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9AE70B2-8BF9-45C0-BB95-33D1B9D3A854}"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Click to edit Master text styles</a:t>
            </a:r>
            <a:endParaRPr lang="en-US" dirty="0" smtClean="0"/>
          </a:p>
          <a:p>
            <a:pPr lvl="1"/>
            <a:r>
              <a:rPr lang="en-US" dirty="0"/>
              <a:t>Second level </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smtClean="0">
                <a:sym typeface="+mn-ea"/>
              </a:rPr>
              <a:t>Click to edit Master title style</a:t>
            </a:r>
            <a:endParaRPr lang="en-US" dirty="0" smtClean="0">
              <a:sym typeface="+mn-ea"/>
            </a:endParaRP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Slide Number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smtClean="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smtClean="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a:p>
          <a:p>
            <a:pPr lvl="3"/>
            <a:r>
              <a:rPr lang="en-US" dirty="0" smtClean="0"/>
              <a:t>Fourth level</a:t>
            </a:r>
            <a:endParaRPr lang="en-US" dirty="0"/>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996950" y="2284095"/>
            <a:ext cx="10755630" cy="1144905"/>
          </a:xfrm>
        </p:spPr>
        <p:txBody>
          <a:bodyPr>
            <a:noAutofit/>
          </a:bodyPr>
          <a:p>
            <a:pPr algn="ctr"/>
            <a:r>
              <a:rPr lang="ru-RU" altLang="en-US" sz="4800">
                <a:latin typeface="Verdana" panose="020B0604030504040204" charset="0"/>
                <a:cs typeface="Verdana" panose="020B0604030504040204" charset="0"/>
              </a:rPr>
              <a:t>Герои нашего времени</a:t>
            </a:r>
            <a:endParaRPr lang="ru-RU" altLang="en-US" sz="4800">
              <a:latin typeface="Verdana" panose="020B0604030504040204" charset="0"/>
              <a:cs typeface="Verdana" panose="020B0604030504040204" charset="0"/>
            </a:endParaRPr>
          </a:p>
        </p:txBody>
      </p:sp>
      <p:sp>
        <p:nvSpPr>
          <p:cNvPr id="3" name="Подзаголовок 2"/>
          <p:cNvSpPr>
            <a:spLocks noGrp="1"/>
          </p:cNvSpPr>
          <p:nvPr>
            <p:ph type="subTitle" idx="1"/>
          </p:nvPr>
        </p:nvSpPr>
        <p:spPr>
          <a:xfrm>
            <a:off x="635" y="230505"/>
            <a:ext cx="12191365" cy="6627495"/>
          </a:xfrm>
        </p:spPr>
        <p:txBody>
          <a:bodyPr/>
          <a:p>
            <a:pPr algn="l"/>
            <a:r>
              <a:rPr lang="ru-RU" altLang="en-US">
                <a:solidFill>
                  <a:schemeClr val="tx1"/>
                </a:solidFill>
                <a:latin typeface="Verdana" panose="020B0604030504040204" charset="0"/>
                <a:cs typeface="Verdana" panose="020B0604030504040204" charset="0"/>
              </a:rPr>
              <a:t>  Автор: Леконцев М.А.                                    Научный руководитель:</a:t>
            </a:r>
            <a:endParaRPr lang="ru-RU" altLang="en-US">
              <a:solidFill>
                <a:schemeClr val="tx1"/>
              </a:solidFill>
              <a:latin typeface="Verdana" panose="020B0604030504040204" charset="0"/>
              <a:cs typeface="Verdana" panose="020B0604030504040204" charset="0"/>
            </a:endParaRPr>
          </a:p>
          <a:p>
            <a:pPr algn="l"/>
            <a:r>
              <a:rPr lang="ru-RU" altLang="en-US">
                <a:latin typeface="Verdana" panose="020B0604030504040204" charset="0"/>
                <a:cs typeface="Verdana" panose="020B0604030504040204" charset="0"/>
              </a:rPr>
              <a:t>  </a:t>
            </a:r>
            <a:r>
              <a:rPr lang="ru-RU" altLang="en-US">
                <a:solidFill>
                  <a:schemeClr val="tx1"/>
                </a:solidFill>
                <a:latin typeface="Verdana" panose="020B0604030504040204" charset="0"/>
                <a:cs typeface="Verdana" panose="020B0604030504040204" charset="0"/>
              </a:rPr>
              <a:t>Чернышевский филиал ГПОУ                                    Морозова В.М.</a:t>
            </a:r>
            <a:endParaRPr lang="ru-RU" altLang="en-US">
              <a:solidFill>
                <a:schemeClr val="tx1"/>
              </a:solidFill>
              <a:latin typeface="Verdana" panose="020B0604030504040204" charset="0"/>
              <a:cs typeface="Verdana" panose="020B0604030504040204" charset="0"/>
            </a:endParaRPr>
          </a:p>
          <a:p>
            <a:pPr algn="l"/>
            <a:r>
              <a:rPr lang="ru-RU" altLang="en-US">
                <a:solidFill>
                  <a:schemeClr val="tx1"/>
                </a:solidFill>
                <a:latin typeface="Verdana" panose="020B0604030504040204" charset="0"/>
                <a:cs typeface="Verdana" panose="020B0604030504040204" charset="0"/>
              </a:rPr>
              <a:t>«Шилкинский многопрофильный</a:t>
            </a:r>
            <a:r>
              <a:rPr lang="ru-RU" altLang="en-US" sz="4800">
                <a:solidFill>
                  <a:schemeClr val="tx1"/>
                </a:solidFill>
                <a:latin typeface="Verdana" panose="020B0604030504040204" charset="0"/>
                <a:cs typeface="Verdana" panose="020B0604030504040204" charset="0"/>
              </a:rPr>
              <a:t> </a:t>
            </a:r>
            <a:r>
              <a:rPr lang="ru-RU" altLang="en-US">
                <a:solidFill>
                  <a:schemeClr val="tx1"/>
                </a:solidFill>
                <a:latin typeface="Verdana" panose="020B0604030504040204" charset="0"/>
                <a:cs typeface="Verdana" panose="020B0604030504040204" charset="0"/>
              </a:rPr>
              <a:t>лицей»</a:t>
            </a:r>
            <a:endParaRPr lang="ru-RU" altLang="en-US">
              <a:solidFill>
                <a:schemeClr val="tx1"/>
              </a:solidFill>
              <a:latin typeface="Verdana" panose="020B0604030504040204" charset="0"/>
              <a:cs typeface="Verdana" panose="020B0604030504040204" charset="0"/>
            </a:endParaRPr>
          </a:p>
        </p:txBody>
      </p:sp>
      <p:pic>
        <p:nvPicPr>
          <p:cNvPr id="6" name="Изображение 5"/>
          <p:cNvPicPr/>
          <p:nvPr/>
        </p:nvPicPr>
        <p:blipFill>
          <a:blip r:embed="rId2"/>
          <a:stretch>
            <a:fillRect/>
          </a:stretch>
        </p:blipFill>
        <p:spPr>
          <a:xfrm>
            <a:off x="3163570" y="3721735"/>
            <a:ext cx="5104765" cy="3011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sp>
        <p:nvSpPr>
          <p:cNvPr id="3" name="Замещающее содержимое 2"/>
          <p:cNvSpPr>
            <a:spLocks noGrp="1"/>
          </p:cNvSpPr>
          <p:nvPr>
            <p:ph idx="1"/>
          </p:nvPr>
        </p:nvSpPr>
        <p:spPr/>
        <p:txBody>
          <a:bodyPr/>
          <a:p>
            <a:endParaRPr lang="ru-RU" altLang="en-US"/>
          </a:p>
        </p:txBody>
      </p:sp>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70" y="10668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Изображение 3"/>
          <p:cNvPicPr/>
          <p:nvPr/>
        </p:nvPicPr>
        <p:blipFill>
          <a:blip r:embed="rId2"/>
          <a:stretch>
            <a:fillRect/>
          </a:stretch>
        </p:blipFill>
        <p:spPr>
          <a:xfrm>
            <a:off x="7701915" y="2691765"/>
            <a:ext cx="4490085" cy="4273550"/>
          </a:xfrm>
          <a:prstGeom prst="rect">
            <a:avLst/>
          </a:prstGeom>
        </p:spPr>
      </p:pic>
      <p:pic>
        <p:nvPicPr>
          <p:cNvPr id="5" name="Изображение 4"/>
          <p:cNvPicPr/>
          <p:nvPr/>
        </p:nvPicPr>
        <p:blipFill>
          <a:blip r:embed="rId3"/>
          <a:stretch>
            <a:fillRect/>
          </a:stretch>
        </p:blipFill>
        <p:spPr>
          <a:xfrm>
            <a:off x="718820" y="3051175"/>
            <a:ext cx="4643755" cy="3806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Заголовок 3"/>
          <p:cNvSpPr>
            <a:spLocks noGrp="1"/>
          </p:cNvSpPr>
          <p:nvPr>
            <p:ph type="ctrTitle"/>
          </p:nvPr>
        </p:nvSpPr>
        <p:spPr>
          <a:xfrm>
            <a:off x="1576070" y="571122"/>
            <a:ext cx="9144000" cy="2187001"/>
          </a:xfrm>
        </p:spPr>
        <p:txBody>
          <a:bodyPr/>
          <a:p>
            <a:r>
              <a:rPr lang="ru-RU" altLang="en-US" sz="5400"/>
              <a:t>Спасибо за внимание! </a:t>
            </a:r>
            <a:endParaRPr lang="ru-RU" altLang="en-US" sz="5400"/>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4825365" y="414020"/>
            <a:ext cx="7179310" cy="850265"/>
          </a:xfrm>
        </p:spPr>
        <p:txBody>
          <a:bodyPr>
            <a:normAutofit fontScale="90000"/>
          </a:bodyPr>
          <a:p>
            <a:r>
              <a:rPr lang="ru-RU" altLang="en-US" sz="5335">
                <a:latin typeface="Verdana" panose="020B0604030504040204" charset="0"/>
                <a:cs typeface="Verdana" panose="020B0604030504040204" charset="0"/>
              </a:rPr>
              <a:t>Эдуард Норполов</a:t>
            </a:r>
            <a:endParaRPr lang="ru-RU" altLang="en-US" sz="5335">
              <a:latin typeface="Verdana" panose="020B0604030504040204" charset="0"/>
              <a:cs typeface="Verdana" panose="020B0604030504040204" charset="0"/>
            </a:endParaRPr>
          </a:p>
        </p:txBody>
      </p:sp>
      <p:sp>
        <p:nvSpPr>
          <p:cNvPr id="5" name="Подзаголовок 4"/>
          <p:cNvSpPr>
            <a:spLocks noGrp="1"/>
          </p:cNvSpPr>
          <p:nvPr>
            <p:ph type="subTitle" idx="1"/>
          </p:nvPr>
        </p:nvSpPr>
        <p:spPr>
          <a:xfrm>
            <a:off x="5714365" y="1263650"/>
            <a:ext cx="5643880" cy="2037715"/>
          </a:xfrm>
        </p:spPr>
        <p:txBody>
          <a:bodyPr>
            <a:noAutofit/>
          </a:bodyPr>
          <a:p>
            <a:r>
              <a:rPr lang="ru-RU" altLang="en-US">
                <a:solidFill>
                  <a:schemeClr val="tx1"/>
                </a:solidFill>
                <a:latin typeface="Verdana" panose="020B0604030504040204" charset="0"/>
                <a:cs typeface="Verdana" panose="020B0604030504040204" charset="0"/>
              </a:rPr>
              <a:t>Эдуард Норполов родился 27 октября 1955 года в селе Цаган-Челутай Могойтуйского района. Эдуард - из семьи военослужающего. 2002 году пошел в школу. Во время учебы был очень активным и занимался боксом, вольной борьбой, самбо и рукопашным боем. Достиг высоких результатов в рукопашном бою.</a:t>
            </a:r>
            <a:endParaRPr lang="ru-RU" altLang="en-US">
              <a:solidFill>
                <a:schemeClr val="tx1"/>
              </a:solidFill>
              <a:latin typeface="Verdana" panose="020B0604030504040204" charset="0"/>
              <a:cs typeface="Verdana" panose="020B0604030504040204" charset="0"/>
            </a:endParaRPr>
          </a:p>
          <a:p>
            <a:r>
              <a:rPr lang="ru-RU" altLang="en-US">
                <a:solidFill>
                  <a:schemeClr val="tx1"/>
                </a:solidFill>
                <a:latin typeface="Verdana" panose="020B0604030504040204" charset="0"/>
                <a:cs typeface="Verdana" panose="020B0604030504040204" charset="0"/>
              </a:rPr>
              <a:t>В ВСРФ с 2013 года,курсант дальневосточного военного общевойскового училища имени маршала советского союза К.К.Рокоссовского. </a:t>
            </a:r>
            <a:endParaRPr lang="ru-RU" altLang="en-US">
              <a:solidFill>
                <a:schemeClr val="tx1"/>
              </a:solidFill>
              <a:latin typeface="Verdana" panose="020B0604030504040204" charset="0"/>
              <a:cs typeface="Verdana" panose="020B0604030504040204" charset="0"/>
            </a:endParaRPr>
          </a:p>
        </p:txBody>
      </p:sp>
      <p:pic>
        <p:nvPicPr>
          <p:cNvPr id="8" name="Изображение 7" descr="боец 2"/>
          <p:cNvPicPr>
            <a:picLocks noChangeAspect="1"/>
          </p:cNvPicPr>
          <p:nvPr/>
        </p:nvPicPr>
        <p:blipFill>
          <a:blip r:embed="rId2"/>
          <a:stretch>
            <a:fillRect/>
          </a:stretch>
        </p:blipFill>
        <p:spPr>
          <a:xfrm>
            <a:off x="162560" y="414020"/>
            <a:ext cx="5116195" cy="6204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 y="0"/>
            <a:ext cx="122523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5446395" y="-635"/>
            <a:ext cx="6619240" cy="2156460"/>
          </a:xfrm>
        </p:spPr>
        <p:style>
          <a:lnRef idx="3">
            <a:schemeClr val="accent1"/>
          </a:lnRef>
          <a:fillRef idx="0">
            <a:srgbClr val="FFFFFF"/>
          </a:fillRef>
          <a:effectRef idx="0">
            <a:srgbClr val="FFFFFF"/>
          </a:effectRef>
          <a:fontRef idx="minor">
            <a:schemeClr val="tx1"/>
          </a:fontRef>
        </p:style>
        <p:txBody>
          <a:bodyPr>
            <a:normAutofit fontScale="90000"/>
          </a:bodyPr>
          <a:p>
            <a:r>
              <a:rPr lang="ru-RU" altLang="en-US" sz="5335">
                <a:latin typeface="Verdana" panose="020B0604030504040204" charset="0"/>
                <a:cs typeface="Verdana" panose="020B0604030504040204" charset="0"/>
              </a:rPr>
              <a:t>С малых лет был командиром </a:t>
            </a:r>
            <a:endParaRPr lang="ru-RU" altLang="en-US" sz="5335">
              <a:latin typeface="Verdana" panose="020B0604030504040204" charset="0"/>
              <a:cs typeface="Verdana" panose="020B0604030504040204" charset="0"/>
            </a:endParaRPr>
          </a:p>
        </p:txBody>
      </p:sp>
      <p:sp>
        <p:nvSpPr>
          <p:cNvPr id="5" name="Подзаголовок 4"/>
          <p:cNvSpPr>
            <a:spLocks noGrp="1"/>
          </p:cNvSpPr>
          <p:nvPr>
            <p:ph type="subTitle" idx="1"/>
          </p:nvPr>
        </p:nvSpPr>
        <p:spPr>
          <a:xfrm>
            <a:off x="6463665" y="2355850"/>
            <a:ext cx="4431665" cy="3380105"/>
          </a:xfrm>
        </p:spPr>
        <p:txBody>
          <a:bodyPr>
            <a:normAutofit/>
          </a:bodyPr>
          <a:p>
            <a:r>
              <a:rPr lang="ru-RU" altLang="en-US">
                <a:solidFill>
                  <a:schemeClr val="tx1"/>
                </a:solidFill>
                <a:latin typeface="Verdana" panose="020B0604030504040204" charset="0"/>
                <a:cs typeface="Verdana" panose="020B0604030504040204" charset="0"/>
              </a:rPr>
              <a:t>Среди мальчишек он был лидером .</a:t>
            </a:r>
            <a:endParaRPr lang="ru-RU" altLang="en-US">
              <a:solidFill>
                <a:schemeClr val="tx1"/>
              </a:solidFill>
              <a:latin typeface="Verdana" panose="020B0604030504040204" charset="0"/>
              <a:cs typeface="Verdana" panose="020B0604030504040204" charset="0"/>
            </a:endParaRPr>
          </a:p>
          <a:p>
            <a:r>
              <a:rPr lang="ru-RU" altLang="en-US">
                <a:solidFill>
                  <a:schemeClr val="tx1"/>
                </a:solidFill>
                <a:latin typeface="Verdana" panose="020B0604030504040204" charset="0"/>
                <a:cs typeface="Verdana" panose="020B0604030504040204" charset="0"/>
              </a:rPr>
              <a:t>С малых лет был командиром без него не начиналась ни одна игра или футбольный матч.</a:t>
            </a:r>
            <a:endParaRPr lang="ru-RU" altLang="en-US">
              <a:solidFill>
                <a:schemeClr val="tx1"/>
              </a:solidFill>
              <a:latin typeface="Verdana" panose="020B0604030504040204" charset="0"/>
              <a:cs typeface="Verdana" panose="020B0604030504040204" charset="0"/>
            </a:endParaRPr>
          </a:p>
          <a:p>
            <a:r>
              <a:rPr lang="ru-RU" altLang="en-US">
                <a:solidFill>
                  <a:schemeClr val="tx1"/>
                </a:solidFill>
                <a:latin typeface="Verdana" panose="020B0604030504040204" charset="0"/>
                <a:cs typeface="Verdana" panose="020B0604030504040204" charset="0"/>
              </a:rPr>
              <a:t>Эдик всегда мог за себя постоять.</a:t>
            </a:r>
            <a:endParaRPr lang="ru-RU" altLang="en-US">
              <a:solidFill>
                <a:schemeClr val="tx1"/>
              </a:solidFill>
              <a:latin typeface="Verdana" panose="020B0604030504040204" charset="0"/>
              <a:cs typeface="Verdana" panose="020B0604030504040204" charset="0"/>
            </a:endParaRPr>
          </a:p>
        </p:txBody>
      </p:sp>
      <p:pic>
        <p:nvPicPr>
          <p:cNvPr id="2" name="Изображение 1"/>
          <p:cNvPicPr/>
          <p:nvPr/>
        </p:nvPicPr>
        <p:blipFill>
          <a:blip r:embed="rId2"/>
          <a:stretch>
            <a:fillRect/>
          </a:stretch>
        </p:blipFill>
        <p:spPr>
          <a:xfrm>
            <a:off x="290195" y="2155190"/>
            <a:ext cx="5660390" cy="4580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735" y="106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одзаголовок 4"/>
          <p:cNvSpPr>
            <a:spLocks noGrp="1"/>
          </p:cNvSpPr>
          <p:nvPr>
            <p:ph type="subTitle" idx="1"/>
          </p:nvPr>
        </p:nvSpPr>
        <p:spPr>
          <a:xfrm>
            <a:off x="6096000" y="1630680"/>
            <a:ext cx="5629275" cy="3627120"/>
          </a:xfrm>
        </p:spPr>
        <p:txBody>
          <a:bodyPr>
            <a:normAutofit/>
          </a:bodyPr>
          <a:p>
            <a:r>
              <a:rPr lang="ru-RU" altLang="en-US">
                <a:solidFill>
                  <a:schemeClr val="tx1"/>
                </a:solidFill>
                <a:latin typeface="Verdana" panose="020B0604030504040204" charset="0"/>
                <a:cs typeface="Verdana" panose="020B0604030504040204" charset="0"/>
              </a:rPr>
              <a:t>Эдик поменял 6 школ в связи с отцом военослужающим. Его семья меняла города и дальние горнизоны. Он всегда хорошо учился, хоть в сельской школе хоть в Комсомольске на Амуре, в Чите,Хабаровске или в Москве.</a:t>
            </a:r>
            <a:endParaRPr lang="ru-RU" altLang="en-US">
              <a:solidFill>
                <a:schemeClr val="tx1"/>
              </a:solidFill>
              <a:latin typeface="Verdana" panose="020B0604030504040204" charset="0"/>
              <a:cs typeface="Verdana" panose="020B0604030504040204" charset="0"/>
            </a:endParaRPr>
          </a:p>
        </p:txBody>
      </p:sp>
      <p:pic>
        <p:nvPicPr>
          <p:cNvPr id="2" name="Изображение 1"/>
          <p:cNvPicPr/>
          <p:nvPr/>
        </p:nvPicPr>
        <p:blipFill>
          <a:blip r:embed="rId2"/>
          <a:stretch>
            <a:fillRect/>
          </a:stretch>
        </p:blipFill>
        <p:spPr>
          <a:xfrm>
            <a:off x="511175" y="2541270"/>
            <a:ext cx="4134485" cy="3787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676900" y="259080"/>
            <a:ext cx="6515100" cy="899160"/>
          </a:xfrm>
        </p:spPr>
        <p:txBody>
          <a:bodyPr>
            <a:noAutofit/>
          </a:bodyPr>
          <a:p>
            <a:pPr algn="ctr"/>
            <a:r>
              <a:rPr lang="ru-RU" altLang="en-US" sz="4800">
                <a:latin typeface="Verdana" panose="020B0604030504040204" charset="0"/>
                <a:cs typeface="Verdana" panose="020B0604030504040204" charset="0"/>
              </a:rPr>
              <a:t>Контузия в шведском лесу</a:t>
            </a:r>
            <a:endParaRPr lang="ru-RU" altLang="en-US" sz="4800">
              <a:latin typeface="Verdana" panose="020B0604030504040204" charset="0"/>
              <a:cs typeface="Verdana" panose="020B0604030504040204" charset="0"/>
            </a:endParaRPr>
          </a:p>
        </p:txBody>
      </p:sp>
      <p:sp>
        <p:nvSpPr>
          <p:cNvPr id="3" name="Замещающее содержимое 2"/>
          <p:cNvSpPr>
            <a:spLocks noGrp="1"/>
          </p:cNvSpPr>
          <p:nvPr>
            <p:ph idx="1"/>
          </p:nvPr>
        </p:nvSpPr>
        <p:spPr>
          <a:xfrm>
            <a:off x="542290" y="1546860"/>
            <a:ext cx="5404485" cy="5311775"/>
          </a:xfrm>
        </p:spPr>
        <p:txBody>
          <a:bodyPr>
            <a:noAutofit/>
          </a:bodyPr>
          <a:p>
            <a:r>
              <a:rPr lang="ru-RU" altLang="en-US" sz="2400">
                <a:solidFill>
                  <a:schemeClr val="tx1"/>
                </a:solidFill>
                <a:latin typeface="Verdana" panose="020B0604030504040204" charset="0"/>
                <a:cs typeface="Verdana" panose="020B0604030504040204" charset="0"/>
              </a:rPr>
              <a:t>В ходе одного из боев разведгруппа Норполова захватила в плен командование батальона ВСУ ,после чего наши войска значительно продвинулись вперед. При этом были уничтожены три командных пункта неонацистов и радиопелегационая  станция. Эдуард получил контузию,но совсем недолго лечился в Белгороде. От длительной госпитализации отказался и вернулся к своим бойцам.</a:t>
            </a:r>
            <a:endParaRPr lang="ru-RU" altLang="en-US" sz="2400">
              <a:solidFill>
                <a:schemeClr val="tx1"/>
              </a:solidFill>
              <a:latin typeface="Verdana" panose="020B0604030504040204" charset="0"/>
              <a:cs typeface="Verdana" panose="020B0604030504040204" charset="0"/>
            </a:endParaRPr>
          </a:p>
        </p:txBody>
      </p:sp>
      <p:pic>
        <p:nvPicPr>
          <p:cNvPr id="5" name="Изображение 4" descr="Норполов в маске"/>
          <p:cNvPicPr>
            <a:picLocks noChangeAspect="1"/>
          </p:cNvPicPr>
          <p:nvPr/>
        </p:nvPicPr>
        <p:blipFill>
          <a:blip r:embed="rId2"/>
          <a:stretch>
            <a:fillRect/>
          </a:stretch>
        </p:blipFill>
        <p:spPr>
          <a:xfrm>
            <a:off x="6399530" y="1317625"/>
            <a:ext cx="4883785" cy="5541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мещающее содержимое 2"/>
          <p:cNvSpPr>
            <a:spLocks noGrp="1"/>
          </p:cNvSpPr>
          <p:nvPr>
            <p:ph idx="1"/>
          </p:nvPr>
        </p:nvSpPr>
        <p:spPr>
          <a:xfrm>
            <a:off x="5910580" y="1941195"/>
            <a:ext cx="5252720" cy="4236085"/>
          </a:xfrm>
        </p:spPr>
        <p:txBody>
          <a:bodyPr>
            <a:normAutofit lnSpcReduction="20000"/>
          </a:bodyPr>
          <a:p>
            <a:r>
              <a:rPr lang="ru-RU" altLang="en-US" sz="2400">
                <a:solidFill>
                  <a:schemeClr val="tx1"/>
                </a:solidFill>
                <a:latin typeface="Verdana" panose="020B0604030504040204" charset="0"/>
                <a:cs typeface="Verdana" panose="020B0604030504040204" charset="0"/>
              </a:rPr>
              <a:t>После завершения операции в шведском лесу подразделение лейтенанта Эдуарда переместили к Марьинке- городу рядом с Донецком, откуда девять лет обстреливали многострадальную столицу Донбасса. Стояли рядом с лесополосой, где засели нацисты. 9 сентября 2022 года Норполову поставили задачу - взять взводный опорный пункт ВСУ.</a:t>
            </a:r>
            <a:endParaRPr lang="ru-RU" altLang="en-US" sz="2400">
              <a:solidFill>
                <a:schemeClr val="tx1"/>
              </a:solidFill>
              <a:latin typeface="Verdana" panose="020B0604030504040204" charset="0"/>
              <a:cs typeface="Verdana" panose="020B0604030504040204" charset="0"/>
            </a:endParaRPr>
          </a:p>
        </p:txBody>
      </p:sp>
      <p:pic>
        <p:nvPicPr>
          <p:cNvPr id="5" name="Изображение 4" descr="Norpolov_Eduard_Dorzhiyevich"/>
          <p:cNvPicPr>
            <a:picLocks noChangeAspect="1"/>
          </p:cNvPicPr>
          <p:nvPr/>
        </p:nvPicPr>
        <p:blipFill>
          <a:blip r:embed="rId2"/>
          <a:stretch>
            <a:fillRect/>
          </a:stretch>
        </p:blipFill>
        <p:spPr>
          <a:xfrm>
            <a:off x="1183640" y="2960370"/>
            <a:ext cx="2806700" cy="3418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5844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мещающее содержимое 2"/>
          <p:cNvSpPr>
            <a:spLocks noGrp="1"/>
          </p:cNvSpPr>
          <p:nvPr>
            <p:ph idx="1"/>
          </p:nvPr>
        </p:nvSpPr>
        <p:spPr>
          <a:xfrm>
            <a:off x="274320" y="561975"/>
            <a:ext cx="6710680" cy="6921500"/>
          </a:xfrm>
        </p:spPr>
        <p:txBody>
          <a:bodyPr>
            <a:noAutofit/>
          </a:bodyPr>
          <a:p>
            <a:r>
              <a:rPr lang="ru-RU" altLang="en-US" sz="2400">
                <a:solidFill>
                  <a:schemeClr val="tx1"/>
                </a:solidFill>
                <a:latin typeface="Verdana" panose="020B0604030504040204" charset="0"/>
                <a:cs typeface="Verdana" panose="020B0604030504040204" charset="0"/>
              </a:rPr>
              <a:t>При выходе из боя ребята попали под минометный обстрел. командир остлася прикрывать офицеров, которые выдвинулись к своим . Из пятерых двое погибли сразу, двое пытались сами оказать себе помощь, но не выжили. Сержант получил раненние. Всю ночь он выносил своих офицеров из лесополосы, стреляли со всех сторон, кинули пару ВОГов но сержант чудом остался жив. До утра он смог вытащить четверых погибших офицеров. Ни одного не оставил на поле боя .  Вечером сын позвонил отцу. </a:t>
            </a:r>
            <a:r>
              <a:rPr lang="en-US" altLang="en-US" sz="2400">
                <a:solidFill>
                  <a:schemeClr val="tx1"/>
                </a:solidFill>
                <a:latin typeface="Verdana" panose="020B0604030504040204" charset="0"/>
                <a:cs typeface="Verdana" panose="020B0604030504040204" charset="0"/>
              </a:rPr>
              <a:t>Спрашиваю</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«Что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сынок</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случилось</a:t>
            </a:r>
            <a:r>
              <a:rPr lang="en-US" altLang="ru-RU" sz="2400">
                <a:solidFill>
                  <a:schemeClr val="tx1"/>
                </a:solidFill>
                <a:latin typeface="Verdana" panose="020B0604030504040204" charset="0"/>
                <a:cs typeface="Verdana" panose="020B0604030504040204" charset="0"/>
              </a:rPr>
              <a:t>?</a:t>
            </a:r>
            <a:r>
              <a:rPr lang="en-US" altLang="en-US" sz="2400">
                <a:solidFill>
                  <a:schemeClr val="tx1"/>
                </a:solidFill>
                <a:latin typeface="Verdana" panose="020B0604030504040204" charset="0"/>
                <a:cs typeface="Verdana" panose="020B0604030504040204" charset="0"/>
              </a:rPr>
              <a:t>»</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Отвечает</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«Пап</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я</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своих</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четырех</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офицеров</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потерял</a:t>
            </a:r>
            <a:r>
              <a:rPr lang="en-US" altLang="ru-RU" sz="2400">
                <a:solidFill>
                  <a:schemeClr val="tx1"/>
                </a:solidFill>
                <a:latin typeface="Verdana" panose="020B0604030504040204" charset="0"/>
                <a:cs typeface="Verdana" panose="020B0604030504040204" charset="0"/>
              </a:rPr>
              <a:t> — </a:t>
            </a:r>
            <a:r>
              <a:rPr lang="en-US" altLang="en-US" sz="2400">
                <a:solidFill>
                  <a:schemeClr val="tx1"/>
                </a:solidFill>
                <a:latin typeface="Verdana" panose="020B0604030504040204" charset="0"/>
                <a:cs typeface="Verdana" panose="020B0604030504040204" charset="0"/>
              </a:rPr>
              <a:t>двухсотые</a:t>
            </a:r>
            <a:r>
              <a:rPr lang="en-US" altLang="ru-RU" sz="2400">
                <a:solidFill>
                  <a:schemeClr val="tx1"/>
                </a:solidFill>
                <a:latin typeface="Verdana" panose="020B0604030504040204" charset="0"/>
                <a:cs typeface="Verdana" panose="020B0604030504040204" charset="0"/>
              </a:rPr>
              <a:t>.(</a:t>
            </a:r>
            <a:r>
              <a:rPr lang="ru-RU" altLang="ru-RU" sz="2400">
                <a:solidFill>
                  <a:schemeClr val="tx1"/>
                </a:solidFill>
                <a:latin typeface="Verdana" panose="020B0604030504040204" charset="0"/>
                <a:cs typeface="Verdana" panose="020B0604030504040204" charset="0"/>
              </a:rPr>
              <a:t>со слов отца Эдуарда) в таком состоянии отец его никогда не видел.</a:t>
            </a:r>
            <a:endParaRPr lang="ru-RU" altLang="ru-RU" sz="2400">
              <a:solidFill>
                <a:schemeClr val="tx1"/>
              </a:solidFill>
              <a:latin typeface="Verdana" panose="020B0604030504040204" charset="0"/>
              <a:cs typeface="Verdana" panose="020B0604030504040204" charset="0"/>
            </a:endParaRPr>
          </a:p>
        </p:txBody>
      </p:sp>
      <p:pic>
        <p:nvPicPr>
          <p:cNvPr id="4" name="Изображение 3" descr="норполов де6сантируется"/>
          <p:cNvPicPr>
            <a:picLocks noChangeAspect="1"/>
          </p:cNvPicPr>
          <p:nvPr/>
        </p:nvPicPr>
        <p:blipFill>
          <a:blip r:embed="rId2"/>
          <a:stretch>
            <a:fillRect/>
          </a:stretch>
        </p:blipFill>
        <p:spPr>
          <a:xfrm>
            <a:off x="7124065" y="652780"/>
            <a:ext cx="4878070" cy="6311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804920" y="188595"/>
            <a:ext cx="8266430" cy="1325880"/>
          </a:xfrm>
        </p:spPr>
        <p:txBody>
          <a:bodyPr>
            <a:normAutofit fontScale="90000"/>
          </a:bodyPr>
          <a:p>
            <a:r>
              <a:rPr lang="ru-RU" altLang="en-US" sz="5335">
                <a:latin typeface="Verdana" panose="020B0604030504040204" charset="0"/>
                <a:cs typeface="Verdana" panose="020B0604030504040204" charset="0"/>
              </a:rPr>
              <a:t>Последнее сообщение от Эдуарда маме </a:t>
            </a:r>
            <a:endParaRPr lang="ru-RU" altLang="en-US" sz="5335">
              <a:latin typeface="Verdana" panose="020B0604030504040204" charset="0"/>
              <a:cs typeface="Verdana" panose="020B0604030504040204" charset="0"/>
            </a:endParaRPr>
          </a:p>
        </p:txBody>
      </p:sp>
      <p:sp>
        <p:nvSpPr>
          <p:cNvPr id="3" name="Замещающее содержимое 2"/>
          <p:cNvSpPr>
            <a:spLocks noGrp="1"/>
          </p:cNvSpPr>
          <p:nvPr>
            <p:ph idx="1"/>
          </p:nvPr>
        </p:nvSpPr>
        <p:spPr>
          <a:xfrm>
            <a:off x="717550" y="3150870"/>
            <a:ext cx="4832985" cy="3706495"/>
          </a:xfrm>
        </p:spPr>
        <p:txBody>
          <a:bodyPr>
            <a:normAutofit/>
          </a:bodyPr>
          <a:p>
            <a:r>
              <a:rPr lang="en-US" altLang="en-US" sz="2400">
                <a:solidFill>
                  <a:schemeClr val="tx1"/>
                </a:solidFill>
                <a:latin typeface="Verdana" panose="020B0604030504040204" charset="0"/>
                <a:cs typeface="Verdana" panose="020B0604030504040204" charset="0"/>
              </a:rPr>
              <a:t>Эдик</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выходил</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на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связь</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при</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первой</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же</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возможности</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Но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один</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из</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дней</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мама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получила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от</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сына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короткое</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сообщение</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«Я</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поехал</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на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неопределенный</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срок</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Как</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выйду</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напишу</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Всех</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люблю</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Целую»</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Это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сообщение</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стало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последним</a:t>
            </a:r>
            <a:r>
              <a:rPr lang="en-US" altLang="ru-RU" sz="2400">
                <a:solidFill>
                  <a:schemeClr val="tx1"/>
                </a:solidFill>
                <a:latin typeface="Verdana" panose="020B0604030504040204" charset="0"/>
                <a:cs typeface="Verdana" panose="020B0604030504040204" charset="0"/>
              </a:rPr>
              <a:t>.</a:t>
            </a:r>
            <a:endParaRPr lang="en-US" altLang="ru-RU" sz="2400">
              <a:solidFill>
                <a:schemeClr val="tx1"/>
              </a:solidFill>
              <a:latin typeface="Verdana" panose="020B0604030504040204" charset="0"/>
              <a:cs typeface="Verdan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Pictu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668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мещающее содержимое 2"/>
          <p:cNvSpPr>
            <a:spLocks noGrp="1"/>
          </p:cNvSpPr>
          <p:nvPr>
            <p:ph idx="1"/>
          </p:nvPr>
        </p:nvSpPr>
        <p:spPr>
          <a:xfrm>
            <a:off x="661670" y="2823210"/>
            <a:ext cx="10502265" cy="3610610"/>
          </a:xfrm>
        </p:spPr>
        <p:txBody>
          <a:bodyPr>
            <a:normAutofit lnSpcReduction="20000"/>
          </a:bodyPr>
          <a:p>
            <a:r>
              <a:rPr lang="en-US" altLang="en-US" sz="2400">
                <a:solidFill>
                  <a:schemeClr val="tx1"/>
                </a:solidFill>
                <a:latin typeface="Verdana" panose="020B0604030504040204" charset="0"/>
                <a:cs typeface="Verdana" panose="020B0604030504040204" charset="0"/>
              </a:rPr>
              <a:t>Четвертого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октября</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им</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поставили</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задачу</a:t>
            </a:r>
            <a:r>
              <a:rPr lang="en-US" altLang="ru-RU" sz="2400">
                <a:solidFill>
                  <a:schemeClr val="tx1"/>
                </a:solidFill>
                <a:latin typeface="Verdana" panose="020B0604030504040204" charset="0"/>
                <a:cs typeface="Verdana" panose="020B0604030504040204" charset="0"/>
              </a:rPr>
              <a:t> — </a:t>
            </a:r>
            <a:r>
              <a:rPr lang="en-US" altLang="en-US" sz="2400">
                <a:solidFill>
                  <a:schemeClr val="tx1"/>
                </a:solidFill>
                <a:latin typeface="Verdana" panose="020B0604030504040204" charset="0"/>
                <a:cs typeface="Verdana" panose="020B0604030504040204" charset="0"/>
              </a:rPr>
              <a:t>уничтожить</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укрепрайон</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численностью</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около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ста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человек</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наших</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бойцов</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спецназа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было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всего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двадцать</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Все</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враги</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были</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уничтожены</a:t>
            </a:r>
            <a:r>
              <a:rPr lang="en-US" altLang="ru-RU" sz="2400">
                <a:solidFill>
                  <a:schemeClr val="tx1"/>
                </a:solidFill>
                <a:latin typeface="Verdana" panose="020B0604030504040204" charset="0"/>
                <a:cs typeface="Verdana" panose="020B0604030504040204" charset="0"/>
              </a:rPr>
              <a:t>.</a:t>
            </a:r>
            <a:endParaRPr lang="en-US" altLang="ru-RU" sz="2400">
              <a:solidFill>
                <a:schemeClr val="tx1"/>
              </a:solidFill>
              <a:latin typeface="Verdana" panose="020B0604030504040204" charset="0"/>
              <a:cs typeface="Verdana" panose="020B0604030504040204" charset="0"/>
            </a:endParaRPr>
          </a:p>
          <a:p>
            <a:r>
              <a:rPr lang="en-US" altLang="en-US" sz="2400">
                <a:solidFill>
                  <a:schemeClr val="tx1"/>
                </a:solidFill>
                <a:latin typeface="Verdana" panose="020B0604030504040204" charset="0"/>
                <a:cs typeface="Verdana" panose="020B0604030504040204" charset="0"/>
              </a:rPr>
              <a:t>Вражеский</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снайпер</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давно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выслеживающий</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Эдуарда</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выстрелом</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в</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сердце</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остановил</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жизнь</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отважного</a:t>
            </a:r>
            <a:r>
              <a:rPr lang="en-US" altLang="ru-RU" sz="2400">
                <a:solidFill>
                  <a:schemeClr val="tx1"/>
                </a:solidFill>
                <a:latin typeface="Verdana" panose="020B0604030504040204" charset="0"/>
                <a:cs typeface="Verdana" panose="020B0604030504040204" charset="0"/>
              </a:rPr>
              <a:t> </a:t>
            </a:r>
            <a:r>
              <a:rPr lang="en-US" altLang="en-US" sz="2400">
                <a:solidFill>
                  <a:schemeClr val="tx1"/>
                </a:solidFill>
                <a:latin typeface="Verdana" panose="020B0604030504040204" charset="0"/>
                <a:cs typeface="Verdana" panose="020B0604030504040204" charset="0"/>
              </a:rPr>
              <a:t>командира</a:t>
            </a:r>
            <a:r>
              <a:rPr lang="en-US" altLang="ru-RU" sz="2400">
                <a:solidFill>
                  <a:schemeClr val="tx1"/>
                </a:solidFill>
                <a:latin typeface="Verdana" panose="020B0604030504040204" charset="0"/>
                <a:cs typeface="Verdana" panose="020B0604030504040204" charset="0"/>
              </a:rPr>
              <a:t>. </a:t>
            </a:r>
            <a:endParaRPr lang="en-US" altLang="ru-RU" sz="2400">
              <a:solidFill>
                <a:schemeClr val="tx1"/>
              </a:solidFill>
              <a:latin typeface="Verdana" panose="020B0604030504040204" charset="0"/>
              <a:cs typeface="Verdana" panose="020B0604030504040204" charset="0"/>
            </a:endParaRPr>
          </a:p>
          <a:p>
            <a:r>
              <a:rPr lang="ru-RU" altLang="en-US" sz="2400">
                <a:solidFill>
                  <a:schemeClr val="tx1"/>
                </a:solidFill>
                <a:latin typeface="Verdana" panose="020B0604030504040204" charset="0"/>
                <a:cs typeface="Verdana" panose="020B0604030504040204" charset="0"/>
              </a:rPr>
              <a:t>В ходе спецоперации его трижды представляяли к ордену Мужества, а также к медали «За отвагу»</a:t>
            </a:r>
            <a:endParaRPr lang="ru-RU" altLang="en-US" sz="2400">
              <a:solidFill>
                <a:schemeClr val="tx1"/>
              </a:solidFill>
              <a:latin typeface="Verdana" panose="020B0604030504040204" charset="0"/>
              <a:cs typeface="Verdana" panose="020B0604030504040204" charset="0"/>
            </a:endParaRPr>
          </a:p>
          <a:p>
            <a:r>
              <a:rPr lang="ru-RU" altLang="en-US" sz="2400">
                <a:solidFill>
                  <a:schemeClr val="tx1"/>
                </a:solidFill>
                <a:latin typeface="Verdana" panose="020B0604030504040204" charset="0"/>
                <a:cs typeface="Verdana" panose="020B0604030504040204" charset="0"/>
              </a:rPr>
              <a:t>Эдуарду Норполову посмертно присвоили звание Героя России.</a:t>
            </a:r>
            <a:endParaRPr lang="ru-RU" altLang="en-US" sz="2400">
              <a:solidFill>
                <a:schemeClr val="tx1"/>
              </a:solidFill>
              <a:latin typeface="Verdana" panose="020B0604030504040204" charset="0"/>
              <a:cs typeface="Verdan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Click="0" advTm="10000">
        <p:wedge/>
      </p:transition>
    </mc:Choice>
    <mc:Fallback>
      <p:transition spd="slow" advClick="0" advTm="10000">
        <p:wedg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3051</Words>
  <Application>WPS Presentation</Application>
  <PresentationFormat>宽屏</PresentationFormat>
  <Paragraphs>38</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SimSun</vt:lpstr>
      <vt:lpstr>Wingdings</vt:lpstr>
      <vt:lpstr>Calibri Light</vt:lpstr>
      <vt:lpstr>Verdana</vt:lpstr>
      <vt:lpstr>Microsoft YaHei</vt:lpstr>
      <vt:lpstr>Arial Unicode MS</vt:lpstr>
      <vt:lpstr>Calibri</vt:lpstr>
      <vt:lpstr>Times New Roman</vt:lpstr>
      <vt:lpstr>Office Theme</vt:lpstr>
      <vt:lpstr>Герои нашего времени</vt:lpstr>
      <vt:lpstr>Эдуард Норполов</vt:lpstr>
      <vt:lpstr>С малых лет был командиром </vt:lpstr>
      <vt:lpstr>PowerPoint 演示文稿</vt:lpstr>
      <vt:lpstr>Контузия в шведском лесу</vt:lpstr>
      <vt:lpstr>PowerPoint 演示文稿</vt:lpstr>
      <vt:lpstr>PowerPoint 演示文稿</vt:lpstr>
      <vt:lpstr>Последне сообщение от       Эдуарда маме </vt:lpstr>
      <vt:lpstr>PowerPoint 演示文稿</vt:lpstr>
      <vt:lpstr>PowerPoint 演示文稿</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максим</dc:creator>
  <cp:lastModifiedBy>Admin</cp:lastModifiedBy>
  <cp:revision>5</cp:revision>
  <dcterms:created xsi:type="dcterms:W3CDTF">2025-02-09T12:18:00Z</dcterms:created>
  <dcterms:modified xsi:type="dcterms:W3CDTF">2025-02-16T11:14:47Z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1049-12.2.0.19805</vt:lpwstr>
  </property>
  <property fmtid="{D5CDD505-2E9C-101B-9397-08002B2CF9AE}" pid="3" name="ICV">
    <vt:lpwstr>45591B8971654BC6A5C93EC2214D369B_11</vt:lpwstr>
  </property>
</Properties>
</file>