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D6EF02-4B87-4B4A-8821-32D3A2083927}"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393854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D6EF02-4B87-4B4A-8821-32D3A2083927}"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225981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D6EF02-4B87-4B4A-8821-32D3A2083927}"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128759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D6EF02-4B87-4B4A-8821-32D3A2083927}"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416220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D6EF02-4B87-4B4A-8821-32D3A2083927}"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396706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D6EF02-4B87-4B4A-8821-32D3A2083927}" type="datetimeFigureOut">
              <a:rPr lang="ru-RU" smtClean="0"/>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176917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D6EF02-4B87-4B4A-8821-32D3A2083927}" type="datetimeFigureOut">
              <a:rPr lang="ru-RU" smtClean="0"/>
              <a:t>14.02.2025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323319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D6EF02-4B87-4B4A-8821-32D3A2083927}" type="datetimeFigureOut">
              <a:rPr lang="ru-RU" smtClean="0"/>
              <a:t>14.02.2025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273315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D6EF02-4B87-4B4A-8821-32D3A2083927}" type="datetimeFigureOut">
              <a:rPr lang="ru-RU" smtClean="0"/>
              <a:t>14.02.2025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209762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D6EF02-4B87-4B4A-8821-32D3A2083927}" type="datetimeFigureOut">
              <a:rPr lang="ru-RU" smtClean="0"/>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154384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D6EF02-4B87-4B4A-8821-32D3A2083927}" type="datetimeFigureOut">
              <a:rPr lang="ru-RU" smtClean="0"/>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E1D13-3E14-4330-A1F0-DA73C5A8B38A}" type="slidenum">
              <a:rPr lang="ru-RU" smtClean="0"/>
              <a:t>‹#›</a:t>
            </a:fld>
            <a:endParaRPr lang="ru-RU"/>
          </a:p>
        </p:txBody>
      </p:sp>
    </p:spTree>
    <p:extLst>
      <p:ext uri="{BB962C8B-B14F-4D97-AF65-F5344CB8AC3E}">
        <p14:creationId xmlns:p14="http://schemas.microsoft.com/office/powerpoint/2010/main" val="410615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6EF02-4B87-4B4A-8821-32D3A2083927}" type="datetimeFigureOut">
              <a:rPr lang="ru-RU" smtClean="0"/>
              <a:t>14.02.2025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E1D13-3E14-4330-A1F0-DA73C5A8B38A}" type="slidenum">
              <a:rPr lang="ru-RU" smtClean="0"/>
              <a:t>‹#›</a:t>
            </a:fld>
            <a:endParaRPr lang="ru-RU"/>
          </a:p>
        </p:txBody>
      </p:sp>
    </p:spTree>
    <p:extLst>
      <p:ext uri="{BB962C8B-B14F-4D97-AF65-F5344CB8AC3E}">
        <p14:creationId xmlns:p14="http://schemas.microsoft.com/office/powerpoint/2010/main" val="410265391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0000"/>
                </a:solidFill>
                <a:latin typeface="Impact" pitchFamily="34" charset="0"/>
              </a:rPr>
              <a:t>СТАЛИНГРАДСКАЯ БИТВА</a:t>
            </a:r>
            <a:endParaRPr lang="ru-RU" dirty="0">
              <a:solidFill>
                <a:srgbClr val="FF0000"/>
              </a:solidFill>
              <a:latin typeface="Impact" pitchFamily="34" charset="0"/>
            </a:endParaRPr>
          </a:p>
        </p:txBody>
      </p:sp>
      <p:sp>
        <p:nvSpPr>
          <p:cNvPr id="3" name="Подзаголовок 2"/>
          <p:cNvSpPr>
            <a:spLocks noGrp="1"/>
          </p:cNvSpPr>
          <p:nvPr>
            <p:ph type="subTitle" idx="1"/>
          </p:nvPr>
        </p:nvSpPr>
        <p:spPr>
          <a:xfrm>
            <a:off x="1403648" y="3356992"/>
            <a:ext cx="6400800" cy="1752600"/>
          </a:xfrm>
        </p:spPr>
        <p:txBody>
          <a:bodyPr/>
          <a:lstStyle/>
          <a:p>
            <a:r>
              <a:rPr lang="ru-RU" dirty="0" smtClean="0">
                <a:latin typeface="Impact" pitchFamily="34" charset="0"/>
              </a:rPr>
              <a:t>Решающее сражение в Великой Отечественной войне</a:t>
            </a:r>
            <a:endParaRPr lang="ru-RU" dirty="0">
              <a:latin typeface="Impact" pitchFamily="34" charset="0"/>
            </a:endParaRPr>
          </a:p>
        </p:txBody>
      </p:sp>
      <p:sp>
        <p:nvSpPr>
          <p:cNvPr id="4" name="TextBox 3"/>
          <p:cNvSpPr txBox="1"/>
          <p:nvPr/>
        </p:nvSpPr>
        <p:spPr>
          <a:xfrm>
            <a:off x="4913728" y="5661248"/>
            <a:ext cx="4089581" cy="923330"/>
          </a:xfrm>
          <a:prstGeom prst="rect">
            <a:avLst/>
          </a:prstGeom>
          <a:noFill/>
        </p:spPr>
        <p:txBody>
          <a:bodyPr wrap="none" rtlCol="0">
            <a:spAutoFit/>
          </a:bodyPr>
          <a:lstStyle/>
          <a:p>
            <a:pPr algn="r"/>
            <a:r>
              <a:rPr lang="ru-RU" dirty="0" smtClean="0">
                <a:solidFill>
                  <a:schemeClr val="tx1">
                    <a:lumMod val="50000"/>
                  </a:schemeClr>
                </a:solidFill>
                <a:latin typeface="Impact" pitchFamily="34" charset="0"/>
              </a:rPr>
              <a:t>Работу выполнили:</a:t>
            </a:r>
          </a:p>
          <a:p>
            <a:pPr algn="r"/>
            <a:r>
              <a:rPr lang="ru-RU" dirty="0" smtClean="0">
                <a:solidFill>
                  <a:schemeClr val="tx1">
                    <a:lumMod val="50000"/>
                  </a:schemeClr>
                </a:solidFill>
                <a:latin typeface="Impact" pitchFamily="34" charset="0"/>
              </a:rPr>
              <a:t>Бурмакина Дарья и Тихонова Надежда</a:t>
            </a:r>
          </a:p>
          <a:p>
            <a:pPr algn="r"/>
            <a:r>
              <a:rPr lang="ru-RU" dirty="0" smtClean="0">
                <a:solidFill>
                  <a:schemeClr val="tx1">
                    <a:lumMod val="50000"/>
                  </a:schemeClr>
                </a:solidFill>
                <a:latin typeface="Impact" pitchFamily="34" charset="0"/>
              </a:rPr>
              <a:t>1 курс Дизайна</a:t>
            </a:r>
            <a:endParaRPr lang="ru-RU" dirty="0">
              <a:solidFill>
                <a:schemeClr val="tx1">
                  <a:lumMod val="50000"/>
                </a:schemeClr>
              </a:solidFill>
              <a:latin typeface="Impact" pitchFamily="34" charset="0"/>
            </a:endParaRPr>
          </a:p>
        </p:txBody>
      </p:sp>
    </p:spTree>
    <p:extLst>
      <p:ext uri="{BB962C8B-B14F-4D97-AF65-F5344CB8AC3E}">
        <p14:creationId xmlns:p14="http://schemas.microsoft.com/office/powerpoint/2010/main" val="41153529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143000"/>
          </a:xfrm>
        </p:spPr>
        <p:txBody>
          <a:bodyPr>
            <a:noAutofit/>
          </a:bodyPr>
          <a:lstStyle/>
          <a:p>
            <a:r>
              <a:rPr lang="ru-RU" sz="8000" dirty="0" smtClean="0">
                <a:solidFill>
                  <a:srgbClr val="FF0000"/>
                </a:solidFill>
                <a:latin typeface="Impact" pitchFamily="34" charset="0"/>
              </a:rPr>
              <a:t>СПАСИБО ЗА ВНИМАНИЕ!</a:t>
            </a:r>
            <a:endParaRPr lang="ru-RU" sz="8000" dirty="0">
              <a:solidFill>
                <a:srgbClr val="FF0000"/>
              </a:solidFill>
              <a:latin typeface="Impact" pitchFamily="34" charset="0"/>
            </a:endParaRPr>
          </a:p>
        </p:txBody>
      </p:sp>
    </p:spTree>
    <p:extLst>
      <p:ext uri="{BB962C8B-B14F-4D97-AF65-F5344CB8AC3E}">
        <p14:creationId xmlns:p14="http://schemas.microsoft.com/office/powerpoint/2010/main" val="123808535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sz="2800" dirty="0" smtClean="0">
                <a:latin typeface="Impact" pitchFamily="34" charset="0"/>
              </a:rPr>
              <a:t>Битва происходила с 17 июля 1942 года по 2 февраля 1943 года на территории современных Воронежской, Ростовской, Волгоградской областей и Республики Калмыкия.</a:t>
            </a:r>
            <a:endParaRPr lang="ru-RU" sz="2800" dirty="0">
              <a:latin typeface="Impact"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132856"/>
            <a:ext cx="8115300" cy="4320480"/>
          </a:xfrm>
        </p:spPr>
      </p:pic>
    </p:spTree>
    <p:extLst>
      <p:ext uri="{BB962C8B-B14F-4D97-AF65-F5344CB8AC3E}">
        <p14:creationId xmlns:p14="http://schemas.microsoft.com/office/powerpoint/2010/main" val="396682845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lstStyle/>
          <a:p>
            <a:r>
              <a:rPr lang="ru-RU" dirty="0" smtClean="0"/>
              <a:t> </a:t>
            </a:r>
            <a:endParaRPr lang="ru-RU" dirty="0"/>
          </a:p>
        </p:txBody>
      </p:sp>
      <p:sp>
        <p:nvSpPr>
          <p:cNvPr id="3" name="Объект 2"/>
          <p:cNvSpPr>
            <a:spLocks noGrp="1"/>
          </p:cNvSpPr>
          <p:nvPr>
            <p:ph idx="1"/>
          </p:nvPr>
        </p:nvSpPr>
        <p:spPr>
          <a:xfrm>
            <a:off x="467544" y="404664"/>
            <a:ext cx="8229600" cy="3384376"/>
          </a:xfrm>
        </p:spPr>
        <p:txBody>
          <a:bodyPr>
            <a:normAutofit/>
          </a:bodyPr>
          <a:lstStyle/>
          <a:p>
            <a:r>
              <a:rPr lang="ru-RU" sz="2400" dirty="0" smtClean="0">
                <a:latin typeface="Impact" pitchFamily="34" charset="0"/>
              </a:rPr>
              <a:t>За июль-ноябрь 1942 года </a:t>
            </a:r>
            <a:r>
              <a:rPr lang="ru-RU" sz="2400" dirty="0" smtClean="0">
                <a:solidFill>
                  <a:srgbClr val="FF0000"/>
                </a:solidFill>
                <a:latin typeface="Impact" pitchFamily="34" charset="0"/>
              </a:rPr>
              <a:t>Красной армии </a:t>
            </a:r>
            <a:r>
              <a:rPr lang="ru-RU" sz="2400" dirty="0" smtClean="0">
                <a:latin typeface="Impact" pitchFamily="34" charset="0"/>
              </a:rPr>
              <a:t>удалось заставить противника увязнуть в оборонительных боях, а до февраля 1943 года — окружить группировку немецко-фашистских войск в результате </a:t>
            </a:r>
            <a:r>
              <a:rPr lang="ru-RU" sz="2400" dirty="0" err="1" smtClean="0">
                <a:solidFill>
                  <a:srgbClr val="FF0000"/>
                </a:solidFill>
                <a:latin typeface="Impact" pitchFamily="34" charset="0"/>
              </a:rPr>
              <a:t>контрнаступательной</a:t>
            </a:r>
            <a:r>
              <a:rPr lang="ru-RU" sz="2400" dirty="0" smtClean="0">
                <a:solidFill>
                  <a:srgbClr val="FF0000"/>
                </a:solidFill>
                <a:latin typeface="Impact" pitchFamily="34" charset="0"/>
              </a:rPr>
              <a:t> операции «Уран»</a:t>
            </a:r>
            <a:r>
              <a:rPr lang="ru-RU" sz="2400" dirty="0" smtClean="0">
                <a:latin typeface="Impact" pitchFamily="34" charset="0"/>
              </a:rPr>
              <a:t>, сорвать деблокирующее наступление гитлеровцев «</a:t>
            </a:r>
            <a:r>
              <a:rPr lang="ru-RU" sz="2400" dirty="0" err="1" smtClean="0">
                <a:latin typeface="Impact" pitchFamily="34" charset="0"/>
              </a:rPr>
              <a:t>Винтергевиттер</a:t>
            </a:r>
            <a:r>
              <a:rPr lang="ru-RU" sz="2400" dirty="0" smtClean="0">
                <a:latin typeface="Impact" pitchFamily="34" charset="0"/>
              </a:rPr>
              <a:t>» и сжать кольцо окружения к развалинам Сталинграда.</a:t>
            </a:r>
            <a:endParaRPr lang="ru-RU" sz="2400" dirty="0">
              <a:latin typeface="Impact"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094666"/>
            <a:ext cx="5076056" cy="3366853"/>
          </a:xfrm>
          <a:prstGeom prst="rect">
            <a:avLst/>
          </a:prstGeom>
        </p:spPr>
      </p:pic>
    </p:spTree>
    <p:extLst>
      <p:ext uri="{BB962C8B-B14F-4D97-AF65-F5344CB8AC3E}">
        <p14:creationId xmlns:p14="http://schemas.microsoft.com/office/powerpoint/2010/main" val="407887383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a:bodyPr>
          <a:lstStyle/>
          <a:p>
            <a:r>
              <a:rPr lang="ru-RU" sz="4000" dirty="0" smtClean="0">
                <a:solidFill>
                  <a:srgbClr val="FF0000"/>
                </a:solidFill>
                <a:latin typeface="Impact" pitchFamily="34" charset="0"/>
              </a:rPr>
              <a:t>СРАЖЕНИЕ В ГОРОДЕ</a:t>
            </a:r>
            <a:endParaRPr lang="ru-RU" sz="4000" dirty="0">
              <a:solidFill>
                <a:srgbClr val="FF0000"/>
              </a:solidFill>
              <a:latin typeface="Impact" pitchFamily="34" charset="0"/>
            </a:endParaRPr>
          </a:p>
        </p:txBody>
      </p:sp>
      <p:sp>
        <p:nvSpPr>
          <p:cNvPr id="3" name="Объект 2"/>
          <p:cNvSpPr>
            <a:spLocks noGrp="1"/>
          </p:cNvSpPr>
          <p:nvPr>
            <p:ph idx="1"/>
          </p:nvPr>
        </p:nvSpPr>
        <p:spPr>
          <a:xfrm>
            <a:off x="467544" y="1196753"/>
            <a:ext cx="8229600" cy="2880320"/>
          </a:xfrm>
        </p:spPr>
        <p:txBody>
          <a:bodyPr>
            <a:normAutofit/>
          </a:bodyPr>
          <a:lstStyle/>
          <a:p>
            <a:r>
              <a:rPr lang="ru-RU" sz="2400" dirty="0" smtClean="0">
                <a:latin typeface="Impact" pitchFamily="34" charset="0"/>
              </a:rPr>
              <a:t>К 23 августа 1942 года из 400 тысяч жителей Сталинграда было эвакуировано около 100 тысяч. 24 августа Городской комитет обороны Сталинграда принял запоздалое постановление об эвакуации женщин, детей и раненых на левый берег Волги. Все граждане, включая женщин и детей, работали над постройкой траншей и других фортификационных сооружений.</a:t>
            </a:r>
            <a:endParaRPr lang="ru-RU" sz="2400" dirty="0">
              <a:latin typeface="Impact"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184" y="4005064"/>
            <a:ext cx="3827832" cy="259228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32" y="4005064"/>
            <a:ext cx="3707904" cy="2592288"/>
          </a:xfrm>
          <a:prstGeom prst="rect">
            <a:avLst/>
          </a:prstGeom>
        </p:spPr>
      </p:pic>
    </p:spTree>
    <p:extLst>
      <p:ext uri="{BB962C8B-B14F-4D97-AF65-F5344CB8AC3E}">
        <p14:creationId xmlns:p14="http://schemas.microsoft.com/office/powerpoint/2010/main" val="191225331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172616" y="260648"/>
            <a:ext cx="5400600" cy="7272808"/>
          </a:xfrm>
        </p:spPr>
        <p:txBody>
          <a:bodyPr>
            <a:normAutofit fontScale="47500" lnSpcReduction="20000"/>
          </a:bodyPr>
          <a:lstStyle/>
          <a:p>
            <a:pPr marL="0" indent="0">
              <a:buNone/>
            </a:pPr>
            <a:r>
              <a:rPr lang="ru-RU" dirty="0" smtClean="0">
                <a:latin typeface="Impact" pitchFamily="34" charset="0"/>
              </a:rPr>
              <a:t>        </a:t>
            </a:r>
            <a:r>
              <a:rPr lang="ru-RU" sz="4500" dirty="0" smtClean="0">
                <a:latin typeface="Impact" pitchFamily="34" charset="0"/>
              </a:rPr>
              <a:t>Адъютант командующего 6-й армией немецких войск Вильгельм Адам писал:</a:t>
            </a:r>
          </a:p>
          <a:p>
            <a:pPr marL="0" indent="0">
              <a:buNone/>
            </a:pPr>
            <a:r>
              <a:rPr lang="ru-RU" sz="4500" dirty="0">
                <a:latin typeface="Impact" pitchFamily="34" charset="0"/>
              </a:rPr>
              <a:t> </a:t>
            </a:r>
            <a:r>
              <a:rPr lang="ru-RU" sz="4500" dirty="0" smtClean="0">
                <a:latin typeface="Impact" pitchFamily="34" charset="0"/>
              </a:rPr>
              <a:t>     «В результате этого наступления образовался коридор длиной </a:t>
            </a:r>
            <a:r>
              <a:rPr lang="ru-RU" sz="4500" dirty="0" smtClean="0">
                <a:solidFill>
                  <a:srgbClr val="FF0000"/>
                </a:solidFill>
                <a:latin typeface="Impact" pitchFamily="34" charset="0"/>
              </a:rPr>
              <a:t>60 километров и шириной 8 километров. </a:t>
            </a:r>
            <a:r>
              <a:rPr lang="ru-RU" sz="4500" dirty="0" smtClean="0">
                <a:latin typeface="Impact" pitchFamily="34" charset="0"/>
              </a:rPr>
              <a:t>Это произошло так быстро, что пехотные дивизии не могли поспеть за ними, не смогли помешать советским частям отсечь XIV танковый корпус. Нагруженные ранеными машины под прикрытием танков прорвались через боевые порядки русских в направлении Дона. На плацдарме раненых сдавали и там же получали продовольствие. Конвоируемые танками машины возвращались в корпус. Много дней, изолированный от основных сил 6-й армии, он вел </a:t>
            </a:r>
            <a:r>
              <a:rPr lang="ru-RU" sz="4500" dirty="0" smtClean="0">
                <a:solidFill>
                  <a:srgbClr val="FF0000"/>
                </a:solidFill>
                <a:latin typeface="Impact" pitchFamily="34" charset="0"/>
              </a:rPr>
              <a:t>тяжелые оборонительные бои</a:t>
            </a:r>
            <a:r>
              <a:rPr lang="ru-RU" sz="4500" dirty="0" smtClean="0">
                <a:latin typeface="Impact" pitchFamily="34" charset="0"/>
              </a:rPr>
              <a:t>, заняв круговую оборону. Только через неделю после переброски на плацдарм новых пехотных дивизий удалось в упорных кровопролитных боях сломить сопротивление противника и восстановить связь с танковым корпусом.»</a:t>
            </a:r>
            <a:endParaRPr lang="ru-RU" sz="4500" dirty="0">
              <a:latin typeface="Impact"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216" y="620688"/>
            <a:ext cx="3325742" cy="5112568"/>
          </a:xfrm>
          <a:prstGeom prst="rect">
            <a:avLst/>
          </a:prstGeom>
        </p:spPr>
      </p:pic>
    </p:spTree>
    <p:extLst>
      <p:ext uri="{BB962C8B-B14F-4D97-AF65-F5344CB8AC3E}">
        <p14:creationId xmlns:p14="http://schemas.microsoft.com/office/powerpoint/2010/main" val="398455428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57200" y="260649"/>
            <a:ext cx="8229600" cy="3096343"/>
          </a:xfrm>
        </p:spPr>
        <p:txBody>
          <a:bodyPr>
            <a:normAutofit fontScale="70000" lnSpcReduction="20000"/>
          </a:bodyPr>
          <a:lstStyle/>
          <a:p>
            <a:r>
              <a:rPr lang="ru-RU" dirty="0" smtClean="0">
                <a:latin typeface="Impact" pitchFamily="34" charset="0"/>
              </a:rPr>
              <a:t>Борьба за плацдармы у Волги, в особенности на </a:t>
            </a:r>
            <a:r>
              <a:rPr lang="ru-RU" dirty="0" smtClean="0">
                <a:solidFill>
                  <a:srgbClr val="FF0000"/>
                </a:solidFill>
                <a:latin typeface="Impact" pitchFamily="34" charset="0"/>
              </a:rPr>
              <a:t>Мамаевом кургане </a:t>
            </a:r>
            <a:r>
              <a:rPr lang="ru-RU" dirty="0" smtClean="0">
                <a:latin typeface="Impact" pitchFamily="34" charset="0"/>
              </a:rPr>
              <a:t>и на заводах в северной части города, продолжалась более двух месяцев. Сражения за завод </a:t>
            </a:r>
            <a:r>
              <a:rPr lang="ru-RU" dirty="0" smtClean="0">
                <a:solidFill>
                  <a:srgbClr val="FF0000"/>
                </a:solidFill>
                <a:latin typeface="Impact" pitchFamily="34" charset="0"/>
              </a:rPr>
              <a:t>«Красный Октябрь»</a:t>
            </a:r>
            <a:r>
              <a:rPr lang="ru-RU" dirty="0" smtClean="0">
                <a:latin typeface="Impact" pitchFamily="34" charset="0"/>
              </a:rPr>
              <a:t>,</a:t>
            </a:r>
            <a:r>
              <a:rPr lang="ru-RU" dirty="0" smtClean="0">
                <a:solidFill>
                  <a:srgbClr val="FF0000"/>
                </a:solidFill>
                <a:latin typeface="Impact" pitchFamily="34" charset="0"/>
              </a:rPr>
              <a:t> Тракторный завод </a:t>
            </a:r>
            <a:r>
              <a:rPr lang="ru-RU" dirty="0" smtClean="0">
                <a:latin typeface="Impact" pitchFamily="34" charset="0"/>
              </a:rPr>
              <a:t>и артиллерийский завод </a:t>
            </a:r>
            <a:r>
              <a:rPr lang="ru-RU" dirty="0" smtClean="0">
                <a:solidFill>
                  <a:srgbClr val="FF0000"/>
                </a:solidFill>
                <a:latin typeface="Impact" pitchFamily="34" charset="0"/>
              </a:rPr>
              <a:t>«Баррикады» </a:t>
            </a:r>
            <a:r>
              <a:rPr lang="ru-RU" dirty="0" smtClean="0">
                <a:latin typeface="Impact" pitchFamily="34" charset="0"/>
              </a:rPr>
              <a:t>стали известны всему миру. Пока советские солдаты продолжали защищать свои позиции, ведя огонь по немцам, рабочие заводов и фабрик ремонтировали повреждённые советские танки и оружие в непосредственной близости от поля боя, </a:t>
            </a:r>
            <a:r>
              <a:rPr lang="ru-RU" dirty="0" smtClean="0">
                <a:solidFill>
                  <a:srgbClr val="FF0000"/>
                </a:solidFill>
                <a:latin typeface="Impact" pitchFamily="34" charset="0"/>
              </a:rPr>
              <a:t>а иногда и на самом поле боя</a:t>
            </a:r>
            <a:r>
              <a:rPr lang="ru-RU" dirty="0" smtClean="0">
                <a:latin typeface="Impact" pitchFamily="34" charset="0"/>
              </a:rPr>
              <a:t>. </a:t>
            </a:r>
            <a:endParaRPr lang="ru-RU" dirty="0">
              <a:latin typeface="Impact"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852936"/>
            <a:ext cx="6640568" cy="3735320"/>
          </a:xfrm>
          <a:prstGeom prst="rect">
            <a:avLst/>
          </a:prstGeom>
        </p:spPr>
      </p:pic>
    </p:spTree>
    <p:extLst>
      <p:ext uri="{BB962C8B-B14F-4D97-AF65-F5344CB8AC3E}">
        <p14:creationId xmlns:p14="http://schemas.microsoft.com/office/powerpoint/2010/main" val="389109023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latin typeface="Impact" pitchFamily="34" charset="0"/>
              </a:rPr>
              <a:t>ФАКТЫ О БИТВЕ ПОД СТАЛИНГРАДОМ</a:t>
            </a:r>
            <a:endParaRPr lang="ru-RU" dirty="0">
              <a:solidFill>
                <a:srgbClr val="FF0000"/>
              </a:solidFill>
              <a:latin typeface="Impact" pitchFamily="34" charset="0"/>
            </a:endParaRPr>
          </a:p>
        </p:txBody>
      </p:sp>
      <p:sp>
        <p:nvSpPr>
          <p:cNvPr id="3" name="Объект 2"/>
          <p:cNvSpPr>
            <a:spLocks noGrp="1"/>
          </p:cNvSpPr>
          <p:nvPr>
            <p:ph idx="1"/>
          </p:nvPr>
        </p:nvSpPr>
        <p:spPr>
          <a:xfrm>
            <a:off x="467544" y="1196752"/>
            <a:ext cx="8229600" cy="5661248"/>
          </a:xfrm>
        </p:spPr>
        <p:txBody>
          <a:bodyPr>
            <a:normAutofit lnSpcReduction="10000"/>
          </a:bodyPr>
          <a:lstStyle/>
          <a:p>
            <a:r>
              <a:rPr lang="ru-RU" sz="3000" dirty="0" smtClean="0">
                <a:latin typeface="Impact" pitchFamily="34" charset="0"/>
              </a:rPr>
              <a:t>Средняя продолжительность жизни солдата в Сталинграде составляла около </a:t>
            </a:r>
            <a:r>
              <a:rPr lang="ru-RU" sz="3000" dirty="0" smtClean="0">
                <a:solidFill>
                  <a:srgbClr val="FF0000"/>
                </a:solidFill>
                <a:latin typeface="Impact" pitchFamily="34" charset="0"/>
              </a:rPr>
              <a:t>15 минут</a:t>
            </a:r>
            <a:r>
              <a:rPr lang="ru-RU" sz="3000" dirty="0" smtClean="0">
                <a:latin typeface="Impact" pitchFamily="34" charset="0"/>
              </a:rPr>
              <a:t>. Бои были настолько </a:t>
            </a:r>
            <a:r>
              <a:rPr lang="ru-RU" sz="3000" dirty="0" smtClean="0">
                <a:solidFill>
                  <a:srgbClr val="FF0000"/>
                </a:solidFill>
                <a:latin typeface="Impact" pitchFamily="34" charset="0"/>
              </a:rPr>
              <a:t>ожесточёнными</a:t>
            </a:r>
            <a:r>
              <a:rPr lang="ru-RU" sz="3000" dirty="0" smtClean="0">
                <a:latin typeface="Impact" pitchFamily="34" charset="0"/>
              </a:rPr>
              <a:t>, что любой человек, внезапно заброшенный в город, едва ли имел шансы дожить до следующего дня.</a:t>
            </a:r>
          </a:p>
          <a:p>
            <a:r>
              <a:rPr lang="ru-RU" sz="3000" dirty="0" smtClean="0">
                <a:latin typeface="Impact" pitchFamily="34" charset="0"/>
              </a:rPr>
              <a:t> Танковый завод в Сталинграде </a:t>
            </a:r>
            <a:r>
              <a:rPr lang="ru-RU" sz="3000" dirty="0" smtClean="0">
                <a:solidFill>
                  <a:srgbClr val="FF0000"/>
                </a:solidFill>
                <a:latin typeface="Impact" pitchFamily="34" charset="0"/>
              </a:rPr>
              <a:t>не прекращал работу</a:t>
            </a:r>
            <a:r>
              <a:rPr lang="ru-RU" sz="3000" dirty="0" smtClean="0">
                <a:latin typeface="Impact" pitchFamily="34" charset="0"/>
              </a:rPr>
              <a:t> даже в самые тяжёлые дни, когда город бомбили, а на улицах шли ожесточённые перестрелки. Он продолжал выпускать танки Т</a:t>
            </a:r>
            <a:r>
              <a:rPr lang="ru-RU" sz="3000" dirty="0" smtClean="0">
                <a:solidFill>
                  <a:srgbClr val="FF0000"/>
                </a:solidFill>
                <a:latin typeface="Impact" pitchFamily="34" charset="0"/>
              </a:rPr>
              <a:t>-34,</a:t>
            </a:r>
            <a:r>
              <a:rPr lang="ru-RU" sz="3000" dirty="0" smtClean="0">
                <a:latin typeface="Impact" pitchFamily="34" charset="0"/>
              </a:rPr>
              <a:t> которые прямо с конвейера отправлялись в бой.</a:t>
            </a:r>
            <a:endParaRPr lang="ru-RU" sz="3000" dirty="0">
              <a:latin typeface="Impact" pitchFamily="34" charset="0"/>
            </a:endParaRPr>
          </a:p>
        </p:txBody>
      </p:sp>
    </p:spTree>
    <p:extLst>
      <p:ext uri="{BB962C8B-B14F-4D97-AF65-F5344CB8AC3E}">
        <p14:creationId xmlns:p14="http://schemas.microsoft.com/office/powerpoint/2010/main" val="24723536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467544" y="116632"/>
            <a:ext cx="8229600" cy="2952327"/>
          </a:xfrm>
        </p:spPr>
        <p:txBody>
          <a:bodyPr>
            <a:normAutofit fontScale="92500" lnSpcReduction="10000"/>
          </a:bodyPr>
          <a:lstStyle/>
          <a:p>
            <a:pPr marL="0" indent="0">
              <a:buNone/>
            </a:pPr>
            <a:r>
              <a:rPr lang="ru-RU" sz="2400" dirty="0" smtClean="0">
                <a:latin typeface="Impact" pitchFamily="34" charset="0"/>
              </a:rPr>
              <a:t>        В январе 1943 года воздушная обстановка резко изменилась в пользу </a:t>
            </a:r>
            <a:r>
              <a:rPr lang="ru-RU" sz="2400" dirty="0" smtClean="0">
                <a:solidFill>
                  <a:srgbClr val="FF0000"/>
                </a:solidFill>
                <a:latin typeface="Impact" pitchFamily="34" charset="0"/>
              </a:rPr>
              <a:t>советской авиации</a:t>
            </a:r>
            <a:r>
              <a:rPr lang="ru-RU" sz="2400" dirty="0" smtClean="0">
                <a:latin typeface="Impact" pitchFamily="34" charset="0"/>
              </a:rPr>
              <a:t>. Самолётный парк 16-й воздушной армии, осуществлявшей воздушную блокаду, был увеличен до 650 самолётов. Все силы 16-й воздушной армии были направлены на поддержку наступления 65-й армии, наносившей главный удар.  Для обеспечения полного взаимодействия авиации с наземными войсками было организовано два дополнительных пункта управления и вдоль линии фронта развёрнуто четыре радиостанции.</a:t>
            </a:r>
            <a:endParaRPr lang="ru-RU" sz="2400" dirty="0">
              <a:latin typeface="Impact"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140968"/>
            <a:ext cx="5688632" cy="3501008"/>
          </a:xfrm>
          <a:prstGeom prst="rect">
            <a:avLst/>
          </a:prstGeom>
        </p:spPr>
      </p:pic>
    </p:spTree>
    <p:extLst>
      <p:ext uri="{BB962C8B-B14F-4D97-AF65-F5344CB8AC3E}">
        <p14:creationId xmlns:p14="http://schemas.microsoft.com/office/powerpoint/2010/main" val="107677052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dirty="0" smtClean="0">
                <a:solidFill>
                  <a:srgbClr val="FF0000"/>
                </a:solidFill>
                <a:latin typeface="Impact" pitchFamily="34" charset="0"/>
              </a:rPr>
              <a:t>ИТОГИ БИТВЫ</a:t>
            </a:r>
            <a:endParaRPr lang="ru-RU" dirty="0">
              <a:solidFill>
                <a:srgbClr val="FF0000"/>
              </a:solidFill>
              <a:latin typeface="Impact" pitchFamily="34" charset="0"/>
            </a:endParaRPr>
          </a:p>
        </p:txBody>
      </p:sp>
      <p:sp>
        <p:nvSpPr>
          <p:cNvPr id="3" name="Объект 2"/>
          <p:cNvSpPr>
            <a:spLocks noGrp="1"/>
          </p:cNvSpPr>
          <p:nvPr>
            <p:ph idx="1"/>
          </p:nvPr>
        </p:nvSpPr>
        <p:spPr>
          <a:xfrm>
            <a:off x="539552" y="921002"/>
            <a:ext cx="8229600" cy="2952327"/>
          </a:xfrm>
        </p:spPr>
        <p:txBody>
          <a:bodyPr>
            <a:normAutofit fontScale="92500"/>
          </a:bodyPr>
          <a:lstStyle/>
          <a:p>
            <a:pPr marL="0" indent="0" algn="ctr">
              <a:buNone/>
            </a:pPr>
            <a:r>
              <a:rPr lang="ru-RU" dirty="0" smtClean="0">
                <a:latin typeface="Impact" pitchFamily="34" charset="0"/>
              </a:rPr>
              <a:t>          </a:t>
            </a:r>
            <a:r>
              <a:rPr lang="ru-RU" sz="2600" dirty="0" smtClean="0">
                <a:latin typeface="Impact" pitchFamily="34" charset="0"/>
              </a:rPr>
              <a:t>Победа </a:t>
            </a:r>
            <a:r>
              <a:rPr lang="ru-RU" sz="2600" dirty="0" smtClean="0">
                <a:solidFill>
                  <a:srgbClr val="FF0000"/>
                </a:solidFill>
                <a:latin typeface="Impact" pitchFamily="34" charset="0"/>
              </a:rPr>
              <a:t>Красной армии </a:t>
            </a:r>
            <a:r>
              <a:rPr lang="ru-RU" sz="2600" dirty="0" smtClean="0">
                <a:latin typeface="Impact" pitchFamily="34" charset="0"/>
              </a:rPr>
              <a:t>в Сталинградской битве стала крупным военно-политическим событием в ходе Второй мировой войны. Битва, закончившаяся окружением, </a:t>
            </a:r>
            <a:r>
              <a:rPr lang="ru-RU" sz="2600" dirty="0" smtClean="0">
                <a:solidFill>
                  <a:srgbClr val="FF0000"/>
                </a:solidFill>
                <a:latin typeface="Impact" pitchFamily="34" charset="0"/>
              </a:rPr>
              <a:t>разгромом и пленением </a:t>
            </a:r>
            <a:r>
              <a:rPr lang="ru-RU" sz="2600" dirty="0" smtClean="0">
                <a:latin typeface="Impact" pitchFamily="34" charset="0"/>
              </a:rPr>
              <a:t>отборной группировки </a:t>
            </a:r>
            <a:r>
              <a:rPr lang="ru-RU" sz="2600" dirty="0" smtClean="0">
                <a:solidFill>
                  <a:srgbClr val="FF0000"/>
                </a:solidFill>
                <a:latin typeface="Impact" pitchFamily="34" charset="0"/>
              </a:rPr>
              <a:t>вермахта</a:t>
            </a:r>
            <a:r>
              <a:rPr lang="ru-RU" sz="2600" dirty="0" smtClean="0">
                <a:latin typeface="Impact" pitchFamily="34" charset="0"/>
              </a:rPr>
              <a:t>, внесла огромный вклад в достижение коренного перелома в ходе Великой Отечественной войны и оказала серьёзное влияние на дальнейший ход всей Второй мировой войны.</a:t>
            </a:r>
            <a:endParaRPr lang="ru-RU" sz="2600" dirty="0">
              <a:latin typeface="Impact"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789041"/>
            <a:ext cx="4067944" cy="288032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776" y="3782537"/>
            <a:ext cx="4058688" cy="2886824"/>
          </a:xfrm>
          <a:prstGeom prst="rect">
            <a:avLst/>
          </a:prstGeom>
        </p:spPr>
      </p:pic>
    </p:spTree>
    <p:extLst>
      <p:ext uri="{BB962C8B-B14F-4D97-AF65-F5344CB8AC3E}">
        <p14:creationId xmlns:p14="http://schemas.microsoft.com/office/powerpoint/2010/main" val="2262509989"/>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567</Words>
  <Application>Microsoft Office PowerPoint</Application>
  <PresentationFormat>Экран (4:3)</PresentationFormat>
  <Paragraphs>23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СТАЛИНГРАДСКАЯ БИТВА</vt:lpstr>
      <vt:lpstr>Битва происходила с 17 июля 1942 года по 2 февраля 1943 года на территории современных Воронежской, Ростовской, Волгоградской областей и Республики Калмыкия.</vt:lpstr>
      <vt:lpstr> </vt:lpstr>
      <vt:lpstr>СРАЖЕНИЕ В ГОРОДЕ</vt:lpstr>
      <vt:lpstr> </vt:lpstr>
      <vt:lpstr> </vt:lpstr>
      <vt:lpstr>ФАКТЫ О БИТВЕ ПОД СТАЛИНГРАДОМ</vt:lpstr>
      <vt:lpstr> </vt:lpstr>
      <vt:lpstr>ИТОГИ БИТВЫ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СТАЛИНГРАДСКАЯ БИТВА</dc:title>
  <dc:creator>Пользователь Windows</dc:creator>
  <cp:lastModifiedBy>Пользователь Windows</cp:lastModifiedBy>
  <cp:revision>8</cp:revision>
  <dcterms:created xsi:type="dcterms:W3CDTF">2025-02-14T03:50:35Z</dcterms:created>
  <dcterms:modified xsi:type="dcterms:W3CDTF">2025-02-14T04:59:51Z</dcterms:modified>
</cp:coreProperties>
</file>