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8FD3CFA-2A51-4E50-ACEC-40FDBC85DB93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CE0DCA-B0F0-4F79-B1F6-259455BF5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471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spd="med" advTm="19000">
        <p15:prstTrans prst="origami" invX="1"/>
      </p:transition>
    </mc:Choice>
    <mc:Fallback xmlns="">
      <p:transition spd="med" advTm="19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3CFA-2A51-4E50-ACEC-40FDBC85DB93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0DCA-B0F0-4F79-B1F6-259455BF5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644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19000">
        <p15:prstTrans prst="origami" invX="1"/>
      </p:transition>
    </mc:Choice>
    <mc:Fallback xmlns="">
      <p:transition spd="med" advTm="19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3CFA-2A51-4E50-ACEC-40FDBC85DB93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0DCA-B0F0-4F79-B1F6-259455BF5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680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19000">
        <p15:prstTrans prst="origami" invX="1"/>
      </p:transition>
    </mc:Choice>
    <mc:Fallback xmlns="">
      <p:transition spd="med" advTm="19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3CFA-2A51-4E50-ACEC-40FDBC85DB93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0DCA-B0F0-4F79-B1F6-259455BF5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813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19000">
        <p15:prstTrans prst="origami" invX="1"/>
      </p:transition>
    </mc:Choice>
    <mc:Fallback xmlns="">
      <p:transition spd="med" advTm="19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8FD3CFA-2A51-4E50-ACEC-40FDBC85DB93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DCE0DCA-B0F0-4F79-B1F6-259455BF5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823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spd="med" advTm="19000">
        <p15:prstTrans prst="origami" invX="1"/>
      </p:transition>
    </mc:Choice>
    <mc:Fallback xmlns="">
      <p:transition spd="med" advTm="19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3CFA-2A51-4E50-ACEC-40FDBC85DB93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0DCA-B0F0-4F79-B1F6-259455BF5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3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19000">
        <p15:prstTrans prst="origami" invX="1"/>
      </p:transition>
    </mc:Choice>
    <mc:Fallback xmlns="">
      <p:transition spd="med" advTm="19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3CFA-2A51-4E50-ACEC-40FDBC85DB93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0DCA-B0F0-4F79-B1F6-259455BF5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263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19000">
        <p15:prstTrans prst="origami" invX="1"/>
      </p:transition>
    </mc:Choice>
    <mc:Fallback xmlns="">
      <p:transition spd="med" advTm="19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3CFA-2A51-4E50-ACEC-40FDBC85DB93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0DCA-B0F0-4F79-B1F6-259455BF5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334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19000">
        <p15:prstTrans prst="origami" invX="1"/>
      </p:transition>
    </mc:Choice>
    <mc:Fallback xmlns="">
      <p:transition spd="med" advTm="19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3CFA-2A51-4E50-ACEC-40FDBC85DB93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0DCA-B0F0-4F79-B1F6-259455BF5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754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19000">
        <p15:prstTrans prst="origami" invX="1"/>
      </p:transition>
    </mc:Choice>
    <mc:Fallback xmlns="">
      <p:transition spd="med" advTm="19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3CFA-2A51-4E50-ACEC-40FDBC85DB93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CE0DCA-B0F0-4F79-B1F6-259455BF52E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5413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19000">
        <p15:prstTrans prst="origami" invX="1"/>
      </p:transition>
    </mc:Choice>
    <mc:Fallback xmlns="">
      <p:transition spd="med" advTm="19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8FD3CFA-2A51-4E50-ACEC-40FDBC85DB93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CE0DCA-B0F0-4F79-B1F6-259455BF52E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350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19000">
        <p15:prstTrans prst="origami" invX="1"/>
      </p:transition>
    </mc:Choice>
    <mc:Fallback xmlns="">
      <p:transition spd="med" advTm="19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8FD3CFA-2A51-4E50-ACEC-40FDBC85DB93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CE0DCA-B0F0-4F79-B1F6-259455BF5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076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5="http://schemas.microsoft.com/office/powerpoint/2012/main">
    <mc:Choice Requires="p15">
      <p:transition spd="med" advTm="19000">
        <p15:prstTrans prst="origami" invX="1"/>
      </p:transition>
    </mc:Choice>
    <mc:Fallback xmlns="">
      <p:transition spd="med" advTm="19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accent3">
                <a:lumMod val="0"/>
                <a:lumOff val="100000"/>
              </a:schemeClr>
            </a:gs>
            <a:gs pos="48000">
              <a:schemeClr val="accent5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BD671-CCC9-4ED4-98C6-869365AF2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5167" y="2063129"/>
            <a:ext cx="8689976" cy="2509213"/>
          </a:xfrm>
        </p:spPr>
        <p:txBody>
          <a:bodyPr>
            <a:noAutofit/>
          </a:bodyPr>
          <a:lstStyle/>
          <a:p>
            <a:r>
              <a:rPr lang="ru-RU" sz="9600" dirty="0"/>
              <a:t>Ценности семьи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9C89D8-8EA3-4DCE-9CA7-82604AB74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1152" y="5663574"/>
            <a:ext cx="9070848" cy="457201"/>
          </a:xfrm>
        </p:spPr>
        <p:txBody>
          <a:bodyPr>
            <a:noAutofit/>
          </a:bodyPr>
          <a:lstStyle/>
          <a:p>
            <a:pPr algn="r"/>
            <a:r>
              <a:rPr lang="ru-RU" sz="2400" dirty="0">
                <a:solidFill>
                  <a:schemeClr val="tx1"/>
                </a:solidFill>
              </a:rPr>
              <a:t>Работу выполнила:</a:t>
            </a:r>
          </a:p>
          <a:p>
            <a:pPr algn="r"/>
            <a:r>
              <a:rPr lang="ru-RU" sz="2400" dirty="0">
                <a:solidFill>
                  <a:schemeClr val="tx1"/>
                </a:solidFill>
              </a:rPr>
              <a:t> Скорнякова Екатерина Александровна</a:t>
            </a:r>
          </a:p>
          <a:p>
            <a:pPr algn="r"/>
            <a:r>
              <a:rPr lang="ru-RU" sz="2400" dirty="0">
                <a:solidFill>
                  <a:schemeClr val="tx1"/>
                </a:solidFill>
              </a:rPr>
              <a:t>307 группа </a:t>
            </a:r>
          </a:p>
        </p:txBody>
      </p:sp>
      <p:pic>
        <p:nvPicPr>
          <p:cNvPr id="4" name="Bloo_-_Downtown_Baby_70247629">
            <a:hlinkClick r:id="" action="ppaction://media"/>
            <a:extLst>
              <a:ext uri="{FF2B5EF4-FFF2-40B4-BE49-F238E27FC236}">
                <a16:creationId xmlns:a16="http://schemas.microsoft.com/office/drawing/2014/main" id="{004E7C03-A698-4331-A8AD-FEA928C783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6804" y="61207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78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19000">
        <p15:prstTrans prst="origami" invX="1"/>
      </p:transition>
    </mc:Choice>
    <mc:Fallback xmlns="">
      <p:transition spd="med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CCD2DE-CCE8-4448-8D36-556964A1A859}"/>
              </a:ext>
            </a:extLst>
          </p:cNvPr>
          <p:cNvSpPr txBox="1"/>
          <p:nvPr/>
        </p:nvSpPr>
        <p:spPr>
          <a:xfrm>
            <a:off x="2273417" y="1543574"/>
            <a:ext cx="80618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i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60237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19000">
        <p15:prstTrans prst="origami" invX="1"/>
      </p:transition>
    </mc:Choice>
    <mc:Fallback xmlns="">
      <p:transition spd="med" advTm="19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73C6BC-371D-4CB7-8B59-A8217DF81798}"/>
              </a:ext>
            </a:extLst>
          </p:cNvPr>
          <p:cNvSpPr txBox="1"/>
          <p:nvPr/>
        </p:nvSpPr>
        <p:spPr>
          <a:xfrm>
            <a:off x="5637402" y="297389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E2B608-A77A-4643-94D4-EA2A0085A21D}"/>
              </a:ext>
            </a:extLst>
          </p:cNvPr>
          <p:cNvSpPr txBox="1"/>
          <p:nvPr/>
        </p:nvSpPr>
        <p:spPr>
          <a:xfrm>
            <a:off x="212129" y="1119065"/>
            <a:ext cx="524521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Семейные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ценности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это то, ради чего человек создает</a:t>
            </a:r>
            <a:r>
              <a:rPr lang="ru-RU" sz="240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семью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в чём видит её главное предназначение, то, ради чего </a:t>
            </a:r>
            <a:r>
              <a:rPr lang="ru-RU" sz="240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семья 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будет существовать и преумножаться. Это любовь и взаимопонимание, это доверие и близость, это чувство общности и принадлежности, уважение, личностный и духовный рост, это счастливое родительство, дети, экономическая стабильность и безопасность, и это бытовая и жилищная обустроенность.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E2428D5-3AB4-45A0-ADC3-4B2D888A7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344" y="387510"/>
            <a:ext cx="5797229" cy="579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395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19000">
        <p15:prstTrans prst="origami" invX="1"/>
      </p:transition>
    </mc:Choice>
    <mc:Fallback xmlns="">
      <p:transition spd="med" advTm="19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D5A3C9-08CD-4407-A35C-EC17146B9E16}"/>
              </a:ext>
            </a:extLst>
          </p:cNvPr>
          <p:cNvSpPr txBox="1"/>
          <p:nvPr/>
        </p:nvSpPr>
        <p:spPr>
          <a:xfrm>
            <a:off x="2946633" y="234784"/>
            <a:ext cx="6094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Значение семейных ценностей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A22075-0DD0-4145-8D3B-D25F268B546E}"/>
              </a:ext>
            </a:extLst>
          </p:cNvPr>
          <p:cNvSpPr txBox="1"/>
          <p:nvPr/>
        </p:nvSpPr>
        <p:spPr>
          <a:xfrm>
            <a:off x="226503" y="960026"/>
            <a:ext cx="118536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ru-RU" sz="2400" b="0" i="0" dirty="0">
                <a:solidFill>
                  <a:srgbClr val="30303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Они формируют у маленького человека понимание роли семьи, ее значимости и уникальности. Именно в окружении близких дети учатся правильно выражать свои чувства, доброту и щедрость, уважение и ответственности за свои поступки, любовь, доверие и честность.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00" name="Picture 4" descr="Семейные Ценности Картинки">
            <a:extLst>
              <a:ext uri="{FF2B5EF4-FFF2-40B4-BE49-F238E27FC236}">
                <a16:creationId xmlns:a16="http://schemas.microsoft.com/office/drawing/2014/main" id="{E1460E4E-1F94-4577-8433-2762D56C8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0" r="138"/>
          <a:stretch/>
        </p:blipFill>
        <p:spPr bwMode="auto">
          <a:xfrm>
            <a:off x="1132813" y="2427688"/>
            <a:ext cx="8430637" cy="443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711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19000">
        <p15:prstTrans prst="origami" invX="1"/>
      </p:transition>
    </mc:Choice>
    <mc:Fallback xmlns="">
      <p:transition spd="med" advTm="19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4775D52-D98D-4629-9EDD-0BB5707C0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034" y="2272893"/>
            <a:ext cx="7579453" cy="4333875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E51801-CD09-45C0-BFA6-3A0DB775A9DC}"/>
              </a:ext>
            </a:extLst>
          </p:cNvPr>
          <p:cNvSpPr txBox="1"/>
          <p:nvPr/>
        </p:nvSpPr>
        <p:spPr>
          <a:xfrm>
            <a:off x="1694280" y="1643063"/>
            <a:ext cx="7200900" cy="2981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A0007-15B1-4F61-A1E7-67F598490C0B}"/>
              </a:ext>
            </a:extLst>
          </p:cNvPr>
          <p:cNvSpPr txBox="1"/>
          <p:nvPr/>
        </p:nvSpPr>
        <p:spPr>
          <a:xfrm>
            <a:off x="184558" y="764975"/>
            <a:ext cx="1200744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l"/>
            <a:r>
              <a:rPr lang="ru-RU" sz="2400" b="0" i="0" dirty="0">
                <a:solidFill>
                  <a:srgbClr val="30303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Главная семейная ценность – это любовь. Она проявляется в нежности по отношению к любимым, желанием о них заботиться, защищать, быть постоянно рядом. Союзы, основанные на любви – счастливые и благополучные. Они представляют собой крепкий оплот, тихую гавань, в которую всегда можно вернуться, получить поддержку и утешение.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779254-FAC2-4FCD-B97B-FB2D3E33BF62}"/>
              </a:ext>
            </a:extLst>
          </p:cNvPr>
          <p:cNvSpPr txBox="1"/>
          <p:nvPr/>
        </p:nvSpPr>
        <p:spPr>
          <a:xfrm>
            <a:off x="3766657" y="66675"/>
            <a:ext cx="34982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0" dirty="0">
                <a:solidFill>
                  <a:srgbClr val="303030"/>
                </a:solidFill>
                <a:effectLst/>
                <a:latin typeface="Source Sans Pro" panose="020B0604020202020204" pitchFamily="34" charset="0"/>
              </a:rPr>
              <a:t>Любовь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8383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19000">
        <p15:prstTrans prst="origami" invX="1"/>
      </p:transition>
    </mc:Choice>
    <mc:Fallback xmlns="">
      <p:transition spd="med" advTm="19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DDAD17-EE9A-493F-B891-60D31190093E}"/>
              </a:ext>
            </a:extLst>
          </p:cNvPr>
          <p:cNvSpPr txBox="1"/>
          <p:nvPr/>
        </p:nvSpPr>
        <p:spPr>
          <a:xfrm>
            <a:off x="169807" y="510501"/>
            <a:ext cx="118516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i="0" dirty="0">
              <a:solidFill>
                <a:srgbClr val="303030"/>
              </a:solidFill>
              <a:effectLst/>
              <a:latin typeface="Source Sans Pro" panose="020B0503030403020204" pitchFamily="34" charset="0"/>
            </a:endParaRPr>
          </a:p>
          <a:p>
            <a:pPr indent="457200" algn="l"/>
            <a:r>
              <a:rPr lang="ru-RU" sz="2400" b="0" i="0" dirty="0">
                <a:solidFill>
                  <a:srgbClr val="30303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Важно научиться доверять друг другу и приучить к этому своих детей. С каждой проблемой, неудачей, любыми переживаниями вы должны делиться со своими родными. Доверие сложно купить за какие-то деньги, его можно только заслужить, и часто на это уходят многие года.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703D9AD8-E906-4D41-9F46-B37164D10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37" y="2373992"/>
            <a:ext cx="7746457" cy="419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CDC872-1245-4253-95EA-498315E0E49E}"/>
              </a:ext>
            </a:extLst>
          </p:cNvPr>
          <p:cNvSpPr txBox="1"/>
          <p:nvPr/>
        </p:nvSpPr>
        <p:spPr>
          <a:xfrm>
            <a:off x="461394" y="218114"/>
            <a:ext cx="11730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0" dirty="0">
                <a:solidFill>
                  <a:srgbClr val="30303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Доверие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404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19000">
        <p15:prstTrans prst="origami" invX="1"/>
      </p:transition>
    </mc:Choice>
    <mc:Fallback xmlns="">
      <p:transition spd="med" advTm="19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E590F4-1E1B-4718-82F9-211EF8E5B2C2}"/>
              </a:ext>
            </a:extLst>
          </p:cNvPr>
          <p:cNvSpPr txBox="1"/>
          <p:nvPr/>
        </p:nvSpPr>
        <p:spPr>
          <a:xfrm>
            <a:off x="5143500" y="2428012"/>
            <a:ext cx="682942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Верность</a:t>
            </a:r>
          </a:p>
          <a:p>
            <a:pPr algn="l"/>
            <a:r>
              <a:rPr lang="ru-RU" sz="2400" b="0" i="0" dirty="0">
                <a:solidFill>
                  <a:srgbClr val="30303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Еще один залог крепости любовных уз. Готовность быть с любимым человеком и в горе и в радости, несмотря ни на какие соблазны. Это качество формирует в человеке с раннего детства такие качества, как верность своему слову, делу, преданность в дружбе.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0931E93-06BF-427E-A237-6C1CEEB24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904012"/>
            <a:ext cx="3800475" cy="570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861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19000">
        <p15:prstTrans prst="origami" invX="1"/>
      </p:transition>
    </mc:Choice>
    <mc:Fallback xmlns="">
      <p:transition spd="med" advTm="19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E32FDA-C397-46EC-9C07-47212CF04356}"/>
              </a:ext>
            </a:extLst>
          </p:cNvPr>
          <p:cNvSpPr txBox="1"/>
          <p:nvPr/>
        </p:nvSpPr>
        <p:spPr>
          <a:xfrm>
            <a:off x="218114" y="762000"/>
            <a:ext cx="119738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l"/>
            <a:r>
              <a:rPr lang="ru-RU" sz="2400" b="0" i="0" dirty="0">
                <a:solidFill>
                  <a:srgbClr val="30303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Важно понимать друг друга с полуслова, уважать интересы и стремления своей второй половинки и детей. Чувствуя поддержку, человек развивается не только духовно, но и поднимается ввысь в спорте, карьере, достигает больших успехов.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847E190E-2279-4AB7-9F2C-DBBB5D6F37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33750" y="34290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B9BECC-6C6E-4C5C-96E2-5894CCAAF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471" y="1928233"/>
            <a:ext cx="7256980" cy="477753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454C9B-BA34-47DF-85E8-7040DA49F5A4}"/>
              </a:ext>
            </a:extLst>
          </p:cNvPr>
          <p:cNvSpPr txBox="1"/>
          <p:nvPr/>
        </p:nvSpPr>
        <p:spPr>
          <a:xfrm>
            <a:off x="2023844" y="152237"/>
            <a:ext cx="61449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Взаимопонимание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489761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19000">
        <p15:prstTrans prst="origami" invX="1"/>
      </p:transition>
    </mc:Choice>
    <mc:Fallback xmlns="">
      <p:transition spd="med" advTm="19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E4CEEC-792C-4037-BA60-5D9B51576A44}"/>
              </a:ext>
            </a:extLst>
          </p:cNvPr>
          <p:cNvSpPr txBox="1"/>
          <p:nvPr/>
        </p:nvSpPr>
        <p:spPr>
          <a:xfrm>
            <a:off x="201336" y="712631"/>
            <a:ext cx="117445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l"/>
            <a:r>
              <a:rPr lang="ru-RU" sz="2400" b="0" i="0" dirty="0">
                <a:solidFill>
                  <a:srgbClr val="30303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Оно выражается в уважении к индивидуальности каждого члена династии, недопустимости «переламывания» одного супруга под интересы и потребности другого, невмешательства в дела молодых со стороны родителей.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814E963-ADAE-451D-BDCF-635656750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60" y="2550519"/>
            <a:ext cx="5911728" cy="393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479F90-E078-4F59-B53C-B6008F4F9776}"/>
              </a:ext>
            </a:extLst>
          </p:cNvPr>
          <p:cNvSpPr txBox="1"/>
          <p:nvPr/>
        </p:nvSpPr>
        <p:spPr>
          <a:xfrm>
            <a:off x="2734811" y="167780"/>
            <a:ext cx="50753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Уважение</a:t>
            </a:r>
          </a:p>
          <a:p>
            <a:endParaRPr lang="ru-RU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53A8750-D5FD-4075-B427-198578FC0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810" y="1753565"/>
            <a:ext cx="5604854" cy="413970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095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19000">
        <p15:prstTrans prst="origami" invX="1"/>
      </p:transition>
    </mc:Choice>
    <mc:Fallback xmlns="">
      <p:transition spd="med" advTm="19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A61D1B-213E-4C92-8370-F8CB677B23D3}"/>
              </a:ext>
            </a:extLst>
          </p:cNvPr>
          <p:cNvSpPr txBox="1"/>
          <p:nvPr/>
        </p:nvSpPr>
        <p:spPr>
          <a:xfrm>
            <a:off x="234892" y="725296"/>
            <a:ext cx="119571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l"/>
            <a:r>
              <a:rPr lang="ru-RU" sz="2400" b="0" i="0" dirty="0">
                <a:solidFill>
                  <a:srgbClr val="30303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Это желание помочь слабому, беззащитному, оказать ему поддержку, потребность быть полезным. Такие отношения делают семью более гармоничной.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8A5095E-A4C7-462F-95EC-72181D631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04" y="3881617"/>
            <a:ext cx="4102794" cy="27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16D824-3587-4326-9E82-8B8FF7EDBFB8}"/>
              </a:ext>
            </a:extLst>
          </p:cNvPr>
          <p:cNvSpPr txBox="1"/>
          <p:nvPr/>
        </p:nvSpPr>
        <p:spPr>
          <a:xfrm>
            <a:off x="3724713" y="189788"/>
            <a:ext cx="38086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Доброта</a:t>
            </a:r>
          </a:p>
          <a:p>
            <a:endParaRPr lang="ru-RU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7468B5C5-F076-4589-95FC-1410383A7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08" y="3219232"/>
            <a:ext cx="5261994" cy="35341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011A3D56-6E2E-4325-903E-09335C4CA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117" y="1452144"/>
            <a:ext cx="3534175" cy="353417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64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19000">
        <p15:prstTrans prst="origami" invX="1"/>
      </p:transition>
    </mc:Choice>
    <mc:Fallback xmlns="">
      <p:transition spd="med" advTm="19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238</TotalTime>
  <Words>378</Words>
  <Application>Microsoft Office PowerPoint</Application>
  <PresentationFormat>Широкоэкранный</PresentationFormat>
  <Paragraphs>21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Century Gothic</vt:lpstr>
      <vt:lpstr>Garamond</vt:lpstr>
      <vt:lpstr>Source Sans Pro</vt:lpstr>
      <vt:lpstr>Савон</vt:lpstr>
      <vt:lpstr>Ценности семьи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Ценности семьи</dc:title>
  <dc:creator>Екатерина Скорнякова</dc:creator>
  <cp:lastModifiedBy>Екатерина Скорнякова</cp:lastModifiedBy>
  <cp:revision>18</cp:revision>
  <dcterms:created xsi:type="dcterms:W3CDTF">2024-02-09T06:33:08Z</dcterms:created>
  <dcterms:modified xsi:type="dcterms:W3CDTF">2024-03-02T03:09:40Z</dcterms:modified>
</cp:coreProperties>
</file>