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5" r:id="rId5"/>
    <p:sldId id="296" r:id="rId6"/>
    <p:sldId id="314" r:id="rId7"/>
    <p:sldId id="306" r:id="rId8"/>
    <p:sldId id="322" r:id="rId9"/>
    <p:sldId id="330" r:id="rId10"/>
    <p:sldId id="331" r:id="rId11"/>
    <p:sldId id="332" r:id="rId12"/>
    <p:sldId id="335" r:id="rId13"/>
    <p:sldId id="333" r:id="rId14"/>
    <p:sldId id="334" r:id="rId15"/>
    <p:sldId id="336" r:id="rId16"/>
    <p:sldId id="337" r:id="rId17"/>
    <p:sldId id="310" r:id="rId18"/>
    <p:sldId id="316" r:id="rId19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879" autoAdjust="0"/>
  </p:normalViewPr>
  <p:slideViewPr>
    <p:cSldViewPr snapToGrid="0">
      <p:cViewPr varScale="1">
        <p:scale>
          <a:sx n="77" d="100"/>
          <a:sy n="77" d="100"/>
        </p:scale>
        <p:origin x="600" y="90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03.03.2023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03.03.2023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4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6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mc:AlternateContent xmlns:mc="http://schemas.openxmlformats.org/markup-compatibility/2006">
    <mc:Choice xmlns:p14="http://schemas.microsoft.com/office/powerpoint/2010/main" Requires="p14">
      <p:transition p14:dur="250" advClick="0" advTm="2000">
        <p:fade/>
      </p:transition>
    </mc:Choice>
    <mc:Fallback>
      <p:transition advClick="0" advTm="200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su/VTdMXZA" TargetMode="External"/><Relationship Id="rId3" Type="http://schemas.openxmlformats.org/officeDocument/2006/relationships/hyperlink" Target="mailto:evgesha.kost2801@gmail.com" TargetMode="External"/><Relationship Id="rId7" Type="http://schemas.openxmlformats.org/officeDocument/2006/relationships/hyperlink" Target="https://goo.su/aEXOcx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.su/siBV6s" TargetMode="External"/><Relationship Id="rId11" Type="http://schemas.openxmlformats.org/officeDocument/2006/relationships/hyperlink" Target="http://ez.chita.ru/encycl/person/?id=6462" TargetMode="External"/><Relationship Id="rId5" Type="http://schemas.openxmlformats.org/officeDocument/2006/relationships/hyperlink" Target="https://stihi.ru/avtor/muzalirika" TargetMode="External"/><Relationship Id="rId10" Type="http://schemas.openxmlformats.org/officeDocument/2006/relationships/hyperlink" Target="http://chptk.ru/pages/raznoe/2020/uchitelja_v_voennoe_vremja.pdf" TargetMode="External"/><Relationship Id="rId4" Type="http://schemas.openxmlformats.org/officeDocument/2006/relationships/hyperlink" Target="https://vokrugknig.blogspot.com/2020/10/20.html" TargetMode="External"/><Relationship Id="rId9" Type="http://schemas.openxmlformats.org/officeDocument/2006/relationships/hyperlink" Target="https://goo.su/ARmXkm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989" y="2245908"/>
            <a:ext cx="6693408" cy="1545658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latin typeface="Bahnschrift Light Condensed" panose="020B0502040204020203" pitchFamily="34" charset="0"/>
              </a:rPr>
              <a:t>Учитель </a:t>
            </a:r>
            <a:r>
              <a:rPr lang="ru-RU" dirty="0" smtClean="0">
                <a:latin typeface="Bahnschrift Light Condensed" panose="020B0502040204020203" pitchFamily="34" charset="0"/>
              </a:rPr>
              <a:t/>
            </a:r>
            <a:br>
              <a:rPr lang="ru-RU" dirty="0" smtClean="0">
                <a:latin typeface="Bahnschrift Light Condensed" panose="020B0502040204020203" pitchFamily="34" charset="0"/>
              </a:rPr>
            </a:br>
            <a:r>
              <a:rPr lang="ru-RU" dirty="0" smtClean="0">
                <a:latin typeface="Bahnschrift Light Condensed" panose="020B0502040204020203" pitchFamily="34" charset="0"/>
              </a:rPr>
              <a:t>поэтами </a:t>
            </a:r>
            <a:r>
              <a:rPr lang="ru-RU" dirty="0">
                <a:latin typeface="Bahnschrift Light Condensed" panose="020B0502040204020203" pitchFamily="34" charset="0"/>
              </a:rPr>
              <a:t>воспетый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0792" y="196612"/>
            <a:ext cx="4416268" cy="6524863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6B1C9-F168-9B7A-8E29-8F19B4D0C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30" y="216178"/>
            <a:ext cx="4041088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Я помню сожжённые сёла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после победного дня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Пустую холодную школу,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Где четверо кроме меня,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 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Где нам однорукий учитель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Рассказывал про Сталинград...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Я помню поношенный китель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пятна — следы от наград.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 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Он жил одиноко при школе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в класс приходил налегке.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медленно левой рукою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Слова выводил на доске.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 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Мелок под рукою крошился.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Учитель не мог нам сказать,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Что заново с нами учился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Умению ровно писать</a:t>
            </a:r>
            <a:r>
              <a:rPr lang="ru-RU" altLang="ru-RU" sz="2200" dirty="0" smtClean="0">
                <a:latin typeface="Bahnschrift SemiLight SemiConde" panose="020B0502040204020203" pitchFamily="34" charset="0"/>
              </a:rPr>
              <a:t>.</a:t>
            </a:r>
            <a:r>
              <a:rPr lang="ru-RU" altLang="ru-RU" sz="2200" dirty="0">
                <a:latin typeface="Bahnschrift SemiLight SemiConde" panose="020B0502040204020203" pitchFamily="34" charset="0"/>
              </a:rPr>
              <a:t> 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endParaRPr lang="ru-RU" altLang="ru-RU" sz="2200" dirty="0">
              <a:latin typeface="Bahnschrift SemiLight SemiConde" panose="020B0502040204020203" pitchFamily="34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2A6776D5-05F1-E9E0-57B1-DB80655D6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65" y="368587"/>
            <a:ext cx="2508568" cy="379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60865-8997-E1D8-CCF2-62CEB6A1E442}"/>
              </a:ext>
            </a:extLst>
          </p:cNvPr>
          <p:cNvSpPr txBox="1"/>
          <p:nvPr/>
        </p:nvSpPr>
        <p:spPr>
          <a:xfrm>
            <a:off x="8420986" y="146271"/>
            <a:ext cx="345203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Р</a:t>
            </a:r>
            <a:r>
              <a:rPr lang="ru-RU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усский 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советский поэт-песенник и прозаик, педагог, фронтовой корреспондент.</a:t>
            </a:r>
          </a:p>
          <a:p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Участник Великой Отечественной войны. Служил в газете Карельского фронта «В бой за Родину», многократно бывал на Мурманском и Кандалакшском направлениях. В 1942 был ранен, лечение проходил в г. Чкалов. Реабилитирован.</a:t>
            </a:r>
          </a:p>
          <a:p>
            <a:pPr algn="l"/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Позднее преподавал стихосложение в Литературном институте им. А. М. Горького и других институтах.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947CF-CF0C-6D11-0E7E-A24D6348ECB2}"/>
              </a:ext>
            </a:extLst>
          </p:cNvPr>
          <p:cNvSpPr txBox="1"/>
          <p:nvPr/>
        </p:nvSpPr>
        <p:spPr>
          <a:xfrm>
            <a:off x="5053607" y="4450573"/>
            <a:ext cx="2922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Александр Александрович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Коваленков</a:t>
            </a:r>
            <a:endParaRPr lang="ru-RU" sz="3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2421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0792" y="196612"/>
            <a:ext cx="4416268" cy="6524863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6B1C9-F168-9B7A-8E29-8F19B4D0C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42" y="196612"/>
            <a:ext cx="4104168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Ему мы во всём подражали —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Таков был ребячий закон.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пусть мы неровно писали,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Зато мы писали, как он.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endParaRPr lang="ru-RU" altLang="ru-RU" sz="2200" dirty="0">
              <a:latin typeface="Bahnschrift SemiLight SemiConde" panose="020B0502040204020203" pitchFamily="34" charset="0"/>
            </a:endParaRP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Зато из рассказов недлинных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Под шорох осенней листвы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Мы знали про </a:t>
            </a:r>
            <a:r>
              <a:rPr lang="ru-RU" altLang="ru-RU" sz="2200" dirty="0" err="1">
                <a:latin typeface="Bahnschrift SemiLight SemiConde" panose="020B0502040204020203" pitchFamily="34" charset="0"/>
              </a:rPr>
              <a:t>взятье</a:t>
            </a:r>
            <a:r>
              <a:rPr lang="ru-RU" altLang="ru-RU" sz="2200" dirty="0">
                <a:latin typeface="Bahnschrift SemiLight SemiConde" panose="020B0502040204020203" pitchFamily="34" charset="0"/>
              </a:rPr>
              <a:t> Берлина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про оборону Москвы.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 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Дымок от землянок лучился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Жестокой печалью земли.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— Любите, ребята, Отчизну,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Её мы в бою сберегли...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 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слово заветное это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Я множество раз выводил.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столько душевного света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В звучанье его находил</a:t>
            </a:r>
            <a:r>
              <a:rPr lang="ru-RU" altLang="ru-RU" sz="2200" dirty="0" smtClean="0">
                <a:latin typeface="Bahnschrift SemiLight SemiConde" panose="020B0502040204020203" pitchFamily="34" charset="0"/>
              </a:rPr>
              <a:t>!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Light Condensed" panose="020B0502040204020203" pitchFamily="34" charset="0"/>
            </a:endParaRPr>
          </a:p>
        </p:txBody>
      </p:sp>
      <p:pic>
        <p:nvPicPr>
          <p:cNvPr id="1026" name="Picture 2" descr="https://media.75.ru/3f24b791494cb84b7105bb7aa311e1f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63" y="308345"/>
            <a:ext cx="2509514" cy="367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947CF-CF0C-6D11-0E7E-A24D6348ECB2}"/>
              </a:ext>
            </a:extLst>
          </p:cNvPr>
          <p:cNvSpPr txBox="1"/>
          <p:nvPr/>
        </p:nvSpPr>
        <p:spPr>
          <a:xfrm>
            <a:off x="5342463" y="4468572"/>
            <a:ext cx="2922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0000"/>
                </a:solidFill>
                <a:latin typeface="Bahnschrift Light Condensed" panose="020B0502040204020203" pitchFamily="34" charset="0"/>
              </a:rPr>
              <a:t>Базарсадо</a:t>
            </a:r>
            <a:r>
              <a:rPr lang="ru-RU" sz="32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 Батоев</a:t>
            </a:r>
            <a:endParaRPr lang="ru-RU" sz="3200" dirty="0">
              <a:latin typeface="Bahnschrift Light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60865-8997-E1D8-CCF2-62CEB6A1E442}"/>
              </a:ext>
            </a:extLst>
          </p:cNvPr>
          <p:cNvSpPr txBox="1"/>
          <p:nvPr/>
        </p:nvSpPr>
        <p:spPr>
          <a:xfrm>
            <a:off x="8343121" y="223103"/>
            <a:ext cx="36080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Кадровый военный, участник Сталинградской битвы, после тяжелого ранения двадцативосьмилетний фронтовик изучал со студентами строевую подготовку, оружие, способы маскировки и т.д. – все, чем владел сам. А еще ежедневно проводил утренние зарядки в сопровождении маршевых песен - Алексей Георгиевич был очень музыкален и хорошо пел. 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23381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0792" y="196612"/>
            <a:ext cx="4416268" cy="6524863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6B1C9-F168-9B7A-8E29-8F19B4D0C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86" y="323604"/>
            <a:ext cx="4039279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 Light Condensed" panose="020B0502040204020203" pitchFamily="34" charset="0"/>
                <a:cs typeface="Arial" panose="020B0604020202020204" pitchFamily="34" charset="0"/>
              </a:rPr>
              <a:t> 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Light Condensed" panose="020B0502040204020203" pitchFamily="34" charset="0"/>
            </a:endParaRP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А после поношенный китель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Я помню как злую судьбу —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Лежал в нём мой первый учитель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В некрашеном, светлом гробу.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 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Ушёл, говорили, до срока,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Все беды теперь позади...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Рука его так одиноко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Лежала на впалой груди!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 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Могилу землёй закидали.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женщины тихо рыдали.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кто-то негромко сказал: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— Медалей-то, бабы, медалей!</a:t>
            </a:r>
          </a:p>
          <a:p>
            <a:pPr marR="0" indent="0" algn="just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Ить он никогда не казал...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 Light Condensed" panose="020B0502040204020203" pitchFamily="34" charset="0"/>
                <a:cs typeface="Arial" panose="020B0604020202020204" pitchFamily="34" charset="0"/>
              </a:rPr>
              <a:t>  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Light Condensed" panose="020B0502040204020203" pitchFamily="34" charset="0"/>
            </a:endParaRPr>
          </a:p>
        </p:txBody>
      </p:sp>
      <p:pic>
        <p:nvPicPr>
          <p:cNvPr id="3074" name="Picture 2" descr="http://mcrb-az.chita.muzkult.ru/media/2019/12/18/1265192357/Strelkov_G.A_fo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63" y="510206"/>
            <a:ext cx="2460034" cy="344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947CF-CF0C-6D11-0E7E-A24D6348ECB2}"/>
              </a:ext>
            </a:extLst>
          </p:cNvPr>
          <p:cNvSpPr txBox="1"/>
          <p:nvPr/>
        </p:nvSpPr>
        <p:spPr>
          <a:xfrm>
            <a:off x="5342463" y="4468572"/>
            <a:ext cx="2922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ГЕОРГИЙ АНДРЕЕВИЧ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СТРЕЛКОВ</a:t>
            </a:r>
            <a:endParaRPr lang="ru-RU" sz="3200" dirty="0">
              <a:latin typeface="Bahnschrift Light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60865-8997-E1D8-CCF2-62CEB6A1E442}"/>
              </a:ext>
            </a:extLst>
          </p:cNvPr>
          <p:cNvSpPr txBox="1"/>
          <p:nvPr/>
        </p:nvSpPr>
        <p:spPr>
          <a:xfrm>
            <a:off x="8144541" y="510206"/>
            <a:ext cx="380666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1938 учитель в </a:t>
            </a:r>
            <a:r>
              <a:rPr lang="ru-RU" sz="2400" dirty="0" err="1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с.Александровский</a:t>
            </a:r>
            <a:r>
              <a:rPr lang="ru-RU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Завод. В 1939 призван в армию. Участник боя 24.8.1942 под Сталинградом у с. Мал. Россошки, принимал участие в боях под Ростовом-на-Дону, в освобождении Крыма, Прибалтики. После окончания войны более 40 лет проработал учителем в школе. </a:t>
            </a:r>
            <a:r>
              <a:rPr lang="ru-RU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Почетный 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гражданин с. Мал. Россошки, его имя носит </a:t>
            </a:r>
            <a:r>
              <a:rPr lang="ru-RU" sz="2400" dirty="0" err="1">
                <a:solidFill>
                  <a:srgbClr val="000000"/>
                </a:solidFill>
                <a:latin typeface="Bahnschrift Light Condensed" panose="020B0502040204020203" pitchFamily="34" charset="0"/>
              </a:rPr>
              <a:t>Александрово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-Заводская ср. школа, на здании к-рой укреплена мемориальная доска. Награжден орденом Ленина (1972), медалями.</a:t>
            </a:r>
            <a:b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</a:br>
            <a:endParaRPr lang="ru-RU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01213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0792" y="196612"/>
            <a:ext cx="4416268" cy="6524863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6B1C9-F168-9B7A-8E29-8F19B4D0C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84" y="459633"/>
            <a:ext cx="4038285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Мой первый учитель! Не вправе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Забыть о тебе никогда.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Пусть жил ты и умер не в славе —</a:t>
            </a:r>
          </a:p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Ты с нами идёшь сквозь года.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200" dirty="0">
              <a:latin typeface="Bahnschrift SemiLight SemiConde" panose="020B0502040204020203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Тебе я обязан всем чистым,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Всем светлым, что есть на земле,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И думой о судьбах Отчизны,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Bahnschrift SemiLight SemiConde" panose="020B0502040204020203" pitchFamily="34" charset="0"/>
              </a:rPr>
              <a:t>Что нёс ты на светлом челе!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200" dirty="0" smtClean="0">
              <a:solidFill>
                <a:srgbClr val="000000"/>
              </a:solidFill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 smtClean="0">
                <a:solidFill>
                  <a:srgbClr val="0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***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Light Condense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D9313A-343F-702E-DFA0-90BA7BFE5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6168" y="223103"/>
            <a:ext cx="2942269" cy="341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947CF-CF0C-6D11-0E7E-A24D6348ECB2}"/>
              </a:ext>
            </a:extLst>
          </p:cNvPr>
          <p:cNvSpPr txBox="1"/>
          <p:nvPr/>
        </p:nvSpPr>
        <p:spPr>
          <a:xfrm>
            <a:off x="5264598" y="3933606"/>
            <a:ext cx="2922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АЛЕКСЕЙ ГЕОРГИЕВИЧ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ИНЖЕЛЕВСКИЙ</a:t>
            </a:r>
            <a:endParaRPr lang="ru-RU" sz="3200" dirty="0">
              <a:latin typeface="Bahnschrift Light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60865-8997-E1D8-CCF2-62CEB6A1E442}"/>
              </a:ext>
            </a:extLst>
          </p:cNvPr>
          <p:cNvSpPr txBox="1"/>
          <p:nvPr/>
        </p:nvSpPr>
        <p:spPr>
          <a:xfrm>
            <a:off x="8343121" y="223103"/>
            <a:ext cx="36080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Кадровый военный, участник Сталинградской битвы, после тяжелого ранения двадцативосьмилетний фронтовик изучал со студентами строевую подготовку, оружие, способы маскировки и т.д. – все, чем владел сам. А еще ежедневно проводил утренние зарядки в сопровождении маршевых песен - Алексей Георгиевич был очень музыкален и хорошо пел. 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63267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363" y="2651760"/>
            <a:ext cx="8123274" cy="2697480"/>
          </a:xfrm>
        </p:spPr>
        <p:txBody>
          <a:bodyPr rtlCol="0"/>
          <a:lstStyle>
            <a:defPPr>
              <a:defRPr lang="ru-MO"/>
            </a:def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ru-RU" dirty="0">
                <a:latin typeface="Bahnschrift Light Condensed" panose="020B0502040204020203" pitchFamily="34" charset="0"/>
                <a:ea typeface="+mn-lt"/>
                <a:cs typeface="Gill Sans Light" panose="020B0302020104020203" pitchFamily="34" charset="-79"/>
              </a:rPr>
              <a:t>Учителя всего мира ежедневно совершают подвиги, ведь это на самом деле огромный труд, требующий большой выдержки, благородства и простой доброты.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ru-RU" dirty="0">
                <a:latin typeface="Bahnschrift Light Condensed" panose="020B0502040204020203" pitchFamily="34" charset="0"/>
                <a:ea typeface="+mn-lt"/>
                <a:cs typeface="Gill Sans Light" panose="020B0302020104020203" pitchFamily="34" charset="-79"/>
              </a:rPr>
              <a:t>И они несут возложенную на них ответственность, невзирая на все трудности .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accent3"/>
                </a:solidFill>
                <a:latin typeface="Bahnschrift Light Condensed" panose="020B0502040204020203" pitchFamily="34" charset="0"/>
                <a:ea typeface="+mn-lt"/>
                <a:cs typeface="Gill Sans Light" panose="020B0302020104020203" pitchFamily="34" charset="-79"/>
              </a:rPr>
              <a:t>Поэтому эти стихи лишь «капля в море», которая не может в полной мере воспеть их героизм.</a:t>
            </a:r>
          </a:p>
          <a:p>
            <a:pPr marL="0" indent="0" rtl="0">
              <a:lnSpc>
                <a:spcPct val="100000"/>
              </a:lnSpc>
              <a:buNone/>
            </a:pPr>
            <a:endParaRPr lang="ru-RU" dirty="0">
              <a:solidFill>
                <a:schemeClr val="accent3"/>
              </a:solidFill>
              <a:latin typeface="Bahnschrift Light Condensed" panose="020B0502040204020203" pitchFamily="34" charset="0"/>
              <a:cs typeface="Calibri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 smtClean="0">
                <a:latin typeface="Bahnschrift Light Condensed" panose="020B0502040204020203" pitchFamily="34" charset="0"/>
              </a:rPr>
              <a:t>Заключение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9337" y="1484267"/>
            <a:ext cx="3749040" cy="4306824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b="1" dirty="0">
                <a:latin typeface="Bahnschrift Light Condensed" panose="020B0502040204020203" pitchFamily="34" charset="0"/>
              </a:rPr>
              <a:t>Работу выполнил:</a:t>
            </a:r>
          </a:p>
          <a:p>
            <a:pPr rtl="0"/>
            <a:r>
              <a:rPr lang="ru-RU" b="1" dirty="0">
                <a:latin typeface="Bahnschrift Light Condensed" panose="020B0502040204020203" pitchFamily="34" charset="0"/>
              </a:rPr>
              <a:t>Евгений Шевченко</a:t>
            </a:r>
          </a:p>
          <a:p>
            <a:pPr rtl="0"/>
            <a:r>
              <a:rPr lang="en-US" b="1" dirty="0">
                <a:latin typeface="Bahnschrift Light Condensed" panose="020B0502040204020203" pitchFamily="34" charset="0"/>
                <a:hlinkClick r:id="rId3"/>
              </a:rPr>
              <a:t>evgesha.kost2801@gmail.com</a:t>
            </a:r>
            <a:endParaRPr lang="ru-RU" b="1" dirty="0">
              <a:latin typeface="Bahnschrift Light Condensed" panose="020B0502040204020203" pitchFamily="34" charset="0"/>
            </a:endParaRPr>
          </a:p>
          <a:p>
            <a:pPr rtl="0"/>
            <a:r>
              <a:rPr lang="ru-RU" b="1" dirty="0">
                <a:latin typeface="Bahnschrift Light Condensed" panose="020B0502040204020203" pitchFamily="34" charset="0"/>
              </a:rPr>
              <a:t>Руководитель проекта:</a:t>
            </a:r>
          </a:p>
          <a:p>
            <a:pPr rtl="0"/>
            <a:r>
              <a:rPr lang="ru-RU" b="1" dirty="0">
                <a:latin typeface="Bahnschrift Light Condensed" panose="020B0502040204020203" pitchFamily="34" charset="0"/>
              </a:rPr>
              <a:t>Ленская Наталья Витальевна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DCA06-3222-E0E3-F354-6DAAE65E1671}"/>
              </a:ext>
            </a:extLst>
          </p:cNvPr>
          <p:cNvSpPr txBox="1"/>
          <p:nvPr/>
        </p:nvSpPr>
        <p:spPr>
          <a:xfrm>
            <a:off x="287792" y="366423"/>
            <a:ext cx="6094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Bahnschrift Light Condensed" panose="020B0502040204020203" pitchFamily="34" charset="0"/>
              </a:rPr>
              <a:t>Используемые источники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BE3081-C3C2-5B87-AFD4-244DD33681E0}"/>
              </a:ext>
            </a:extLst>
          </p:cNvPr>
          <p:cNvSpPr txBox="1"/>
          <p:nvPr/>
        </p:nvSpPr>
        <p:spPr>
          <a:xfrm>
            <a:off x="287792" y="1113422"/>
            <a:ext cx="60946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Light Condensed" panose="020B0502040204020203" pitchFamily="34" charset="0"/>
                <a:hlinkClick r:id="rId4"/>
              </a:rPr>
              <a:t>https://vokrugknig.blogspot.com/2020/10/20.html</a:t>
            </a:r>
            <a:endParaRPr lang="ru-RU" dirty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  <a:p>
            <a:r>
              <a:rPr lang="en-US" dirty="0">
                <a:latin typeface="Bahnschrift Light Condensed" panose="020B0502040204020203" pitchFamily="34" charset="0"/>
                <a:hlinkClick r:id="rId5"/>
              </a:rPr>
              <a:t>https://stihi.ru/avtor/muzalirika</a:t>
            </a:r>
            <a:endParaRPr lang="ru-RU" dirty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  <a:p>
            <a:r>
              <a:rPr lang="en-US" dirty="0">
                <a:latin typeface="Bahnschrift Light Condensed" panose="020B0502040204020203" pitchFamily="34" charset="0"/>
                <a:hlinkClick r:id="rId6"/>
              </a:rPr>
              <a:t>https://goo.su/siBV6s</a:t>
            </a:r>
            <a:endParaRPr lang="ru-RU" dirty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  <a:p>
            <a:r>
              <a:rPr lang="en-US" dirty="0">
                <a:latin typeface="Bahnschrift Light Condensed" panose="020B0502040204020203" pitchFamily="34" charset="0"/>
                <a:hlinkClick r:id="rId7"/>
              </a:rPr>
              <a:t>https://goo.su/aEXOcxS</a:t>
            </a:r>
            <a:endParaRPr lang="ru-RU" dirty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  <a:p>
            <a:r>
              <a:rPr lang="en-US" dirty="0">
                <a:latin typeface="Bahnschrift Light Condensed" panose="020B0502040204020203" pitchFamily="34" charset="0"/>
                <a:hlinkClick r:id="rId8"/>
              </a:rPr>
              <a:t>https://goo.su/VTdMXZA</a:t>
            </a:r>
            <a:endParaRPr lang="ru-RU" dirty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  <a:p>
            <a:r>
              <a:rPr lang="en-US" dirty="0">
                <a:latin typeface="Bahnschrift Light Condensed" panose="020B0502040204020203" pitchFamily="34" charset="0"/>
                <a:hlinkClick r:id="rId9"/>
              </a:rPr>
              <a:t>https://goo.su/ARmXkmn</a:t>
            </a:r>
            <a:endParaRPr lang="ru-RU" dirty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  <a:p>
            <a:r>
              <a:rPr lang="en-US" dirty="0">
                <a:latin typeface="Bahnschrift Light Condensed" panose="020B0502040204020203" pitchFamily="34" charset="0"/>
                <a:hlinkClick r:id="rId10"/>
              </a:rPr>
              <a:t>http://</a:t>
            </a:r>
            <a:r>
              <a:rPr lang="en-US" dirty="0" smtClean="0">
                <a:latin typeface="Bahnschrift Light Condensed" panose="020B0502040204020203" pitchFamily="34" charset="0"/>
                <a:hlinkClick r:id="rId10"/>
              </a:rPr>
              <a:t>chptk.ru/pages/raznoe/2020/uchitelja_v_voennoe_vremja.pdf</a:t>
            </a: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Bahnschrift Light Condensed" panose="020B0502040204020203" pitchFamily="34" charset="0"/>
                <a:hlinkClick r:id="rId11"/>
              </a:rPr>
              <a:t>http</a:t>
            </a:r>
            <a:r>
              <a:rPr lang="ru-RU" dirty="0">
                <a:solidFill>
                  <a:srgbClr val="000000"/>
                </a:solidFill>
                <a:latin typeface="Bahnschrift Light Condensed" panose="020B0502040204020203" pitchFamily="34" charset="0"/>
                <a:hlinkClick r:id="rId11"/>
              </a:rPr>
              <a:t>://ez.chita.ru/encycl/person/?</a:t>
            </a:r>
            <a:r>
              <a:rPr lang="ru-RU" dirty="0" smtClean="0">
                <a:solidFill>
                  <a:srgbClr val="000000"/>
                </a:solidFill>
                <a:latin typeface="Bahnschrift Light Condensed" panose="020B0502040204020203" pitchFamily="34" charset="0"/>
                <a:hlinkClick r:id="rId11"/>
              </a:rPr>
              <a:t>id=6462</a:t>
            </a:r>
            <a:r>
              <a:rPr lang="ru-RU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</a:t>
            </a:r>
          </a:p>
          <a:p>
            <a:endParaRPr lang="ru-RU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http://encycl.chita.ru/encycl/person/?id=6548</a:t>
            </a:r>
            <a:r>
              <a:rPr lang="ru-RU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 </a:t>
            </a:r>
            <a:endParaRPr lang="ru-RU" dirty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 smtClean="0">
                <a:latin typeface="Bahnschrift Light Condensed" panose="020B0502040204020203" pitchFamily="34" charset="0"/>
                <a:cs typeface="Times New Roman"/>
              </a:rPr>
              <a:t>Содержание</a:t>
            </a:r>
            <a:endParaRPr lang="ru-RU" dirty="0">
              <a:solidFill>
                <a:schemeClr val="accent3"/>
              </a:solidFill>
              <a:latin typeface="Bahnschrift Light Condensed" panose="020B0502040204020203" pitchFamily="34" charset="0"/>
              <a:cs typeface="Times New Roman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>
                <a:latin typeface="Bahnschrift Light Condensed" panose="020B0502040204020203" pitchFamily="34" charset="0"/>
              </a:rPr>
              <a:t>А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>
            <a:defPPr>
              <a:defRPr lang="ru-MO"/>
            </a:defPPr>
          </a:lstStyle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/>
                </a:solidFill>
                <a:latin typeface="Bahnschrift Light Condensed" panose="020B0502040204020203" pitchFamily="34" charset="0"/>
                <a:cs typeface="Gill Sans Light" panose="020B0302020104020203" pitchFamily="34" charset="-79"/>
              </a:rPr>
              <a:t>Введение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Bahnschrift Light Condensed" panose="020B0502040204020203" pitchFamily="34" charset="0"/>
                <a:cs typeface="Gill Sans Light" panose="020B0302020104020203" pitchFamily="34" charset="-79"/>
              </a:rPr>
              <a:t>Е. Киселева-Никифорова Сорок тополей (Посвящается учителям-фронтовикам)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252626"/>
                </a:solidFill>
                <a:latin typeface="Bahnschrift Light Condensed" panose="020B0502040204020203" pitchFamily="34" charset="0"/>
              </a:rPr>
              <a:t>В.И. </a:t>
            </a:r>
            <a:r>
              <a:rPr lang="ru-RU" dirty="0" smtClean="0">
                <a:solidFill>
                  <a:srgbClr val="252626"/>
                </a:solidFill>
                <a:latin typeface="Bahnschrift Light Condensed" panose="020B0502040204020203" pitchFamily="34" charset="0"/>
              </a:rPr>
              <a:t>Фирсов Первый учитель (Памяти </a:t>
            </a:r>
            <a:r>
              <a:rPr lang="ru-RU" dirty="0">
                <a:solidFill>
                  <a:srgbClr val="252626"/>
                </a:solidFill>
                <a:latin typeface="Bahnschrift Light Condensed" panose="020B0502040204020203" pitchFamily="34" charset="0"/>
              </a:rPr>
              <a:t>А.А. Коваленкова)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3"/>
                </a:solidFill>
                <a:latin typeface="Bahnschrift Light Condensed" panose="020B0502040204020203" pitchFamily="34" charset="0"/>
                <a:cs typeface="Gill Sans Light" panose="020B0302020104020203" pitchFamily="34" charset="-79"/>
              </a:rPr>
              <a:t>Заключение</a:t>
            </a:r>
            <a:endParaRPr lang="ru-RU" sz="2400" dirty="0">
              <a:solidFill>
                <a:schemeClr val="accent3"/>
              </a:solidFill>
              <a:latin typeface="Bahnschrift Light Condensed" panose="020B0502040204020203" pitchFamily="34" charset="0"/>
              <a:cs typeface="Gill Sans Light" panose="020B0302020104020203" pitchFamily="34" charset="-79"/>
            </a:endParaRPr>
          </a:p>
          <a:p>
            <a:pPr rtl="0"/>
            <a:endParaRPr lang="ru-RU" dirty="0">
              <a:solidFill>
                <a:schemeClr val="accent3"/>
              </a:solidFill>
              <a:latin typeface="Bahnschrift Light Condensed" panose="020B0502040204020203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5" y="2206400"/>
            <a:ext cx="9093845" cy="2002536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3600" dirty="0">
                <a:latin typeface="Bahnschrift Light Condensed" panose="020B0502040204020203" pitchFamily="34" charset="0"/>
              </a:rPr>
              <a:t>Высшее искусство, которым обладает учитель, — это умение пробудить радость от творческого выражения и получения знаний.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3784" y="1752617"/>
            <a:ext cx="941832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latin typeface="Bahnschrift Light Condensed" panose="020B0502040204020203" pitchFamily="34" charset="0"/>
              </a:rPr>
              <a:t>“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4205519"/>
            <a:ext cx="8705089" cy="45720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>
                <a:latin typeface="Bahnschrift Light Condensed" panose="020B0502040204020203" pitchFamily="34" charset="0"/>
              </a:rPr>
              <a:t>Альберт Эйнштейн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42062" y="2985878"/>
            <a:ext cx="945473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latin typeface="Bahnschrift Light Condensed" panose="020B050204020402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latin typeface="Bahnschrift Light Condensed" panose="020B0502040204020203" pitchFamily="34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2651760"/>
            <a:ext cx="8695944" cy="269748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2200" dirty="0">
                <a:latin typeface="Bahnschrift Light Condensed" panose="020B0502040204020203" pitchFamily="34" charset="0"/>
              </a:rPr>
              <a:t>Стихи про учителей написаны многими поэтами и это не удивительно. Более десяти лет своей жизни мы так или иначе связаны с учителями. В младшей школе учитель, как наша вторая мама. В средней и старшей школе, учитель – наш путеводитель в большую жизнь.</a:t>
            </a:r>
          </a:p>
          <a:p>
            <a:pPr rtl="0"/>
            <a:r>
              <a:rPr lang="ru-RU" sz="2200" dirty="0">
                <a:latin typeface="Bahnschrift Light Condensed" panose="020B0502040204020203" pitchFamily="34" charset="0"/>
              </a:rPr>
              <a:t>Хочется поделиться с вами наиболее трогательными, по моему мнению, произведениями, посвященными этой благородной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864"/>
            <a:ext cx="4822521" cy="1311669"/>
          </a:xfrm>
        </p:spPr>
        <p:txBody>
          <a:bodyPr rtlCol="0"/>
          <a:lstStyle>
            <a:defPPr>
              <a:defRPr lang="ru-MO"/>
            </a:defPPr>
          </a:lstStyle>
          <a:p>
            <a:pPr algn="ctr" rtl="0"/>
            <a:r>
              <a:rPr lang="ru-RU" sz="3600" b="1" dirty="0">
                <a:latin typeface="Bahnschrift Light Condensed" panose="020B0502040204020203" pitchFamily="34" charset="0"/>
              </a:rPr>
              <a:t>Сорок тополей</a:t>
            </a:r>
          </a:p>
          <a:p>
            <a:pPr algn="ctr" rtl="0"/>
            <a:r>
              <a:rPr lang="ru-RU" sz="2800" b="1" dirty="0">
                <a:latin typeface="Bahnschrift Light Condensed" panose="020B0502040204020203" pitchFamily="34" charset="0"/>
              </a:rPr>
              <a:t>(Посвящается учителям-фронтовикам)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85CFE3-D940-6DBD-646F-8C90DBAC21CE}"/>
              </a:ext>
            </a:extLst>
          </p:cNvPr>
          <p:cNvSpPr txBox="1"/>
          <p:nvPr/>
        </p:nvSpPr>
        <p:spPr>
          <a:xfrm>
            <a:off x="1" y="168199"/>
            <a:ext cx="4822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400" b="1" dirty="0">
                <a:latin typeface="Bahnschrift Light Condensed" panose="020B0502040204020203" pitchFamily="34" charset="0"/>
              </a:rPr>
              <a:t>Елена Киселева-Никифорова</a:t>
            </a:r>
          </a:p>
        </p:txBody>
      </p:sp>
      <p:pic>
        <p:nvPicPr>
          <p:cNvPr id="1026" name="Picture 2" descr="Елена Киселева-Никифорова">
            <a:extLst>
              <a:ext uri="{FF2B5EF4-FFF2-40B4-BE49-F238E27FC236}">
                <a16:creationId xmlns:a16="http://schemas.microsoft.com/office/drawing/2014/main" id="{1D1EA0A6-5D6C-6BBC-93E0-5E1C7B3DA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08" y="253201"/>
            <a:ext cx="3160334" cy="337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486E3-0DE0-E43B-FEEB-23710BE1544D}"/>
              </a:ext>
            </a:extLst>
          </p:cNvPr>
          <p:cNvSpPr txBox="1"/>
          <p:nvPr/>
        </p:nvSpPr>
        <p:spPr>
          <a:xfrm>
            <a:off x="4947782" y="3738145"/>
            <a:ext cx="706467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200" dirty="0">
                <a:latin typeface="Bahnschrift Light Condensed" panose="020B0502040204020203" pitchFamily="34" charset="0"/>
              </a:rPr>
              <a:t>Елена Киселева-Никифорова.</a:t>
            </a:r>
            <a:r>
              <a:rPr lang="ru-RU" sz="2200" i="0" dirty="0">
                <a:effectLst/>
                <a:latin typeface="Bahnschrift Light Condensed" panose="020B0502040204020203" pitchFamily="34" charset="0"/>
              </a:rPr>
              <a:t> Поэт, педагог, журналист. Наша современница.​ Член Союза журналистов РФ</a:t>
            </a:r>
            <a:r>
              <a:rPr lang="ru-RU" sz="2200" dirty="0">
                <a:latin typeface="Bahnschrift Light Condensed" panose="020B0502040204020203" pitchFamily="34" charset="0"/>
              </a:rPr>
              <a:t/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i="0" dirty="0">
                <a:effectLst/>
                <a:latin typeface="Bahnschrift Light Condensed" panose="020B0502040204020203" pitchFamily="34" charset="0"/>
              </a:rPr>
              <a:t>Пишет лирико-патриотические песни с 2005 года. Живет на Северном Кавказе, в городе Ставрополе, работает во Дворце детского творчества: педагог-методист центра развития инновационных технологий, научно-методической и исследовательской работы. Редактор газеты СДДТ для подростков и юношества «Я — ставрополец!». </a:t>
            </a:r>
            <a:endParaRPr lang="ru-RU" sz="2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4647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792" y="166568"/>
            <a:ext cx="4384371" cy="6524863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1BE30-81B6-F4CF-AC4F-674CEC02CF47}"/>
              </a:ext>
            </a:extLst>
          </p:cNvPr>
          <p:cNvSpPr txBox="1"/>
          <p:nvPr/>
        </p:nvSpPr>
        <p:spPr>
          <a:xfrm>
            <a:off x="240792" y="166568"/>
            <a:ext cx="454415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С рассветом, после бала выпускного,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Весть грозная повергла всю страну.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Прощаясь, провожала школа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Мальчишек, уходивших на войну.</a:t>
            </a:r>
          </a:p>
          <a:p>
            <a:pPr rtl="0"/>
            <a:endParaRPr lang="ru-RU" sz="2200" dirty="0">
              <a:latin typeface="Bahnschrift SemiLight SemiConde" panose="020B0502040204020203" pitchFamily="34" charset="0"/>
            </a:endParaRP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Они на память возле школы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В ряд посадили сорок тополей,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Чтоб слышали звонок веселый,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Чтоб двор стал краше и родней.</a:t>
            </a:r>
          </a:p>
          <a:p>
            <a:pPr rtl="0"/>
            <a:endParaRPr lang="ru-RU" sz="2200" dirty="0">
              <a:latin typeface="Bahnschrift SemiLight SemiConde" panose="020B0502040204020203" pitchFamily="34" charset="0"/>
            </a:endParaRP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Ушел на фронт и молодой учитель,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Вчера еще стоявший возле парт.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Надев на плечи рядового китель,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Сменил указку на тяжелый автомат.</a:t>
            </a:r>
          </a:p>
          <a:p>
            <a:pPr rtl="0"/>
            <a:endParaRPr lang="ru-RU" sz="2200" dirty="0">
              <a:latin typeface="Bahnschrift SemiLight SemiConde" panose="020B0502040204020203" pitchFamily="34" charset="0"/>
            </a:endParaRP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И в эшелоне все шутил учитель,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Подбадривал и веселил ребят,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И уверял, что каждый — победитель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Вернется скоро в блеске всех наград.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EEA4906-9ECF-CBFB-1655-79AE38F237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Bahnschrift Light 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947CF-CF0C-6D11-0E7E-A24D6348ECB2}"/>
              </a:ext>
            </a:extLst>
          </p:cNvPr>
          <p:cNvSpPr txBox="1"/>
          <p:nvPr/>
        </p:nvSpPr>
        <p:spPr>
          <a:xfrm>
            <a:off x="8500916" y="363819"/>
            <a:ext cx="337375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Работал 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в г. Балей директором средних школ, заведующим районным отделом народного образования, с 1967 года - в </a:t>
            </a:r>
            <a:r>
              <a:rPr lang="ru-RU" sz="2400" dirty="0" err="1">
                <a:solidFill>
                  <a:srgbClr val="000000"/>
                </a:solidFill>
                <a:latin typeface="Bahnschrift Light Condensed" panose="020B0502040204020203" pitchFamily="34" charset="0"/>
              </a:rPr>
              <a:t>р.п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. Лебяжье инспектором районо и учителем средней школы.</a:t>
            </a:r>
            <a:endParaRPr lang="ru-RU" sz="2400" b="0" i="0" dirty="0">
              <a:solidFill>
                <a:srgbClr val="000000"/>
              </a:solidFill>
              <a:effectLst/>
              <a:latin typeface="Bahnschrift Light Condensed" panose="020B0502040204020203" pitchFamily="34" charset="0"/>
            </a:endParaRPr>
          </a:p>
          <a:p>
            <a:r>
              <a:rPr lang="ru-RU" sz="2400" dirty="0">
                <a:latin typeface="Bahnschrift Light Condensed" panose="020B0502040204020203" pitchFamily="34" charset="0"/>
              </a:rPr>
              <a:t>Награжден орденом Отечественной Войны II степени, медалями «За боевые заслуги», « За </a:t>
            </a:r>
            <a:r>
              <a:rPr lang="ru-RU" sz="2400" dirty="0" err="1">
                <a:latin typeface="Bahnschrift Light Condensed" panose="020B0502040204020203" pitchFamily="34" charset="0"/>
              </a:rPr>
              <a:t>отвагу»,«За</a:t>
            </a:r>
            <a:r>
              <a:rPr lang="ru-RU" sz="2400" dirty="0">
                <a:latin typeface="Bahnschrift Light Condensed" panose="020B0502040204020203" pitchFamily="34" charset="0"/>
              </a:rPr>
              <a:t> победу над Германией в Великой Отечественной войне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1941 – 1945 гг</a:t>
            </a:r>
            <a:r>
              <a:rPr lang="ru-RU" sz="2400" dirty="0">
                <a:latin typeface="Bahnschrift Light Condensed" panose="020B0502040204020203" pitchFamily="34" charset="0"/>
              </a:rPr>
              <a:t>.».</a:t>
            </a:r>
          </a:p>
          <a:p>
            <a:endParaRPr lang="ru-RU" sz="2400" dirty="0">
              <a:latin typeface="Bahnschrift Light Condensed" panose="020B0502040204020203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9A81180-B83E-763A-E17D-B51610D6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63" y="325959"/>
            <a:ext cx="2703183" cy="447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D947CF-CF0C-6D11-0E7E-A24D6348ECB2}"/>
              </a:ext>
            </a:extLst>
          </p:cNvPr>
          <p:cNvSpPr txBox="1"/>
          <p:nvPr/>
        </p:nvSpPr>
        <p:spPr>
          <a:xfrm>
            <a:off x="5181693" y="5165134"/>
            <a:ext cx="2922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МИХАИЛ НИКИТИЧ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ВОЛОЖАНИН </a:t>
            </a:r>
          </a:p>
          <a:p>
            <a:pPr algn="ctr"/>
            <a:endParaRPr lang="ru-RU" sz="3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5485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0792" y="166568"/>
            <a:ext cx="4384371" cy="6524863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1BE30-81B6-F4CF-AC4F-674CEC02CF47}"/>
              </a:ext>
            </a:extLst>
          </p:cNvPr>
          <p:cNvSpPr txBox="1"/>
          <p:nvPr/>
        </p:nvSpPr>
        <p:spPr>
          <a:xfrm>
            <a:off x="240792" y="431650"/>
            <a:ext cx="452259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По всем фронтам война их разбросала: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Кого на Волгу, в Мурманск, или Крым.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И не щадя огнем их поливала,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Считая павших сквозь кровавый дым.</a:t>
            </a:r>
          </a:p>
          <a:p>
            <a:pPr rtl="0"/>
            <a:endParaRPr lang="ru-RU" sz="2200" dirty="0">
              <a:latin typeface="Bahnschrift SemiLight SemiConde" panose="020B0502040204020203" pitchFamily="34" charset="0"/>
            </a:endParaRP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Четыре года в сапогах солдатских!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Дошел учитель до чужих границ.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Мечтал обнять своих ребят по-братски,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Увидеть вновь улыбки милых лиц...</a:t>
            </a:r>
          </a:p>
          <a:p>
            <a:pPr rtl="0"/>
            <a:endParaRPr lang="ru-RU" sz="2200" dirty="0">
              <a:latin typeface="Bahnschrift SemiLight SemiConde" panose="020B0502040204020203" pitchFamily="34" charset="0"/>
            </a:endParaRP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Из сорока лишь четверо вернулись,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С медалями и в блеске ордена.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Им повезло — со смертью разминулись,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Но на висках блестела седина.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5981" y="354707"/>
            <a:ext cx="2727774" cy="375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947CF-CF0C-6D11-0E7E-A24D6348ECB2}"/>
              </a:ext>
            </a:extLst>
          </p:cNvPr>
          <p:cNvSpPr txBox="1"/>
          <p:nvPr/>
        </p:nvSpPr>
        <p:spPr>
          <a:xfrm>
            <a:off x="8238454" y="354707"/>
            <a:ext cx="377450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Заслуженный учитель РСФСР, </a:t>
            </a:r>
            <a:r>
              <a:rPr lang="ru-RU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участник  Великой 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Отечественной войны, </a:t>
            </a:r>
            <a:r>
              <a:rPr lang="ru-RU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организатор</a:t>
            </a:r>
            <a:endParaRPr lang="ru-RU" sz="2400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музеев физкультуры и спорта в Забайкалье, отличник просвещения СССР </a:t>
            </a:r>
            <a:endParaRPr lang="ru-RU" sz="2400" dirty="0" smtClean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В 1943 г. был призван на </a:t>
            </a:r>
            <a:r>
              <a:rPr lang="ru-RU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фронт. Воевал 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на Ленинградском и Центральном фронтах. Был награжден медалями: «За оборону Советского Заполярья», «За победу над Германией в Великой Отечественной войне 1941–1945 гг.», «За победу над Японией», орденами Отечественной войны I и II степени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947CF-CF0C-6D11-0E7E-A24D6348ECB2}"/>
              </a:ext>
            </a:extLst>
          </p:cNvPr>
          <p:cNvSpPr txBox="1"/>
          <p:nvPr/>
        </p:nvSpPr>
        <p:spPr>
          <a:xfrm>
            <a:off x="5315981" y="4388983"/>
            <a:ext cx="29224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БОРИС ЛЬВОВИЧ ЛИГА</a:t>
            </a:r>
            <a:endParaRPr lang="ru-RU" sz="3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10081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792" y="196612"/>
            <a:ext cx="4416268" cy="6524863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1BE30-81B6-F4CF-AC4F-674CEC02CF47}"/>
              </a:ext>
            </a:extLst>
          </p:cNvPr>
          <p:cNvSpPr txBox="1"/>
          <p:nvPr/>
        </p:nvSpPr>
        <p:spPr>
          <a:xfrm>
            <a:off x="240792" y="409759"/>
            <a:ext cx="448006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Шумели долго на ветру у школы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Все сорок стройных юных тополей,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И не было на свете горше боли,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И не было священней тех аллей!</a:t>
            </a:r>
          </a:p>
          <a:p>
            <a:pPr rtl="0"/>
            <a:endParaRPr lang="ru-RU" sz="2200" dirty="0">
              <a:latin typeface="Bahnschrift SemiLight SemiConde" panose="020B0502040204020203" pitchFamily="34" charset="0"/>
            </a:endParaRP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Они в окно учителю кивали,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Шурша листвой, беседовали с ним,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И на глазах взрослели, расцветали,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И каждый жил под именем своим.</a:t>
            </a:r>
          </a:p>
          <a:p>
            <a:pPr rtl="0"/>
            <a:endParaRPr lang="ru-RU" sz="2200" dirty="0">
              <a:latin typeface="Bahnschrift SemiLight SemiConde" panose="020B0502040204020203" pitchFamily="34" charset="0"/>
            </a:endParaRP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Но и деревья тоже умирают.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Остался тополь нынче лишь один.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Один...Но память вечна. Не сгорает,</a:t>
            </a:r>
          </a:p>
          <a:p>
            <a:pPr rtl="0"/>
            <a:r>
              <a:rPr lang="ru-RU" sz="2200" dirty="0">
                <a:latin typeface="Bahnschrift SemiLight SemiConde" panose="020B0502040204020203" pitchFamily="34" charset="0"/>
              </a:rPr>
              <a:t>И наш народ — как был — непобедим</a:t>
            </a:r>
            <a:r>
              <a:rPr lang="en-US" sz="2200" dirty="0" smtClean="0">
                <a:latin typeface="Bahnschrift SemiLight SemiConde" panose="020B0502040204020203" pitchFamily="34" charset="0"/>
              </a:rPr>
              <a:t>!</a:t>
            </a:r>
            <a:endParaRPr lang="ru-RU" sz="2200" dirty="0" smtClean="0">
              <a:latin typeface="Bahnschrift SemiLight SemiConde" panose="020B0502040204020203" pitchFamily="34" charset="0"/>
            </a:endParaRPr>
          </a:p>
          <a:p>
            <a:pPr algn="ctr" rtl="0"/>
            <a:r>
              <a:rPr lang="ru-RU" sz="2200" dirty="0" smtClean="0">
                <a:latin typeface="Bahnschrift SemiLight SemiConde" panose="020B0502040204020203" pitchFamily="34" charset="0"/>
              </a:rPr>
              <a:t>***</a:t>
            </a:r>
            <a:endParaRPr lang="ru-RU" sz="2200" dirty="0">
              <a:latin typeface="Bahnschrift SemiLight SemiConde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9888" y="409758"/>
            <a:ext cx="2822633" cy="3588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947CF-CF0C-6D11-0E7E-A24D6348ECB2}"/>
              </a:ext>
            </a:extLst>
          </p:cNvPr>
          <p:cNvSpPr txBox="1"/>
          <p:nvPr/>
        </p:nvSpPr>
        <p:spPr>
          <a:xfrm>
            <a:off x="8238454" y="354707"/>
            <a:ext cx="377450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Педагог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, почетный гражданин Читы (1973). </a:t>
            </a:r>
            <a:r>
              <a:rPr lang="ru-RU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1937 учитель математики </a:t>
            </a:r>
            <a:r>
              <a:rPr lang="ru-RU" sz="2400" dirty="0" err="1">
                <a:solidFill>
                  <a:srgbClr val="000000"/>
                </a:solidFill>
                <a:latin typeface="Bahnschrift Light Condensed" panose="020B0502040204020203" pitchFamily="34" charset="0"/>
              </a:rPr>
              <a:t>Чит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Bahnschrift Light Condensed" panose="020B0502040204020203" pitchFamily="34" charset="0"/>
              </a:rPr>
              <a:t>пед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Bahnschrift Light Condensed" panose="020B0502040204020203" pitchFamily="34" charset="0"/>
              </a:rPr>
              <a:t>уч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-ща. Участник ВОВ, командир роты (1942–44). В 1938–85 в ЧГПИ: зам. директора по заочному обучению (1944), </a:t>
            </a:r>
            <a:r>
              <a:rPr lang="ru-RU" sz="2400" dirty="0" err="1">
                <a:solidFill>
                  <a:srgbClr val="000000"/>
                </a:solidFill>
                <a:latin typeface="Bahnschrift Light Condensed" panose="020B0502040204020203" pitchFamily="34" charset="0"/>
              </a:rPr>
              <a:t>и.о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. директора ин-та (1945), зам. директора по учеб. и науч. работе (1947), 1-й декан физ.-мат. ф-та (1948, 1953–65), зав. кафедрой математики (1951–53). Отличник нар. просвещения (1960). Награжден орденами Трудового Красного Знамени (1961), </a:t>
            </a:r>
            <a:r>
              <a:rPr lang="ru-RU" sz="2400" dirty="0" err="1">
                <a:solidFill>
                  <a:srgbClr val="000000"/>
                </a:solidFill>
                <a:latin typeface="Bahnschrift Light Condensed" panose="020B0502040204020203" pitchFamily="34" charset="0"/>
              </a:rPr>
              <a:t>Отеч</a:t>
            </a:r>
            <a:r>
              <a:rPr lang="ru-RU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. войны 1-й ст. (1985), медалями.</a:t>
            </a:r>
          </a:p>
          <a:p>
            <a:endParaRPr lang="ru-RU" sz="2400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947CF-CF0C-6D11-0E7E-A24D6348ECB2}"/>
              </a:ext>
            </a:extLst>
          </p:cNvPr>
          <p:cNvSpPr txBox="1"/>
          <p:nvPr/>
        </p:nvSpPr>
        <p:spPr>
          <a:xfrm>
            <a:off x="5315981" y="4388983"/>
            <a:ext cx="2922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НИКОЛАЙ АЛЕКСАНДРОВИЧ КАСЛОВ</a:t>
            </a:r>
            <a:endParaRPr lang="ru-RU" sz="3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9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18" y="476882"/>
            <a:ext cx="4751703" cy="1507418"/>
          </a:xfrm>
        </p:spPr>
        <p:txBody>
          <a:bodyPr rtlCol="0"/>
          <a:lstStyle>
            <a:defPPr>
              <a:defRPr lang="ru-MO"/>
            </a:defPPr>
          </a:lstStyle>
          <a:p>
            <a:pPr algn="ctr" rtl="0"/>
            <a:r>
              <a:rPr lang="ru-RU" sz="3600" b="1" dirty="0">
                <a:latin typeface="Bahnschrift Light Condensed" panose="020B0502040204020203" pitchFamily="34" charset="0"/>
              </a:rPr>
              <a:t>Первый учитель</a:t>
            </a:r>
          </a:p>
          <a:p>
            <a:pPr algn="ctr" rtl="0"/>
            <a:r>
              <a:rPr lang="ru-RU" sz="2800" b="1" dirty="0">
                <a:latin typeface="Bahnschrift Light Condensed" panose="020B0502040204020203" pitchFamily="34" charset="0"/>
              </a:rPr>
              <a:t>(Памяти А.А. Коваленкова)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486E3-0DE0-E43B-FEEB-23710BE1544D}"/>
              </a:ext>
            </a:extLst>
          </p:cNvPr>
          <p:cNvSpPr txBox="1"/>
          <p:nvPr/>
        </p:nvSpPr>
        <p:spPr>
          <a:xfrm>
            <a:off x="5107435" y="4095888"/>
            <a:ext cx="684377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200" dirty="0">
                <a:latin typeface="Bahnschrift Light Condensed" panose="020B0502040204020203" pitchFamily="34" charset="0"/>
              </a:rPr>
              <a:t>Владимир Иванович Фирсов </a:t>
            </a:r>
            <a:endParaRPr lang="ru-RU" sz="2200" dirty="0" smtClean="0">
              <a:latin typeface="Bahnschrift Light Condensed" panose="020B0502040204020203" pitchFamily="34" charset="0"/>
            </a:endParaRPr>
          </a:p>
          <a:p>
            <a:pPr algn="ctr" rtl="0"/>
            <a:r>
              <a:rPr lang="ru-RU" sz="2200" dirty="0" smtClean="0">
                <a:latin typeface="Bahnschrift Light Condensed" panose="020B0502040204020203" pitchFamily="34" charset="0"/>
              </a:rPr>
              <a:t>советский </a:t>
            </a:r>
            <a:r>
              <a:rPr lang="ru-RU" sz="2200" dirty="0">
                <a:latin typeface="Bahnschrift Light Condensed" panose="020B0502040204020203" pitchFamily="34" charset="0"/>
              </a:rPr>
              <a:t>и российский поэт, переводчик, редактор. Общественный деятель. Член Союза писателей СССР, в течение многих лет входил в редколлегию журнала «Молодая гвардия». Автор белее 30 книг стихов и поэм.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E9D34F-D881-C4D3-0082-CC5E614F8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82" y="476882"/>
            <a:ext cx="2261126" cy="301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5CFE3-D940-6DBD-646F-8C90DBAC21CE}"/>
              </a:ext>
            </a:extLst>
          </p:cNvPr>
          <p:cNvSpPr txBox="1"/>
          <p:nvPr/>
        </p:nvSpPr>
        <p:spPr>
          <a:xfrm>
            <a:off x="1" y="168199"/>
            <a:ext cx="4822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52626"/>
                </a:solidFill>
                <a:latin typeface="Bahnschrift Light Condensed" panose="020B0502040204020203" pitchFamily="34" charset="0"/>
              </a:rPr>
              <a:t>Владимир Иванович Фирсов</a:t>
            </a:r>
            <a:endParaRPr lang="ru-RU" sz="2400" b="1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58719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0">
    <a:dk1>
      <a:srgbClr val="000000"/>
    </a:dk1>
    <a:lt1>
      <a:srgbClr val="FFFFFF"/>
    </a:lt1>
    <a:dk2>
      <a:srgbClr val="CAD8D6"/>
    </a:dk2>
    <a:lt2>
      <a:srgbClr val="E7E6E6"/>
    </a:lt2>
    <a:accent1>
      <a:srgbClr val="7E8679"/>
    </a:accent1>
    <a:accent2>
      <a:srgbClr val="72292A"/>
    </a:accent2>
    <a:accent3>
      <a:srgbClr val="4A3A1C"/>
    </a:accent3>
    <a:accent4>
      <a:srgbClr val="E47D60"/>
    </a:accent4>
    <a:accent5>
      <a:srgbClr val="CEBBAF"/>
    </a:accent5>
    <a:accent6>
      <a:srgbClr val="E8DAC4"/>
    </a:accent6>
    <a:hlink>
      <a:srgbClr val="3968F6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bb13cd20-357b-48a5-aff4-3bb4b52aae3e"/>
    <ds:schemaRef ds:uri="4f0d45a2-344c-4fe0-9811-4277bf2c2e17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1136</Words>
  <Application>Microsoft Office PowerPoint</Application>
  <PresentationFormat>Широкоэкранный</PresentationFormat>
  <Paragraphs>195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Bahnschrift Light Condensed</vt:lpstr>
      <vt:lpstr>Bahnschrift SemiLight SemiConde</vt:lpstr>
      <vt:lpstr>Baskerville</vt:lpstr>
      <vt:lpstr>Calibri</vt:lpstr>
      <vt:lpstr>Gill Sans Light</vt:lpstr>
      <vt:lpstr>Gill Sans Nova</vt:lpstr>
      <vt:lpstr>Gill Sans Nova Light</vt:lpstr>
      <vt:lpstr>Times New Roman</vt:lpstr>
      <vt:lpstr>Wingdings</vt:lpstr>
      <vt:lpstr>Тема Office</vt:lpstr>
      <vt:lpstr>Учитель  поэтами воспетый</vt:lpstr>
      <vt:lpstr>Содержание</vt:lpstr>
      <vt:lpstr>Высшее искусство, которым обладает учитель, — это умение пробудить радость от творческого выражения и получения знаний.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поэтами воспетый</dc:title>
  <dc:creator>Евгений Шевченко</dc:creator>
  <cp:lastModifiedBy>Ленская Наталья Витальевна</cp:lastModifiedBy>
  <cp:revision>29</cp:revision>
  <dcterms:created xsi:type="dcterms:W3CDTF">2023-02-19T09:54:31Z</dcterms:created>
  <dcterms:modified xsi:type="dcterms:W3CDTF">2023-03-03T05:55:32Z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