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-41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120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B2A86-8CDF-45F7-8BED-F358322665D3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9EB57-C765-468F-83E5-5A38AE224D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620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39EB57-C765-468F-83E5-5A38AE224DD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229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39EB57-C765-468F-83E5-5A38AE224DD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osuchebnik.ru/material/uchitelya-geroi-velikoy-otechestvennoy-voyny/" TargetMode="External"/><Relationship Id="rId2" Type="http://schemas.openxmlformats.org/officeDocument/2006/relationships/hyperlink" Target="https://uchportfolio.ru/blogs/read/?id=52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4brain.ru/blog/professija-uchitel-prizvanie-byt-nastavnik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27784" y="3591763"/>
            <a:ext cx="4392488" cy="936104"/>
          </a:xfrm>
          <a:noFill/>
        </p:spPr>
        <p:txBody>
          <a:bodyPr>
            <a:noAutofit/>
          </a:bodyPr>
          <a:lstStyle/>
          <a:p>
            <a:pPr algn="l"/>
            <a:r>
              <a:rPr lang="ru-RU" sz="4000" dirty="0" smtClean="0">
                <a:latin typeface="Franklin Gothic Heavy" pitchFamily="34" charset="0"/>
              </a:rPr>
              <a:t>ГОРДОЕ ИМЯ-</a:t>
            </a:r>
            <a:br>
              <a:rPr lang="ru-RU" sz="4000" dirty="0" smtClean="0">
                <a:latin typeface="Franklin Gothic Heavy" pitchFamily="34" charset="0"/>
              </a:rPr>
            </a:br>
            <a:r>
              <a:rPr lang="ru-RU" sz="4000" dirty="0" smtClean="0">
                <a:latin typeface="Franklin Gothic Heavy" pitchFamily="34" charset="0"/>
              </a:rPr>
              <a:t>УЧИТЕЛЬ!</a:t>
            </a:r>
            <a:endParaRPr lang="ru-RU" sz="4000" dirty="0">
              <a:latin typeface="Franklin Gothic Heavy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610614"/>
            <a:ext cx="2411760" cy="97735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547" y="2362147"/>
            <a:ext cx="46124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Gabriola" pitchFamily="82" charset="0"/>
              </a:rPr>
              <a:t>Преподавателям слово дано не для того, чтобы усыплять свою мысль, а для того, чтобы будить чужую</a:t>
            </a:r>
            <a:r>
              <a:rPr lang="ru-RU" sz="1400" b="1" dirty="0" smtClean="0">
                <a:latin typeface="Gabriola" pitchFamily="82" charset="0"/>
              </a:rPr>
              <a:t>.</a:t>
            </a:r>
          </a:p>
          <a:p>
            <a:r>
              <a:rPr lang="ru-RU" sz="1400" b="1" dirty="0" smtClean="0">
                <a:latin typeface="Gabriola" pitchFamily="82" charset="0"/>
              </a:rPr>
              <a:t>(</a:t>
            </a:r>
            <a:r>
              <a:rPr lang="ru-RU" sz="1400" b="1" dirty="0">
                <a:latin typeface="Gabriola" pitchFamily="82" charset="0"/>
              </a:rPr>
              <a:t>Василий Осипович Ключевский)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8596" y="214296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andara Light" pitchFamily="34" charset="0"/>
              </a:rPr>
              <a:t>Автор: </a:t>
            </a:r>
            <a:r>
              <a:rPr lang="ru-RU" sz="1400" b="1" dirty="0" err="1" smtClean="0">
                <a:latin typeface="Candara Light" pitchFamily="34" charset="0"/>
              </a:rPr>
              <a:t>Ёлгина</a:t>
            </a:r>
            <a:r>
              <a:rPr lang="ru-RU" sz="1400" b="1" dirty="0" smtClean="0">
                <a:latin typeface="Candara Light" pitchFamily="34" charset="0"/>
              </a:rPr>
              <a:t> Наталья</a:t>
            </a:r>
          </a:p>
          <a:p>
            <a:r>
              <a:rPr lang="ru-RU" sz="1400" b="1" dirty="0" smtClean="0">
                <a:latin typeface="Candara Light" pitchFamily="34" charset="0"/>
              </a:rPr>
              <a:t>ГПОУ «</a:t>
            </a:r>
            <a:r>
              <a:rPr lang="ru-RU" sz="1400" b="1" dirty="0" err="1" smtClean="0">
                <a:latin typeface="Candara Light" pitchFamily="34" charset="0"/>
              </a:rPr>
              <a:t>ЧТОТиБ</a:t>
            </a:r>
            <a:r>
              <a:rPr lang="ru-RU" sz="1400" b="1" dirty="0" smtClean="0">
                <a:latin typeface="Candara Light" pitchFamily="34" charset="0"/>
              </a:rPr>
              <a:t>», группа АРХ-22-1</a:t>
            </a:r>
            <a:endParaRPr lang="ru-RU" sz="1400" b="1" dirty="0">
              <a:latin typeface="Candara Light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065" y="2627783"/>
            <a:ext cx="484935" cy="2515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84" y="0"/>
            <a:ext cx="3286116" cy="3286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99835085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Список использованных источников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-7399"/>
            <a:ext cx="9144000" cy="51435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-2124744" y="-380578"/>
            <a:ext cx="6408712" cy="61926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879304" y="391154"/>
            <a:ext cx="626469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Franklin Gothic Heavy" pitchFamily="34" charset="0"/>
              </a:rPr>
              <a:t>Список использованных источников</a:t>
            </a:r>
            <a:endParaRPr lang="ru-RU" dirty="0">
              <a:solidFill>
                <a:schemeClr val="bg1"/>
              </a:solidFill>
              <a:latin typeface="Franklin Gothic Heavy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Gabriola" pitchFamily="82" charset="0"/>
                <a:hlinkClick r:id="rId2"/>
              </a:rPr>
              <a:t>https://uchportfolio.ru/blogs/read/?</a:t>
            </a:r>
            <a:r>
              <a:rPr lang="en-US" dirty="0" smtClean="0">
                <a:latin typeface="Gabriola" pitchFamily="82" charset="0"/>
                <a:hlinkClick r:id="rId2"/>
              </a:rPr>
              <a:t>id=528</a:t>
            </a:r>
            <a:endParaRPr lang="ru-RU" dirty="0" smtClean="0">
              <a:latin typeface="Gabriola" pitchFamily="82" charset="0"/>
            </a:endParaRPr>
          </a:p>
          <a:p>
            <a:r>
              <a:rPr lang="en-US" dirty="0">
                <a:latin typeface="Gabriola" pitchFamily="82" charset="0"/>
                <a:hlinkClick r:id="rId3"/>
              </a:rPr>
              <a:t>https://rosuchebnik.ru/material/uchitelya-geroi-velikoy-otechestvennoy-voyny</a:t>
            </a:r>
            <a:r>
              <a:rPr lang="en-US" dirty="0" smtClean="0">
                <a:latin typeface="Gabriola" pitchFamily="82" charset="0"/>
                <a:hlinkClick r:id="rId3"/>
              </a:rPr>
              <a:t>/</a:t>
            </a:r>
            <a:endParaRPr lang="ru-RU" dirty="0" smtClean="0">
              <a:latin typeface="Gabriola" pitchFamily="82" charset="0"/>
            </a:endParaRPr>
          </a:p>
          <a:p>
            <a:r>
              <a:rPr lang="en-US" dirty="0">
                <a:latin typeface="Gabriola" pitchFamily="82" charset="0"/>
                <a:hlinkClick r:id="rId4"/>
              </a:rPr>
              <a:t>https://4brain.ru/blog/professija-uchitel-prizvanie-byt-nastavnikom</a:t>
            </a:r>
            <a:r>
              <a:rPr lang="en-US" dirty="0" smtClean="0">
                <a:latin typeface="Gabriola" pitchFamily="82" charset="0"/>
                <a:hlinkClick r:id="rId4"/>
              </a:rPr>
              <a:t>/</a:t>
            </a:r>
            <a:endParaRPr lang="ru-RU" dirty="0" smtClean="0">
              <a:latin typeface="Gabriola" pitchFamily="82" charset="0"/>
            </a:endParaRPr>
          </a:p>
          <a:p>
            <a:endParaRPr lang="ru-RU" dirty="0"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323335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7" t="14955" r="24759" b="28388"/>
          <a:stretch/>
        </p:blipFill>
        <p:spPr>
          <a:xfrm rot="292017">
            <a:off x="4462745" y="887897"/>
            <a:ext cx="4275299" cy="434227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7494"/>
            <a:ext cx="4032448" cy="85725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Franklin Gothic Heavy" pitchFamily="34" charset="0"/>
              </a:rPr>
              <a:t>СОДЕРЖАНИЕ</a:t>
            </a:r>
            <a:endParaRPr lang="ru-RU" sz="4000" dirty="0">
              <a:latin typeface="Franklin Gothic Heavy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8" t="8822" r="26181" b="38836"/>
          <a:stretch/>
        </p:blipFill>
        <p:spPr>
          <a:xfrm flipH="1">
            <a:off x="785786" y="1697994"/>
            <a:ext cx="3528392" cy="34455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583044">
            <a:off x="5796136" y="1404233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Gabriola" pitchFamily="82" charset="0"/>
              </a:rPr>
              <a:t>1. Кто такой учитель?</a:t>
            </a:r>
            <a:endParaRPr lang="ru-RU" sz="2000" dirty="0">
              <a:latin typeface="Gabriola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710172">
            <a:off x="5629652" y="2019111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Gabriola" pitchFamily="82" charset="0"/>
              </a:rPr>
              <a:t>2. Великие учителя</a:t>
            </a:r>
            <a:endParaRPr lang="ru-RU" sz="2000" dirty="0">
              <a:latin typeface="Gabriola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770280">
            <a:off x="5412054" y="2632562"/>
            <a:ext cx="24544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Gabriola" pitchFamily="82" charset="0"/>
              </a:rPr>
              <a:t>3. Качества</a:t>
            </a:r>
            <a:r>
              <a:rPr lang="ru-RU" sz="2000" dirty="0">
                <a:latin typeface="Gabriola" pitchFamily="82" charset="0"/>
              </a:rPr>
              <a:t>, которыми </a:t>
            </a:r>
            <a:br>
              <a:rPr lang="ru-RU" sz="2000" dirty="0">
                <a:latin typeface="Gabriola" pitchFamily="82" charset="0"/>
              </a:rPr>
            </a:br>
            <a:r>
              <a:rPr lang="ru-RU" sz="2000" dirty="0">
                <a:latin typeface="Gabriola" pitchFamily="82" charset="0"/>
              </a:rPr>
              <a:t>обладает хороший учитель</a:t>
            </a:r>
          </a:p>
        </p:txBody>
      </p:sp>
      <p:sp>
        <p:nvSpPr>
          <p:cNvPr id="7" name="TextBox 6"/>
          <p:cNvSpPr txBox="1"/>
          <p:nvPr/>
        </p:nvSpPr>
        <p:spPr>
          <a:xfrm rot="775564">
            <a:off x="5152905" y="3528321"/>
            <a:ext cx="324036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Gabriola" pitchFamily="82" charset="0"/>
              </a:rPr>
              <a:t>4. Учителя </a:t>
            </a:r>
            <a:r>
              <a:rPr lang="ru-RU" sz="2000" dirty="0">
                <a:latin typeface="Gabriola" pitchFamily="82" charset="0"/>
              </a:rPr>
              <a:t>– герои Великой</a:t>
            </a:r>
            <a:br>
              <a:rPr lang="ru-RU" sz="2000" dirty="0">
                <a:latin typeface="Gabriola" pitchFamily="82" charset="0"/>
              </a:rPr>
            </a:br>
            <a:r>
              <a:rPr lang="ru-RU" sz="2000" dirty="0">
                <a:latin typeface="Gabriola" pitchFamily="82" charset="0"/>
              </a:rPr>
              <a:t>Отечественной войны</a:t>
            </a:r>
            <a:r>
              <a:rPr lang="ru-RU" dirty="0">
                <a:latin typeface="Gabriola" pitchFamily="82" charset="0"/>
              </a:rPr>
              <a:t/>
            </a:r>
            <a:br>
              <a:rPr lang="ru-RU" dirty="0">
                <a:latin typeface="Gabriola" pitchFamily="82" charset="0"/>
              </a:rPr>
            </a:br>
            <a:endParaRPr lang="ru-RU" dirty="0">
              <a:latin typeface="Gabriola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734099">
            <a:off x="5061256" y="4292161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Gabriola" pitchFamily="82" charset="0"/>
              </a:rPr>
              <a:t>5. Заключение</a:t>
            </a:r>
            <a:endParaRPr lang="ru-RU" sz="2000" dirty="0"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404294"/>
      </p:ext>
    </p:extLst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3" r="7372"/>
          <a:stretch/>
        </p:blipFill>
        <p:spPr>
          <a:xfrm>
            <a:off x="0" y="0"/>
            <a:ext cx="5204517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39944" y="-27601"/>
            <a:ext cx="504056" cy="5184576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Franklin Gothic Heavy" pitchFamily="34" charset="0"/>
              </a:rPr>
              <a:t/>
            </a:r>
            <a:br>
              <a:rPr lang="ru-RU" sz="2000" dirty="0" smtClean="0">
                <a:latin typeface="Franklin Gothic Heavy" pitchFamily="34" charset="0"/>
              </a:rPr>
            </a:br>
            <a:r>
              <a:rPr lang="ru-RU" sz="2000" dirty="0" smtClean="0">
                <a:latin typeface="Franklin Gothic Heavy" pitchFamily="34" charset="0"/>
              </a:rPr>
              <a:t>К</a:t>
            </a:r>
            <a:br>
              <a:rPr lang="ru-RU" sz="2000" dirty="0" smtClean="0">
                <a:latin typeface="Franklin Gothic Heavy" pitchFamily="34" charset="0"/>
              </a:rPr>
            </a:br>
            <a:r>
              <a:rPr lang="ru-RU" sz="2000" dirty="0" smtClean="0">
                <a:latin typeface="Franklin Gothic Heavy" pitchFamily="34" charset="0"/>
              </a:rPr>
              <a:t>т</a:t>
            </a:r>
            <a:br>
              <a:rPr lang="ru-RU" sz="2000" dirty="0" smtClean="0">
                <a:latin typeface="Franklin Gothic Heavy" pitchFamily="34" charset="0"/>
              </a:rPr>
            </a:br>
            <a:r>
              <a:rPr lang="ru-RU" sz="2000" dirty="0" smtClean="0">
                <a:latin typeface="Franklin Gothic Heavy" pitchFamily="34" charset="0"/>
              </a:rPr>
              <a:t>о</a:t>
            </a:r>
            <a:br>
              <a:rPr lang="ru-RU" sz="2000" dirty="0" smtClean="0">
                <a:latin typeface="Franklin Gothic Heavy" pitchFamily="34" charset="0"/>
              </a:rPr>
            </a:br>
            <a:r>
              <a:rPr lang="ru-RU" sz="2000" dirty="0" smtClean="0">
                <a:latin typeface="Franklin Gothic Heavy" pitchFamily="34" charset="0"/>
              </a:rPr>
              <a:t> </a:t>
            </a:r>
            <a:br>
              <a:rPr lang="ru-RU" sz="2000" dirty="0" smtClean="0">
                <a:latin typeface="Franklin Gothic Heavy" pitchFamily="34" charset="0"/>
              </a:rPr>
            </a:br>
            <a:r>
              <a:rPr lang="ru-RU" sz="2000" dirty="0" smtClean="0">
                <a:latin typeface="Franklin Gothic Heavy" pitchFamily="34" charset="0"/>
              </a:rPr>
              <a:t>т</a:t>
            </a:r>
            <a:br>
              <a:rPr lang="ru-RU" sz="2000" dirty="0" smtClean="0">
                <a:latin typeface="Franklin Gothic Heavy" pitchFamily="34" charset="0"/>
              </a:rPr>
            </a:br>
            <a:r>
              <a:rPr lang="ru-RU" sz="2000" dirty="0" smtClean="0">
                <a:latin typeface="Franklin Gothic Heavy" pitchFamily="34" charset="0"/>
              </a:rPr>
              <a:t>а</a:t>
            </a:r>
            <a:br>
              <a:rPr lang="ru-RU" sz="2000" dirty="0" smtClean="0">
                <a:latin typeface="Franklin Gothic Heavy" pitchFamily="34" charset="0"/>
              </a:rPr>
            </a:br>
            <a:r>
              <a:rPr lang="ru-RU" sz="2000" dirty="0" smtClean="0">
                <a:latin typeface="Franklin Gothic Heavy" pitchFamily="34" charset="0"/>
              </a:rPr>
              <a:t>к</a:t>
            </a:r>
            <a:br>
              <a:rPr lang="ru-RU" sz="2000" dirty="0" smtClean="0">
                <a:latin typeface="Franklin Gothic Heavy" pitchFamily="34" charset="0"/>
              </a:rPr>
            </a:br>
            <a:r>
              <a:rPr lang="ru-RU" sz="2000" dirty="0" smtClean="0">
                <a:latin typeface="Franklin Gothic Heavy" pitchFamily="34" charset="0"/>
              </a:rPr>
              <a:t>о</a:t>
            </a:r>
            <a:br>
              <a:rPr lang="ru-RU" sz="2000" dirty="0" smtClean="0">
                <a:latin typeface="Franklin Gothic Heavy" pitchFamily="34" charset="0"/>
              </a:rPr>
            </a:br>
            <a:r>
              <a:rPr lang="ru-RU" sz="2000" dirty="0" smtClean="0">
                <a:latin typeface="Franklin Gothic Heavy" pitchFamily="34" charset="0"/>
              </a:rPr>
              <a:t>й</a:t>
            </a:r>
            <a:br>
              <a:rPr lang="ru-RU" sz="2000" dirty="0" smtClean="0">
                <a:latin typeface="Franklin Gothic Heavy" pitchFamily="34" charset="0"/>
              </a:rPr>
            </a:br>
            <a:r>
              <a:rPr lang="ru-RU" sz="2000" dirty="0" smtClean="0">
                <a:latin typeface="Franklin Gothic Heavy" pitchFamily="34" charset="0"/>
              </a:rPr>
              <a:t> </a:t>
            </a:r>
            <a:br>
              <a:rPr lang="ru-RU" sz="2000" dirty="0" smtClean="0">
                <a:latin typeface="Franklin Gothic Heavy" pitchFamily="34" charset="0"/>
              </a:rPr>
            </a:br>
            <a:r>
              <a:rPr lang="ru-RU" sz="2000" dirty="0" smtClean="0">
                <a:latin typeface="Franklin Gothic Heavy" pitchFamily="34" charset="0"/>
              </a:rPr>
              <a:t>у</a:t>
            </a:r>
            <a:br>
              <a:rPr lang="ru-RU" sz="2000" dirty="0" smtClean="0">
                <a:latin typeface="Franklin Gothic Heavy" pitchFamily="34" charset="0"/>
              </a:rPr>
            </a:br>
            <a:r>
              <a:rPr lang="ru-RU" sz="2000" dirty="0" smtClean="0">
                <a:latin typeface="Franklin Gothic Heavy" pitchFamily="34" charset="0"/>
              </a:rPr>
              <a:t>ч</a:t>
            </a:r>
            <a:br>
              <a:rPr lang="ru-RU" sz="2000" dirty="0" smtClean="0">
                <a:latin typeface="Franklin Gothic Heavy" pitchFamily="34" charset="0"/>
              </a:rPr>
            </a:br>
            <a:r>
              <a:rPr lang="ru-RU" sz="2000" dirty="0" smtClean="0">
                <a:latin typeface="Franklin Gothic Heavy" pitchFamily="34" charset="0"/>
              </a:rPr>
              <a:t>и</a:t>
            </a:r>
            <a:br>
              <a:rPr lang="ru-RU" sz="2000" dirty="0" smtClean="0">
                <a:latin typeface="Franklin Gothic Heavy" pitchFamily="34" charset="0"/>
              </a:rPr>
            </a:br>
            <a:r>
              <a:rPr lang="ru-RU" sz="2000" dirty="0" smtClean="0">
                <a:latin typeface="Franklin Gothic Heavy" pitchFamily="34" charset="0"/>
              </a:rPr>
              <a:t>т</a:t>
            </a:r>
            <a:br>
              <a:rPr lang="ru-RU" sz="2000" dirty="0" smtClean="0">
                <a:latin typeface="Franklin Gothic Heavy" pitchFamily="34" charset="0"/>
              </a:rPr>
            </a:br>
            <a:r>
              <a:rPr lang="ru-RU" sz="2000" dirty="0" smtClean="0">
                <a:latin typeface="Franklin Gothic Heavy" pitchFamily="34" charset="0"/>
              </a:rPr>
              <a:t>е</a:t>
            </a:r>
            <a:br>
              <a:rPr lang="ru-RU" sz="2000" dirty="0" smtClean="0">
                <a:latin typeface="Franklin Gothic Heavy" pitchFamily="34" charset="0"/>
              </a:rPr>
            </a:br>
            <a:r>
              <a:rPr lang="ru-RU" sz="2000" dirty="0" smtClean="0">
                <a:latin typeface="Franklin Gothic Heavy" pitchFamily="34" charset="0"/>
              </a:rPr>
              <a:t>л</a:t>
            </a:r>
            <a:br>
              <a:rPr lang="ru-RU" sz="2000" dirty="0" smtClean="0">
                <a:latin typeface="Franklin Gothic Heavy" pitchFamily="34" charset="0"/>
              </a:rPr>
            </a:br>
            <a:r>
              <a:rPr lang="ru-RU" sz="2000" dirty="0" smtClean="0">
                <a:latin typeface="Franklin Gothic Heavy" pitchFamily="34" charset="0"/>
              </a:rPr>
              <a:t>ь</a:t>
            </a:r>
            <a:br>
              <a:rPr lang="ru-RU" sz="2000" dirty="0" smtClean="0">
                <a:latin typeface="Franklin Gothic Heavy" pitchFamily="34" charset="0"/>
              </a:rPr>
            </a:br>
            <a:r>
              <a:rPr lang="ru-RU" sz="2000" dirty="0" smtClean="0">
                <a:latin typeface="Franklin Gothic Heavy" pitchFamily="34" charset="0"/>
              </a:rPr>
              <a:t>?</a:t>
            </a:r>
            <a:br>
              <a:rPr lang="ru-RU" sz="2000" dirty="0" smtClean="0">
                <a:latin typeface="Franklin Gothic Heavy" pitchFamily="34" charset="0"/>
              </a:rPr>
            </a:br>
            <a:endParaRPr lang="ru-RU" sz="2000" dirty="0">
              <a:latin typeface="Franklin Gothic Heavy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64088" y="1279088"/>
            <a:ext cx="30243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Gabriola" pitchFamily="82" charset="0"/>
              </a:rPr>
              <a:t>Учитель </a:t>
            </a:r>
            <a:r>
              <a:rPr lang="ru-RU" dirty="0">
                <a:latin typeface="Gabriola" pitchFamily="82" charset="0"/>
              </a:rPr>
              <a:t>– это специалист, который занимается обучением и воспитанием детей, а также профессиональной подготовкой взрослых. </a:t>
            </a:r>
            <a:r>
              <a:rPr lang="ru-RU" dirty="0" smtClean="0">
                <a:latin typeface="Gabriola" pitchFamily="82" charset="0"/>
              </a:rPr>
              <a:t>Эта </a:t>
            </a:r>
            <a:r>
              <a:rPr lang="ru-RU" dirty="0">
                <a:latin typeface="Gabriola" pitchFamily="82" charset="0"/>
              </a:rPr>
              <a:t>одна из немногих сфер деятельности, которую приравнивают к призванию, относят к благородным и особенно ответственным. </a:t>
            </a:r>
          </a:p>
        </p:txBody>
      </p:sp>
    </p:spTree>
    <p:extLst>
      <p:ext uri="{BB962C8B-B14F-4D97-AF65-F5344CB8AC3E}">
        <p14:creationId xmlns:p14="http://schemas.microsoft.com/office/powerpoint/2010/main" val="2439176053"/>
      </p:ext>
    </p:extLst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1"/>
            <a:ext cx="9324528" cy="1059582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>
                <a:latin typeface="Franklin Gothic Heavy" pitchFamily="34" charset="0"/>
              </a:rPr>
              <a:t>ВЕЛИКИЕ УЧИТЕЛЯ</a:t>
            </a:r>
            <a:endParaRPr lang="ru-RU" dirty="0">
              <a:latin typeface="Franklin Gothic Heavy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5"/>
          <a:stretch/>
        </p:blipFill>
        <p:spPr>
          <a:xfrm>
            <a:off x="-35797" y="1065041"/>
            <a:ext cx="2642458" cy="307850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27" t="2990" r="14512" b="15087"/>
          <a:stretch/>
        </p:blipFill>
        <p:spPr>
          <a:xfrm>
            <a:off x="6229605" y="1182428"/>
            <a:ext cx="2915816" cy="29454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99792" y="987574"/>
            <a:ext cx="466414" cy="28623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Gabriola" pitchFamily="82" charset="0"/>
              </a:rPr>
              <a:t>А</a:t>
            </a:r>
          </a:p>
          <a:p>
            <a:pPr algn="ctr"/>
            <a:r>
              <a:rPr lang="ru-RU" b="1" dirty="0" smtClean="0">
                <a:latin typeface="Gabriola" pitchFamily="82" charset="0"/>
              </a:rPr>
              <a:t>Р</a:t>
            </a:r>
          </a:p>
          <a:p>
            <a:pPr algn="ctr"/>
            <a:r>
              <a:rPr lang="ru-RU" b="1" dirty="0" smtClean="0">
                <a:latin typeface="Gabriola" pitchFamily="82" charset="0"/>
              </a:rPr>
              <a:t>И</a:t>
            </a:r>
          </a:p>
          <a:p>
            <a:pPr algn="ctr"/>
            <a:r>
              <a:rPr lang="ru-RU" b="1" dirty="0" smtClean="0">
                <a:latin typeface="Gabriola" pitchFamily="82" charset="0"/>
              </a:rPr>
              <a:t>С</a:t>
            </a:r>
          </a:p>
          <a:p>
            <a:pPr algn="ctr"/>
            <a:r>
              <a:rPr lang="ru-RU" b="1" dirty="0" smtClean="0">
                <a:latin typeface="Gabriola" pitchFamily="82" charset="0"/>
              </a:rPr>
              <a:t>Т</a:t>
            </a:r>
          </a:p>
          <a:p>
            <a:pPr algn="ctr"/>
            <a:r>
              <a:rPr lang="ru-RU" b="1" dirty="0" smtClean="0">
                <a:latin typeface="Gabriola" pitchFamily="82" charset="0"/>
              </a:rPr>
              <a:t>О</a:t>
            </a:r>
          </a:p>
          <a:p>
            <a:pPr algn="ctr"/>
            <a:r>
              <a:rPr lang="ru-RU" b="1" dirty="0" smtClean="0">
                <a:latin typeface="Gabriola" pitchFamily="82" charset="0"/>
              </a:rPr>
              <a:t>Т</a:t>
            </a:r>
          </a:p>
          <a:p>
            <a:pPr algn="ctr"/>
            <a:r>
              <a:rPr lang="ru-RU" b="1" dirty="0" smtClean="0">
                <a:latin typeface="Gabriola" pitchFamily="82" charset="0"/>
              </a:rPr>
              <a:t>Е</a:t>
            </a:r>
          </a:p>
          <a:p>
            <a:pPr algn="ctr"/>
            <a:r>
              <a:rPr lang="ru-RU" b="1" dirty="0" smtClean="0">
                <a:latin typeface="Gabriola" pitchFamily="82" charset="0"/>
              </a:rPr>
              <a:t>Л</a:t>
            </a:r>
          </a:p>
          <a:p>
            <a:pPr algn="ctr"/>
            <a:r>
              <a:rPr lang="ru-RU" b="1" dirty="0" smtClean="0">
                <a:latin typeface="Gabriola" pitchFamily="82" charset="0"/>
              </a:rPr>
              <a:t>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52120" y="1005746"/>
            <a:ext cx="432048" cy="23083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Gabriola" pitchFamily="82" charset="0"/>
              </a:rPr>
              <a:t>К</a:t>
            </a:r>
          </a:p>
          <a:p>
            <a:pPr algn="ctr"/>
            <a:r>
              <a:rPr lang="ru-RU" b="1" dirty="0" smtClean="0">
                <a:latin typeface="Gabriola" pitchFamily="82" charset="0"/>
              </a:rPr>
              <a:t>О</a:t>
            </a:r>
          </a:p>
          <a:p>
            <a:pPr algn="ctr"/>
            <a:r>
              <a:rPr lang="ru-RU" b="1" dirty="0" smtClean="0">
                <a:latin typeface="Gabriola" pitchFamily="82" charset="0"/>
              </a:rPr>
              <a:t>Н</a:t>
            </a:r>
          </a:p>
          <a:p>
            <a:pPr algn="ctr"/>
            <a:r>
              <a:rPr lang="ru-RU" b="1" dirty="0" smtClean="0">
                <a:latin typeface="Gabriola" pitchFamily="82" charset="0"/>
              </a:rPr>
              <a:t>Ф</a:t>
            </a:r>
          </a:p>
          <a:p>
            <a:pPr algn="ctr"/>
            <a:r>
              <a:rPr lang="ru-RU" b="1" dirty="0" smtClean="0">
                <a:latin typeface="Gabriola" pitchFamily="82" charset="0"/>
              </a:rPr>
              <a:t>У</a:t>
            </a:r>
          </a:p>
          <a:p>
            <a:pPr algn="ctr"/>
            <a:r>
              <a:rPr lang="ru-RU" b="1" dirty="0" smtClean="0">
                <a:latin typeface="Gabriola" pitchFamily="82" charset="0"/>
              </a:rPr>
              <a:t>Ц</a:t>
            </a:r>
          </a:p>
          <a:p>
            <a:pPr algn="ctr"/>
            <a:r>
              <a:rPr lang="ru-RU" b="1" dirty="0" smtClean="0">
                <a:latin typeface="Gabriola" pitchFamily="82" charset="0"/>
              </a:rPr>
              <a:t>И</a:t>
            </a:r>
          </a:p>
          <a:p>
            <a:pPr algn="ctr"/>
            <a:r>
              <a:rPr lang="ru-RU" b="1" dirty="0" smtClean="0">
                <a:latin typeface="Gabriola" pitchFamily="82" charset="0"/>
              </a:rPr>
              <a:t>Й</a:t>
            </a:r>
            <a:endParaRPr lang="ru-RU" b="1" dirty="0">
              <a:latin typeface="Gabriola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127837"/>
            <a:ext cx="4572000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Gabriola" pitchFamily="82" charset="0"/>
                <a:cs typeface="Calibri Light" pitchFamily="34" charset="0"/>
              </a:rPr>
              <a:t>«Учителя</a:t>
            </a:r>
            <a:r>
              <a:rPr lang="ru-RU" dirty="0">
                <a:latin typeface="Gabriola" pitchFamily="82" charset="0"/>
                <a:cs typeface="Calibri Light" pitchFamily="34" charset="0"/>
              </a:rPr>
              <a:t>, которым дети обязаны воспитанием, почтеннее, чем родители: одни дарят нам только жизнь, а другие — добрую </a:t>
            </a:r>
            <a:r>
              <a:rPr lang="ru-RU" dirty="0" smtClean="0">
                <a:latin typeface="Gabriola" pitchFamily="82" charset="0"/>
                <a:cs typeface="Calibri Light" pitchFamily="34" charset="0"/>
              </a:rPr>
              <a:t>жизнь»</a:t>
            </a:r>
          </a:p>
          <a:p>
            <a:endParaRPr lang="ru-RU" dirty="0">
              <a:latin typeface="Gabriola" pitchFamily="82" charset="0"/>
              <a:cs typeface="Calibri Ligh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4127837"/>
            <a:ext cx="4572000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Gabriola" pitchFamily="82" charset="0"/>
              </a:rPr>
              <a:t>«Кто </a:t>
            </a:r>
            <a:r>
              <a:rPr lang="ru-RU" dirty="0">
                <a:latin typeface="Gabriola" pitchFamily="82" charset="0"/>
              </a:rPr>
              <a:t>постигает новое, лелея старое, тот может быть учителем</a:t>
            </a:r>
            <a:r>
              <a:rPr lang="ru-RU" dirty="0" smtClean="0">
                <a:latin typeface="Gabriola" pitchFamily="82" charset="0"/>
              </a:rPr>
              <a:t>…»</a:t>
            </a:r>
          </a:p>
          <a:p>
            <a:pPr algn="ctr"/>
            <a:endParaRPr lang="ru-RU" dirty="0" smtClean="0">
              <a:latin typeface="Gabriola" pitchFamily="82" charset="0"/>
            </a:endParaRPr>
          </a:p>
          <a:p>
            <a:pPr algn="ctr"/>
            <a:endParaRPr lang="ru-RU" dirty="0"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310051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005878" y="973534"/>
            <a:ext cx="382843" cy="37856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Gabriola" pitchFamily="82" charset="0"/>
              </a:rPr>
              <a:t>О</a:t>
            </a:r>
          </a:p>
          <a:p>
            <a:pPr algn="ctr"/>
            <a:r>
              <a:rPr lang="ru-RU" sz="1600" dirty="0" smtClean="0">
                <a:latin typeface="Gabriola" pitchFamily="82" charset="0"/>
              </a:rPr>
              <a:t>Т</a:t>
            </a:r>
          </a:p>
          <a:p>
            <a:pPr algn="ctr"/>
            <a:r>
              <a:rPr lang="ru-RU" sz="1600" dirty="0" smtClean="0">
                <a:latin typeface="Gabriola" pitchFamily="82" charset="0"/>
              </a:rPr>
              <a:t>В</a:t>
            </a:r>
          </a:p>
          <a:p>
            <a:pPr algn="ctr"/>
            <a:r>
              <a:rPr lang="ru-RU" sz="1600" dirty="0" smtClean="0">
                <a:latin typeface="Gabriola" pitchFamily="82" charset="0"/>
              </a:rPr>
              <a:t>Е</a:t>
            </a:r>
          </a:p>
          <a:p>
            <a:pPr algn="ctr"/>
            <a:r>
              <a:rPr lang="ru-RU" sz="1600" dirty="0" smtClean="0">
                <a:latin typeface="Gabriola" pitchFamily="82" charset="0"/>
              </a:rPr>
              <a:t>Т</a:t>
            </a:r>
          </a:p>
          <a:p>
            <a:pPr algn="ctr"/>
            <a:r>
              <a:rPr lang="ru-RU" sz="1600" dirty="0" smtClean="0">
                <a:latin typeface="Gabriola" pitchFamily="82" charset="0"/>
              </a:rPr>
              <a:t>С</a:t>
            </a:r>
          </a:p>
          <a:p>
            <a:pPr algn="ctr"/>
            <a:r>
              <a:rPr lang="ru-RU" sz="1600" dirty="0" smtClean="0">
                <a:latin typeface="Gabriola" pitchFamily="82" charset="0"/>
              </a:rPr>
              <a:t>Т</a:t>
            </a:r>
          </a:p>
          <a:p>
            <a:pPr algn="ctr"/>
            <a:r>
              <a:rPr lang="ru-RU" sz="1600" dirty="0" smtClean="0">
                <a:latin typeface="Gabriola" pitchFamily="82" charset="0"/>
              </a:rPr>
              <a:t>В</a:t>
            </a:r>
          </a:p>
          <a:p>
            <a:pPr algn="ctr"/>
            <a:r>
              <a:rPr lang="ru-RU" sz="1600" dirty="0" smtClean="0">
                <a:latin typeface="Gabriola" pitchFamily="82" charset="0"/>
              </a:rPr>
              <a:t>Е</a:t>
            </a:r>
          </a:p>
          <a:p>
            <a:pPr algn="ctr"/>
            <a:r>
              <a:rPr lang="ru-RU" sz="1600" dirty="0" smtClean="0">
                <a:latin typeface="Gabriola" pitchFamily="82" charset="0"/>
              </a:rPr>
              <a:t>Н</a:t>
            </a:r>
          </a:p>
          <a:p>
            <a:pPr algn="ctr"/>
            <a:r>
              <a:rPr lang="ru-RU" sz="1600" dirty="0" smtClean="0">
                <a:latin typeface="Gabriola" pitchFamily="82" charset="0"/>
              </a:rPr>
              <a:t>Н</a:t>
            </a:r>
          </a:p>
          <a:p>
            <a:pPr algn="ctr"/>
            <a:r>
              <a:rPr lang="ru-RU" sz="1600" dirty="0" smtClean="0">
                <a:latin typeface="Gabriola" pitchFamily="82" charset="0"/>
              </a:rPr>
              <a:t>О</a:t>
            </a:r>
          </a:p>
          <a:p>
            <a:pPr algn="ctr"/>
            <a:r>
              <a:rPr lang="ru-RU" sz="1600" dirty="0" smtClean="0">
                <a:latin typeface="Gabriola" pitchFamily="82" charset="0"/>
              </a:rPr>
              <a:t>С</a:t>
            </a:r>
          </a:p>
          <a:p>
            <a:pPr algn="ctr"/>
            <a:r>
              <a:rPr lang="ru-RU" sz="1600" dirty="0" smtClean="0">
                <a:latin typeface="Gabriola" pitchFamily="82" charset="0"/>
              </a:rPr>
              <a:t>Т</a:t>
            </a:r>
          </a:p>
          <a:p>
            <a:pPr algn="ctr"/>
            <a:r>
              <a:rPr lang="ru-RU" sz="1600" dirty="0">
                <a:latin typeface="Gabriola" pitchFamily="82" charset="0"/>
              </a:rPr>
              <a:t>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0"/>
            <a:ext cx="5148064" cy="1059581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ru-RU" sz="1800" dirty="0" smtClean="0">
                <a:latin typeface="Arial Black" pitchFamily="34" charset="0"/>
              </a:rPr>
              <a:t>Качества, которыми </a:t>
            </a:r>
            <a:br>
              <a:rPr lang="ru-RU" sz="1800" dirty="0" smtClean="0">
                <a:latin typeface="Arial Black" pitchFamily="34" charset="0"/>
              </a:rPr>
            </a:br>
            <a:r>
              <a:rPr lang="ru-RU" sz="1800" dirty="0" smtClean="0">
                <a:latin typeface="Arial Black" pitchFamily="34" charset="0"/>
              </a:rPr>
              <a:t>обладает хороший учитель</a:t>
            </a:r>
            <a:endParaRPr lang="ru-RU" sz="1800" dirty="0">
              <a:latin typeface="Arial Black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3" t="-5307" b="1"/>
          <a:stretch/>
        </p:blipFill>
        <p:spPr>
          <a:xfrm>
            <a:off x="-105508" y="-274319"/>
            <a:ext cx="4133673" cy="5417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644008" y="1604070"/>
            <a:ext cx="382843" cy="35394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Gabriola" pitchFamily="82" charset="0"/>
              </a:rPr>
              <a:t>П</a:t>
            </a:r>
          </a:p>
          <a:p>
            <a:pPr algn="ctr"/>
            <a:r>
              <a:rPr lang="ru-RU" sz="1600" dirty="0" smtClean="0">
                <a:latin typeface="Gabriola" pitchFamily="82" charset="0"/>
              </a:rPr>
              <a:t>У</a:t>
            </a:r>
          </a:p>
          <a:p>
            <a:pPr algn="ctr"/>
            <a:r>
              <a:rPr lang="ru-RU" sz="1600" dirty="0" smtClean="0">
                <a:latin typeface="Gabriola" pitchFamily="82" charset="0"/>
              </a:rPr>
              <a:t>Н</a:t>
            </a:r>
          </a:p>
          <a:p>
            <a:pPr algn="ctr"/>
            <a:r>
              <a:rPr lang="ru-RU" sz="1600" dirty="0" smtClean="0">
                <a:latin typeface="Gabriola" pitchFamily="82" charset="0"/>
              </a:rPr>
              <a:t>К</a:t>
            </a:r>
          </a:p>
          <a:p>
            <a:pPr algn="ctr"/>
            <a:r>
              <a:rPr lang="ru-RU" sz="1600" dirty="0" smtClean="0">
                <a:latin typeface="Gabriola" pitchFamily="82" charset="0"/>
              </a:rPr>
              <a:t>Т</a:t>
            </a:r>
          </a:p>
          <a:p>
            <a:pPr algn="ctr"/>
            <a:r>
              <a:rPr lang="ru-RU" sz="1600" dirty="0" smtClean="0">
                <a:latin typeface="Gabriola" pitchFamily="82" charset="0"/>
              </a:rPr>
              <a:t>У</a:t>
            </a:r>
          </a:p>
          <a:p>
            <a:pPr algn="ctr"/>
            <a:r>
              <a:rPr lang="ru-RU" sz="1600" dirty="0" smtClean="0">
                <a:latin typeface="Gabriola" pitchFamily="82" charset="0"/>
              </a:rPr>
              <a:t>А</a:t>
            </a:r>
          </a:p>
          <a:p>
            <a:pPr algn="ctr"/>
            <a:r>
              <a:rPr lang="ru-RU" sz="1600" dirty="0" smtClean="0">
                <a:latin typeface="Gabriola" pitchFamily="82" charset="0"/>
              </a:rPr>
              <a:t>Л</a:t>
            </a:r>
          </a:p>
          <a:p>
            <a:pPr algn="ctr"/>
            <a:r>
              <a:rPr lang="ru-RU" sz="1600" dirty="0" smtClean="0">
                <a:latin typeface="Gabriola" pitchFamily="82" charset="0"/>
              </a:rPr>
              <a:t>Ь</a:t>
            </a:r>
          </a:p>
          <a:p>
            <a:pPr algn="ctr"/>
            <a:r>
              <a:rPr lang="ru-RU" sz="1600" dirty="0" smtClean="0">
                <a:latin typeface="Gabriola" pitchFamily="82" charset="0"/>
              </a:rPr>
              <a:t>Н</a:t>
            </a:r>
          </a:p>
          <a:p>
            <a:pPr algn="ctr"/>
            <a:r>
              <a:rPr lang="ru-RU" sz="1600" dirty="0" smtClean="0">
                <a:latin typeface="Gabriola" pitchFamily="82" charset="0"/>
              </a:rPr>
              <a:t>О</a:t>
            </a:r>
          </a:p>
          <a:p>
            <a:pPr algn="ctr"/>
            <a:r>
              <a:rPr lang="ru-RU" sz="1600" dirty="0" smtClean="0">
                <a:latin typeface="Gabriola" pitchFamily="82" charset="0"/>
              </a:rPr>
              <a:t>С</a:t>
            </a:r>
          </a:p>
          <a:p>
            <a:pPr algn="ctr"/>
            <a:r>
              <a:rPr lang="ru-RU" sz="1600" dirty="0" smtClean="0">
                <a:latin typeface="Gabriola" pitchFamily="82" charset="0"/>
              </a:rPr>
              <a:t>Т</a:t>
            </a:r>
          </a:p>
          <a:p>
            <a:pPr algn="ctr"/>
            <a:r>
              <a:rPr lang="ru-RU" sz="1600" dirty="0">
                <a:latin typeface="Gabriola" pitchFamily="82" charset="0"/>
              </a:rPr>
              <a:t>Ь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64088" y="1059582"/>
            <a:ext cx="382843" cy="30469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Gabriola" pitchFamily="82" charset="0"/>
              </a:rPr>
              <a:t>А</a:t>
            </a:r>
          </a:p>
          <a:p>
            <a:pPr algn="ctr"/>
            <a:r>
              <a:rPr lang="ru-RU" sz="1600" dirty="0" smtClean="0">
                <a:latin typeface="Gabriola" pitchFamily="82" charset="0"/>
              </a:rPr>
              <a:t>К</a:t>
            </a:r>
          </a:p>
          <a:p>
            <a:pPr algn="ctr"/>
            <a:r>
              <a:rPr lang="ru-RU" sz="1600" dirty="0" smtClean="0">
                <a:latin typeface="Gabriola" pitchFamily="82" charset="0"/>
              </a:rPr>
              <a:t>К</a:t>
            </a:r>
          </a:p>
          <a:p>
            <a:pPr algn="ctr"/>
            <a:r>
              <a:rPr lang="ru-RU" sz="1600" dirty="0" smtClean="0">
                <a:latin typeface="Gabriola" pitchFamily="82" charset="0"/>
              </a:rPr>
              <a:t>У</a:t>
            </a:r>
          </a:p>
          <a:p>
            <a:pPr algn="ctr"/>
            <a:r>
              <a:rPr lang="ru-RU" sz="1600" dirty="0" smtClean="0">
                <a:latin typeface="Gabriola" pitchFamily="82" charset="0"/>
              </a:rPr>
              <a:t>Р</a:t>
            </a:r>
          </a:p>
          <a:p>
            <a:pPr algn="ctr"/>
            <a:r>
              <a:rPr lang="ru-RU" sz="1600" dirty="0" smtClean="0">
                <a:latin typeface="Gabriola" pitchFamily="82" charset="0"/>
              </a:rPr>
              <a:t>А</a:t>
            </a:r>
          </a:p>
          <a:p>
            <a:pPr algn="ctr"/>
            <a:r>
              <a:rPr lang="ru-RU" sz="1600" dirty="0" smtClean="0">
                <a:latin typeface="Gabriola" pitchFamily="82" charset="0"/>
              </a:rPr>
              <a:t>Т</a:t>
            </a:r>
          </a:p>
          <a:p>
            <a:pPr algn="ctr"/>
            <a:r>
              <a:rPr lang="ru-RU" sz="1600" dirty="0" smtClean="0">
                <a:latin typeface="Gabriola" pitchFamily="82" charset="0"/>
              </a:rPr>
              <a:t>Н</a:t>
            </a:r>
          </a:p>
          <a:p>
            <a:pPr algn="ctr"/>
            <a:r>
              <a:rPr lang="ru-RU" sz="1600" dirty="0" smtClean="0">
                <a:latin typeface="Gabriola" pitchFamily="82" charset="0"/>
              </a:rPr>
              <a:t>О</a:t>
            </a:r>
          </a:p>
          <a:p>
            <a:pPr algn="ctr"/>
            <a:r>
              <a:rPr lang="ru-RU" sz="1600" dirty="0" smtClean="0">
                <a:latin typeface="Gabriola" pitchFamily="82" charset="0"/>
              </a:rPr>
              <a:t>С</a:t>
            </a:r>
          </a:p>
          <a:p>
            <a:pPr algn="ctr"/>
            <a:r>
              <a:rPr lang="ru-RU" sz="1600" dirty="0" smtClean="0">
                <a:latin typeface="Gabriola" pitchFamily="82" charset="0"/>
              </a:rPr>
              <a:t>Т</a:t>
            </a:r>
          </a:p>
          <a:p>
            <a:pPr algn="ctr"/>
            <a:r>
              <a:rPr lang="ru-RU" sz="1600" dirty="0">
                <a:latin typeface="Gabriola" pitchFamily="82" charset="0"/>
              </a:rPr>
              <a:t>Ь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64900" y="3081298"/>
            <a:ext cx="382843" cy="206210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Gabriola" pitchFamily="82" charset="0"/>
              </a:rPr>
              <a:t>В</a:t>
            </a:r>
          </a:p>
          <a:p>
            <a:pPr algn="ctr"/>
            <a:r>
              <a:rPr lang="ru-RU" sz="1600" dirty="0" smtClean="0">
                <a:latin typeface="Gabriola" pitchFamily="82" charset="0"/>
              </a:rPr>
              <a:t>Ы</a:t>
            </a:r>
          </a:p>
          <a:p>
            <a:pPr algn="ctr"/>
            <a:r>
              <a:rPr lang="ru-RU" sz="1600" dirty="0" smtClean="0">
                <a:latin typeface="Gabriola" pitchFamily="82" charset="0"/>
              </a:rPr>
              <a:t>Д</a:t>
            </a:r>
          </a:p>
          <a:p>
            <a:pPr algn="ctr"/>
            <a:r>
              <a:rPr lang="ru-RU" sz="1600" dirty="0" smtClean="0">
                <a:latin typeface="Gabriola" pitchFamily="82" charset="0"/>
              </a:rPr>
              <a:t>Е</a:t>
            </a:r>
          </a:p>
          <a:p>
            <a:pPr algn="ctr"/>
            <a:r>
              <a:rPr lang="ru-RU" sz="1600" dirty="0" smtClean="0">
                <a:latin typeface="Gabriola" pitchFamily="82" charset="0"/>
              </a:rPr>
              <a:t>Р</a:t>
            </a:r>
          </a:p>
          <a:p>
            <a:pPr algn="ctr"/>
            <a:r>
              <a:rPr lang="ru-RU" sz="1600" dirty="0" smtClean="0">
                <a:latin typeface="Gabriola" pitchFamily="82" charset="0"/>
              </a:rPr>
              <a:t>Ж</a:t>
            </a:r>
          </a:p>
          <a:p>
            <a:pPr algn="ctr"/>
            <a:r>
              <a:rPr lang="ru-RU" sz="1600" dirty="0" smtClean="0">
                <a:latin typeface="Gabriola" pitchFamily="82" charset="0"/>
              </a:rPr>
              <a:t>К</a:t>
            </a:r>
          </a:p>
          <a:p>
            <a:pPr algn="ctr"/>
            <a:r>
              <a:rPr lang="ru-RU" sz="1600" dirty="0" smtClean="0">
                <a:latin typeface="Gabriola" pitchFamily="82" charset="0"/>
              </a:rPr>
              <a:t>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88224" y="1059582"/>
            <a:ext cx="382843" cy="329320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Gabriola" pitchFamily="82" charset="0"/>
              </a:rPr>
              <a:t>Р</a:t>
            </a:r>
          </a:p>
          <a:p>
            <a:pPr algn="ctr"/>
            <a:r>
              <a:rPr lang="ru-RU" sz="1600" dirty="0" smtClean="0">
                <a:latin typeface="Gabriola" pitchFamily="82" charset="0"/>
              </a:rPr>
              <a:t>Е</a:t>
            </a:r>
          </a:p>
          <a:p>
            <a:pPr algn="ctr"/>
            <a:r>
              <a:rPr lang="ru-RU" sz="1600" dirty="0" smtClean="0">
                <a:latin typeface="Gabriola" pitchFamily="82" charset="0"/>
              </a:rPr>
              <a:t>Ш</a:t>
            </a:r>
          </a:p>
          <a:p>
            <a:pPr algn="ctr"/>
            <a:r>
              <a:rPr lang="ru-RU" sz="1600" dirty="0" smtClean="0">
                <a:latin typeface="Gabriola" pitchFamily="82" charset="0"/>
              </a:rPr>
              <a:t>И</a:t>
            </a:r>
          </a:p>
          <a:p>
            <a:pPr algn="ctr"/>
            <a:r>
              <a:rPr lang="ru-RU" sz="1600" dirty="0" smtClean="0">
                <a:latin typeface="Gabriola" pitchFamily="82" charset="0"/>
              </a:rPr>
              <a:t>Т</a:t>
            </a:r>
          </a:p>
          <a:p>
            <a:pPr algn="ctr"/>
            <a:r>
              <a:rPr lang="ru-RU" sz="1600" dirty="0" smtClean="0">
                <a:latin typeface="Gabriola" pitchFamily="82" charset="0"/>
              </a:rPr>
              <a:t>Е</a:t>
            </a:r>
          </a:p>
          <a:p>
            <a:pPr algn="ctr"/>
            <a:r>
              <a:rPr lang="ru-RU" sz="1600" dirty="0" smtClean="0">
                <a:latin typeface="Gabriola" pitchFamily="82" charset="0"/>
              </a:rPr>
              <a:t>Л</a:t>
            </a:r>
          </a:p>
          <a:p>
            <a:pPr algn="ctr"/>
            <a:r>
              <a:rPr lang="ru-RU" sz="1600" dirty="0" smtClean="0">
                <a:latin typeface="Gabriola" pitchFamily="82" charset="0"/>
              </a:rPr>
              <a:t>Ь</a:t>
            </a:r>
          </a:p>
          <a:p>
            <a:pPr algn="ctr"/>
            <a:r>
              <a:rPr lang="ru-RU" sz="1600" dirty="0" smtClean="0">
                <a:latin typeface="Gabriola" pitchFamily="82" charset="0"/>
              </a:rPr>
              <a:t>Н</a:t>
            </a:r>
          </a:p>
          <a:p>
            <a:pPr algn="ctr"/>
            <a:r>
              <a:rPr lang="ru-RU" sz="1600" dirty="0" smtClean="0">
                <a:latin typeface="Gabriola" pitchFamily="82" charset="0"/>
              </a:rPr>
              <a:t>О</a:t>
            </a:r>
          </a:p>
          <a:p>
            <a:pPr algn="ctr"/>
            <a:r>
              <a:rPr lang="ru-RU" sz="1600" dirty="0" smtClean="0">
                <a:latin typeface="Gabriola" pitchFamily="82" charset="0"/>
              </a:rPr>
              <a:t>С</a:t>
            </a:r>
          </a:p>
          <a:p>
            <a:pPr algn="ctr"/>
            <a:r>
              <a:rPr lang="ru-RU" sz="1600" dirty="0" smtClean="0">
                <a:latin typeface="Gabriola" pitchFamily="82" charset="0"/>
              </a:rPr>
              <a:t>Т</a:t>
            </a:r>
          </a:p>
          <a:p>
            <a:pPr algn="ctr"/>
            <a:r>
              <a:rPr lang="ru-RU" sz="1600" dirty="0">
                <a:latin typeface="Gabriola" pitchFamily="82" charset="0"/>
              </a:rPr>
              <a:t>Ь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96565" y="1122298"/>
            <a:ext cx="379116" cy="40318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Gabriola" pitchFamily="82" charset="0"/>
              </a:rPr>
              <a:t>О </a:t>
            </a:r>
          </a:p>
          <a:p>
            <a:pPr algn="ctr"/>
            <a:r>
              <a:rPr lang="ru-RU" sz="1600" dirty="0" smtClean="0">
                <a:latin typeface="Gabriola" pitchFamily="82" charset="0"/>
              </a:rPr>
              <a:t>Р </a:t>
            </a:r>
          </a:p>
          <a:p>
            <a:pPr algn="ctr"/>
            <a:r>
              <a:rPr lang="ru-RU" sz="1600" dirty="0" smtClean="0">
                <a:latin typeface="Gabriola" pitchFamily="82" charset="0"/>
              </a:rPr>
              <a:t>Г </a:t>
            </a:r>
          </a:p>
          <a:p>
            <a:pPr algn="ctr"/>
            <a:r>
              <a:rPr lang="ru-RU" sz="1600" dirty="0" smtClean="0">
                <a:latin typeface="Gabriola" pitchFamily="82" charset="0"/>
              </a:rPr>
              <a:t>А </a:t>
            </a:r>
          </a:p>
          <a:p>
            <a:pPr algn="ctr"/>
            <a:r>
              <a:rPr lang="ru-RU" sz="1600" dirty="0" smtClean="0">
                <a:latin typeface="Gabriola" pitchFamily="82" charset="0"/>
              </a:rPr>
              <a:t>Н </a:t>
            </a:r>
          </a:p>
          <a:p>
            <a:pPr algn="ctr"/>
            <a:r>
              <a:rPr lang="ru-RU" sz="1600" dirty="0" smtClean="0">
                <a:latin typeface="Gabriola" pitchFamily="82" charset="0"/>
              </a:rPr>
              <a:t>И </a:t>
            </a:r>
          </a:p>
          <a:p>
            <a:pPr algn="ctr"/>
            <a:r>
              <a:rPr lang="ru-RU" sz="1600" dirty="0" smtClean="0">
                <a:latin typeface="Gabriola" pitchFamily="82" charset="0"/>
              </a:rPr>
              <a:t>з</a:t>
            </a:r>
          </a:p>
          <a:p>
            <a:pPr algn="ctr"/>
            <a:r>
              <a:rPr lang="ru-RU" sz="1600" dirty="0" smtClean="0">
                <a:latin typeface="Gabriola" pitchFamily="82" charset="0"/>
              </a:rPr>
              <a:t>О</a:t>
            </a:r>
          </a:p>
          <a:p>
            <a:pPr algn="ctr"/>
            <a:r>
              <a:rPr lang="ru-RU" sz="1600" dirty="0" smtClean="0">
                <a:latin typeface="Gabriola" pitchFamily="82" charset="0"/>
              </a:rPr>
              <a:t>В</a:t>
            </a:r>
          </a:p>
          <a:p>
            <a:pPr algn="ctr"/>
            <a:r>
              <a:rPr lang="ru-RU" sz="1600" dirty="0" smtClean="0">
                <a:latin typeface="Gabriola" pitchFamily="82" charset="0"/>
              </a:rPr>
              <a:t>А</a:t>
            </a:r>
          </a:p>
          <a:p>
            <a:pPr algn="ctr"/>
            <a:r>
              <a:rPr lang="ru-RU" sz="1600" dirty="0" smtClean="0">
                <a:latin typeface="Gabriola" pitchFamily="82" charset="0"/>
              </a:rPr>
              <a:t>Н</a:t>
            </a:r>
          </a:p>
          <a:p>
            <a:pPr algn="ctr"/>
            <a:r>
              <a:rPr lang="ru-RU" sz="1600" dirty="0" smtClean="0">
                <a:latin typeface="Gabriola" pitchFamily="82" charset="0"/>
              </a:rPr>
              <a:t>Н</a:t>
            </a:r>
          </a:p>
          <a:p>
            <a:pPr algn="ctr"/>
            <a:r>
              <a:rPr lang="ru-RU" sz="1600" dirty="0" smtClean="0">
                <a:latin typeface="Gabriola" pitchFamily="82" charset="0"/>
              </a:rPr>
              <a:t>О</a:t>
            </a:r>
          </a:p>
          <a:p>
            <a:pPr algn="ctr"/>
            <a:r>
              <a:rPr lang="ru-RU" sz="1600" dirty="0" smtClean="0">
                <a:latin typeface="Gabriola" pitchFamily="82" charset="0"/>
              </a:rPr>
              <a:t>С</a:t>
            </a:r>
          </a:p>
          <a:p>
            <a:pPr algn="ctr"/>
            <a:r>
              <a:rPr lang="ru-RU" sz="1600" dirty="0" smtClean="0">
                <a:latin typeface="Gabriola" pitchFamily="82" charset="0"/>
              </a:rPr>
              <a:t>Т</a:t>
            </a:r>
          </a:p>
          <a:p>
            <a:pPr algn="ctr"/>
            <a:r>
              <a:rPr lang="ru-RU" sz="1600" dirty="0" smtClean="0">
                <a:latin typeface="Gabriola" pitchFamily="82" charset="0"/>
              </a:rPr>
              <a:t>Ь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10029" y="986239"/>
            <a:ext cx="382843" cy="40318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Gabriola" pitchFamily="82" charset="0"/>
              </a:rPr>
              <a:t>И</a:t>
            </a:r>
          </a:p>
          <a:p>
            <a:pPr algn="ctr"/>
            <a:r>
              <a:rPr lang="ru-RU" sz="1600" dirty="0" smtClean="0">
                <a:latin typeface="Gabriola" pitchFamily="82" charset="0"/>
              </a:rPr>
              <a:t>С</a:t>
            </a:r>
          </a:p>
          <a:p>
            <a:pPr algn="ctr"/>
            <a:r>
              <a:rPr lang="ru-RU" sz="1600" dirty="0" smtClean="0">
                <a:latin typeface="Gabriola" pitchFamily="82" charset="0"/>
              </a:rPr>
              <a:t>П</a:t>
            </a:r>
          </a:p>
          <a:p>
            <a:pPr algn="ctr"/>
            <a:r>
              <a:rPr lang="ru-RU" sz="1600" dirty="0" smtClean="0">
                <a:latin typeface="Gabriola" pitchFamily="82" charset="0"/>
              </a:rPr>
              <a:t>О</a:t>
            </a:r>
          </a:p>
          <a:p>
            <a:pPr algn="ctr"/>
            <a:r>
              <a:rPr lang="ru-RU" sz="1600" dirty="0" smtClean="0">
                <a:latin typeface="Gabriola" pitchFamily="82" charset="0"/>
              </a:rPr>
              <a:t>Л</a:t>
            </a:r>
          </a:p>
          <a:p>
            <a:pPr algn="ctr"/>
            <a:r>
              <a:rPr lang="ru-RU" sz="1600" dirty="0" smtClean="0">
                <a:latin typeface="Gabriola" pitchFamily="82" charset="0"/>
              </a:rPr>
              <a:t>Н</a:t>
            </a:r>
          </a:p>
          <a:p>
            <a:pPr algn="ctr"/>
            <a:r>
              <a:rPr lang="ru-RU" sz="1600" dirty="0" smtClean="0">
                <a:latin typeface="Gabriola" pitchFamily="82" charset="0"/>
              </a:rPr>
              <a:t>И</a:t>
            </a:r>
          </a:p>
          <a:p>
            <a:pPr algn="ctr"/>
            <a:r>
              <a:rPr lang="ru-RU" sz="1600" dirty="0" smtClean="0">
                <a:latin typeface="Gabriola" pitchFamily="82" charset="0"/>
              </a:rPr>
              <a:t>Т</a:t>
            </a:r>
          </a:p>
          <a:p>
            <a:pPr algn="ctr"/>
            <a:r>
              <a:rPr lang="ru-RU" sz="1600" dirty="0" smtClean="0">
                <a:latin typeface="Gabriola" pitchFamily="82" charset="0"/>
              </a:rPr>
              <a:t>Е</a:t>
            </a:r>
          </a:p>
          <a:p>
            <a:pPr algn="ctr"/>
            <a:r>
              <a:rPr lang="ru-RU" sz="1600" dirty="0" smtClean="0">
                <a:latin typeface="Gabriola" pitchFamily="82" charset="0"/>
              </a:rPr>
              <a:t>Л</a:t>
            </a:r>
          </a:p>
          <a:p>
            <a:pPr algn="ctr"/>
            <a:r>
              <a:rPr lang="ru-RU" sz="1600" dirty="0" smtClean="0">
                <a:latin typeface="Gabriola" pitchFamily="82" charset="0"/>
              </a:rPr>
              <a:t>Ь</a:t>
            </a:r>
          </a:p>
          <a:p>
            <a:pPr algn="ctr"/>
            <a:r>
              <a:rPr lang="ru-RU" sz="1600" dirty="0" smtClean="0">
                <a:latin typeface="Gabriola" pitchFamily="82" charset="0"/>
              </a:rPr>
              <a:t>Н</a:t>
            </a:r>
          </a:p>
          <a:p>
            <a:pPr algn="ctr"/>
            <a:r>
              <a:rPr lang="ru-RU" sz="1600" dirty="0" smtClean="0">
                <a:latin typeface="Gabriola" pitchFamily="82" charset="0"/>
              </a:rPr>
              <a:t>О</a:t>
            </a:r>
          </a:p>
          <a:p>
            <a:pPr algn="ctr"/>
            <a:r>
              <a:rPr lang="ru-RU" sz="1600" dirty="0" smtClean="0">
                <a:latin typeface="Gabriola" pitchFamily="82" charset="0"/>
              </a:rPr>
              <a:t>С</a:t>
            </a:r>
          </a:p>
          <a:p>
            <a:pPr algn="ctr"/>
            <a:r>
              <a:rPr lang="ru-RU" sz="1600" dirty="0" smtClean="0">
                <a:latin typeface="Gabriola" pitchFamily="82" charset="0"/>
              </a:rPr>
              <a:t>Т</a:t>
            </a:r>
          </a:p>
          <a:p>
            <a:pPr algn="ctr"/>
            <a:r>
              <a:rPr lang="ru-RU" sz="1600" dirty="0" smtClean="0">
                <a:latin typeface="Gabriola" pitchFamily="82" charset="0"/>
              </a:rPr>
              <a:t>Ь</a:t>
            </a:r>
            <a:endParaRPr lang="ru-RU" sz="1600" dirty="0">
              <a:latin typeface="Gabriola" pitchFamily="8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783960" y="2107183"/>
            <a:ext cx="360040" cy="30469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Gabriola" pitchFamily="82" charset="0"/>
              </a:rPr>
              <a:t>К</a:t>
            </a:r>
          </a:p>
          <a:p>
            <a:pPr algn="ctr"/>
            <a:r>
              <a:rPr lang="ru-RU" sz="1600" dirty="0" smtClean="0">
                <a:latin typeface="Gabriola" pitchFamily="82" charset="0"/>
              </a:rPr>
              <a:t>Р</a:t>
            </a:r>
          </a:p>
          <a:p>
            <a:pPr algn="ctr"/>
            <a:r>
              <a:rPr lang="ru-RU" sz="1600" dirty="0" smtClean="0">
                <a:latin typeface="Gabriola" pitchFamily="82" charset="0"/>
              </a:rPr>
              <a:t>Е</a:t>
            </a:r>
          </a:p>
          <a:p>
            <a:pPr algn="ctr"/>
            <a:r>
              <a:rPr lang="ru-RU" sz="1600" dirty="0" smtClean="0">
                <a:latin typeface="Gabriola" pitchFamily="82" charset="0"/>
              </a:rPr>
              <a:t>А</a:t>
            </a:r>
          </a:p>
          <a:p>
            <a:pPr algn="ctr"/>
            <a:r>
              <a:rPr lang="ru-RU" sz="1600" dirty="0" smtClean="0">
                <a:latin typeface="Gabriola" pitchFamily="82" charset="0"/>
              </a:rPr>
              <a:t>Т</a:t>
            </a:r>
          </a:p>
          <a:p>
            <a:pPr algn="ctr"/>
            <a:r>
              <a:rPr lang="ru-RU" sz="1600" dirty="0" smtClean="0">
                <a:latin typeface="Gabriola" pitchFamily="82" charset="0"/>
              </a:rPr>
              <a:t>И</a:t>
            </a:r>
          </a:p>
          <a:p>
            <a:pPr algn="ctr"/>
            <a:r>
              <a:rPr lang="ru-RU" sz="1600" dirty="0" smtClean="0">
                <a:latin typeface="Gabriola" pitchFamily="82" charset="0"/>
              </a:rPr>
              <a:t>В</a:t>
            </a:r>
          </a:p>
          <a:p>
            <a:pPr algn="ctr"/>
            <a:r>
              <a:rPr lang="ru-RU" sz="1600" dirty="0" smtClean="0">
                <a:latin typeface="Gabriola" pitchFamily="82" charset="0"/>
              </a:rPr>
              <a:t>Н</a:t>
            </a:r>
          </a:p>
          <a:p>
            <a:pPr algn="ctr"/>
            <a:r>
              <a:rPr lang="ru-RU" sz="1600" dirty="0" smtClean="0">
                <a:latin typeface="Gabriola" pitchFamily="82" charset="0"/>
              </a:rPr>
              <a:t>О</a:t>
            </a:r>
          </a:p>
          <a:p>
            <a:pPr algn="ctr"/>
            <a:r>
              <a:rPr lang="ru-RU" sz="1600" dirty="0" smtClean="0">
                <a:latin typeface="Gabriola" pitchFamily="82" charset="0"/>
              </a:rPr>
              <a:t>С</a:t>
            </a:r>
          </a:p>
          <a:p>
            <a:pPr algn="ctr"/>
            <a:r>
              <a:rPr lang="ru-RU" sz="1600" dirty="0" smtClean="0">
                <a:latin typeface="Gabriola" pitchFamily="82" charset="0"/>
              </a:rPr>
              <a:t>Т</a:t>
            </a:r>
          </a:p>
          <a:p>
            <a:pPr algn="ctr"/>
            <a:r>
              <a:rPr lang="ru-RU" sz="1600" dirty="0" smtClean="0">
                <a:latin typeface="Gabriola" pitchFamily="82" charset="0"/>
              </a:rPr>
              <a:t>Ь</a:t>
            </a:r>
          </a:p>
        </p:txBody>
      </p:sp>
    </p:spTree>
    <p:extLst>
      <p:ext uri="{BB962C8B-B14F-4D97-AF65-F5344CB8AC3E}">
        <p14:creationId xmlns:p14="http://schemas.microsoft.com/office/powerpoint/2010/main" val="2430359246"/>
      </p:ext>
    </p:extLst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-115374" y="0"/>
            <a:ext cx="9289032" cy="51640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23478"/>
            <a:ext cx="4608512" cy="1512168"/>
          </a:xfrm>
        </p:spPr>
        <p:txBody>
          <a:bodyPr>
            <a:noAutofit/>
          </a:bodyPr>
          <a:lstStyle/>
          <a:p>
            <a:pPr algn="l"/>
            <a:r>
              <a:rPr lang="ru-RU" sz="2800" dirty="0">
                <a:latin typeface="Franklin Gothic Heavy" pitchFamily="34" charset="0"/>
              </a:rPr>
              <a:t>Учителя </a:t>
            </a:r>
            <a:r>
              <a:rPr lang="ru-RU" sz="2800" dirty="0" smtClean="0">
                <a:latin typeface="Franklin Gothic Heavy" pitchFamily="34" charset="0"/>
              </a:rPr>
              <a:t>– герои Великой</a:t>
            </a:r>
            <a:br>
              <a:rPr lang="ru-RU" sz="2800" dirty="0" smtClean="0">
                <a:latin typeface="Franklin Gothic Heavy" pitchFamily="34" charset="0"/>
              </a:rPr>
            </a:br>
            <a:r>
              <a:rPr lang="ru-RU" sz="2800" dirty="0" smtClean="0">
                <a:latin typeface="Franklin Gothic Heavy" pitchFamily="34" charset="0"/>
              </a:rPr>
              <a:t>Отечественной войны</a:t>
            </a:r>
            <a:r>
              <a:rPr lang="ru-RU" sz="2800" dirty="0">
                <a:latin typeface="Franklin Gothic Heavy" pitchFamily="34" charset="0"/>
              </a:rPr>
              <a:t/>
            </a:r>
            <a:br>
              <a:rPr lang="ru-RU" sz="2800" dirty="0">
                <a:latin typeface="Franklin Gothic Heavy" pitchFamily="34" charset="0"/>
              </a:rPr>
            </a:br>
            <a:endParaRPr lang="ru-RU" sz="2800" dirty="0">
              <a:latin typeface="Franklin Gothic Heavy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76936" y="2715766"/>
            <a:ext cx="6996722" cy="255454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Gabriola" pitchFamily="82" charset="0"/>
                <a:cs typeface="Calibri Light" pitchFamily="34" charset="0"/>
              </a:rPr>
              <a:t>Была </a:t>
            </a:r>
            <a:r>
              <a:rPr lang="ru-RU" dirty="0">
                <a:latin typeface="Gabriola" pitchFamily="82" charset="0"/>
                <a:cs typeface="Calibri Light" pitchFamily="34" charset="0"/>
              </a:rPr>
              <a:t>настоящим </a:t>
            </a:r>
            <a:r>
              <a:rPr lang="ru-RU" b="1" dirty="0">
                <a:latin typeface="Gabriola" pitchFamily="82" charset="0"/>
                <a:cs typeface="Calibri Light" pitchFamily="34" charset="0"/>
              </a:rPr>
              <a:t>примером</a:t>
            </a:r>
            <a:r>
              <a:rPr lang="ru-RU" dirty="0">
                <a:latin typeface="Gabriola" pitchFamily="82" charset="0"/>
                <a:cs typeface="Calibri Light" pitchFamily="34" charset="0"/>
              </a:rPr>
              <a:t> для многих </a:t>
            </a:r>
            <a:r>
              <a:rPr lang="ru-RU" dirty="0" smtClean="0">
                <a:latin typeface="Gabriola" pitchFamily="82" charset="0"/>
                <a:cs typeface="Calibri Light" pitchFamily="34" charset="0"/>
              </a:rPr>
              <a:t>учеников в Ленинграде, она </a:t>
            </a:r>
            <a:r>
              <a:rPr lang="ru-RU" b="1" dirty="0" smtClean="0">
                <a:latin typeface="Gabriola" pitchFamily="82" charset="0"/>
                <a:cs typeface="Calibri Light" pitchFamily="34" charset="0"/>
              </a:rPr>
              <a:t>всю </a:t>
            </a:r>
            <a:r>
              <a:rPr lang="ru-RU" b="1" dirty="0">
                <a:latin typeface="Gabriola" pitchFamily="82" charset="0"/>
                <a:cs typeface="Calibri Light" pitchFamily="34" charset="0"/>
              </a:rPr>
              <a:t>блокаду работала</a:t>
            </a:r>
            <a:r>
              <a:rPr lang="ru-RU" dirty="0">
                <a:latin typeface="Gabriola" pitchFamily="82" charset="0"/>
                <a:cs typeface="Calibri Light" pitchFamily="34" charset="0"/>
              </a:rPr>
              <a:t> </a:t>
            </a:r>
            <a:r>
              <a:rPr lang="ru-RU" b="1" dirty="0">
                <a:latin typeface="Gabriola" pitchFamily="82" charset="0"/>
                <a:cs typeface="Calibri Light" pitchFamily="34" charset="0"/>
              </a:rPr>
              <a:t>в</a:t>
            </a:r>
            <a:r>
              <a:rPr lang="ru-RU" dirty="0">
                <a:latin typeface="Gabriola" pitchFamily="82" charset="0"/>
                <a:cs typeface="Calibri Light" pitchFamily="34" charset="0"/>
              </a:rPr>
              <a:t> </a:t>
            </a:r>
            <a:r>
              <a:rPr lang="ru-RU" dirty="0" smtClean="0">
                <a:latin typeface="Gabriola" pitchFamily="82" charset="0"/>
                <a:cs typeface="Calibri Light" pitchFamily="34" charset="0"/>
              </a:rPr>
              <a:t>местной, 239 </a:t>
            </a:r>
            <a:r>
              <a:rPr lang="ru-RU" b="1" dirty="0" smtClean="0">
                <a:latin typeface="Gabriola" pitchFamily="82" charset="0"/>
                <a:cs typeface="Calibri Light" pitchFamily="34" charset="0"/>
              </a:rPr>
              <a:t>школе</a:t>
            </a:r>
            <a:r>
              <a:rPr lang="ru-RU" dirty="0" smtClean="0">
                <a:latin typeface="Gabriola" pitchFamily="82" charset="0"/>
                <a:cs typeface="Calibri Light" pitchFamily="34" charset="0"/>
              </a:rPr>
              <a:t> завучем </a:t>
            </a:r>
            <a:r>
              <a:rPr lang="ru-RU" dirty="0">
                <a:latin typeface="Gabriola" pitchFamily="82" charset="0"/>
                <a:cs typeface="Calibri Light" pitchFamily="34" charset="0"/>
              </a:rPr>
              <a:t>и преподавала историю, как могла, </a:t>
            </a:r>
            <a:r>
              <a:rPr lang="ru-RU" b="1" dirty="0">
                <a:latin typeface="Gabriola" pitchFamily="82" charset="0"/>
                <a:cs typeface="Calibri Light" pitchFamily="34" charset="0"/>
              </a:rPr>
              <a:t>поддерживала детей и </a:t>
            </a:r>
            <a:r>
              <a:rPr lang="ru-RU" b="1" dirty="0" smtClean="0">
                <a:latin typeface="Gabriola" pitchFamily="82" charset="0"/>
                <a:cs typeface="Calibri Light" pitchFamily="34" charset="0"/>
              </a:rPr>
              <a:t>коллег.</a:t>
            </a:r>
            <a:endParaRPr lang="ru-RU" b="1" dirty="0">
              <a:latin typeface="Gabriola" pitchFamily="82" charset="0"/>
              <a:cs typeface="Calibri Light" pitchFamily="34" charset="0"/>
            </a:endParaRPr>
          </a:p>
          <a:p>
            <a:pPr algn="just"/>
            <a:r>
              <a:rPr lang="ru-RU" dirty="0">
                <a:latin typeface="Gabriola" pitchFamily="82" charset="0"/>
                <a:cs typeface="Calibri Light" pitchFamily="34" charset="0"/>
              </a:rPr>
              <a:t>После войны Ксения Владимировна </a:t>
            </a:r>
            <a:r>
              <a:rPr lang="ru-RU" b="1" dirty="0">
                <a:latin typeface="Gabriola" pitchFamily="82" charset="0"/>
                <a:cs typeface="Calibri Light" pitchFamily="34" charset="0"/>
              </a:rPr>
              <a:t>написала</a:t>
            </a:r>
            <a:r>
              <a:rPr lang="ru-RU" dirty="0">
                <a:latin typeface="Gabriola" pitchFamily="82" charset="0"/>
                <a:cs typeface="Calibri Light" pitchFamily="34" charset="0"/>
              </a:rPr>
              <a:t> прекрасную </a:t>
            </a:r>
            <a:r>
              <a:rPr lang="ru-RU" b="1" dirty="0">
                <a:latin typeface="Gabriola" pitchFamily="82" charset="0"/>
                <a:cs typeface="Calibri Light" pitchFamily="34" charset="0"/>
              </a:rPr>
              <a:t>книгу</a:t>
            </a:r>
            <a:r>
              <a:rPr lang="ru-RU" dirty="0">
                <a:latin typeface="Gabriola" pitchFamily="82" charset="0"/>
                <a:cs typeface="Calibri Light" pitchFamily="34" charset="0"/>
              </a:rPr>
              <a:t> о школьниках блокадного города – </a:t>
            </a:r>
            <a:r>
              <a:rPr lang="ru-RU" b="1" dirty="0">
                <a:latin typeface="Gabriola" pitchFamily="82" charset="0"/>
                <a:cs typeface="Calibri Light" pitchFamily="34" charset="0"/>
              </a:rPr>
              <a:t>"Они учились в Ленинграде"</a:t>
            </a:r>
            <a:r>
              <a:rPr lang="ru-RU" dirty="0">
                <a:latin typeface="Gabriola" pitchFamily="82" charset="0"/>
                <a:cs typeface="Calibri Light" pitchFamily="34" charset="0"/>
              </a:rPr>
              <a:t>. Действие книги открывается еще до </a:t>
            </a:r>
            <a:r>
              <a:rPr lang="ru-RU" dirty="0" smtClean="0">
                <a:latin typeface="Gabriola" pitchFamily="82" charset="0"/>
                <a:cs typeface="Calibri Light" pitchFamily="34" charset="0"/>
              </a:rPr>
              <a:t>войны.  </a:t>
            </a:r>
            <a:r>
              <a:rPr lang="ru-RU" dirty="0">
                <a:latin typeface="Gabriola" pitchFamily="82" charset="0"/>
                <a:cs typeface="Calibri Light" pitchFamily="34" charset="0"/>
              </a:rPr>
              <a:t>П</a:t>
            </a:r>
            <a:r>
              <a:rPr lang="ru-RU" dirty="0" smtClean="0">
                <a:latin typeface="Gabriola" pitchFamily="82" charset="0"/>
                <a:cs typeface="Calibri Light" pitchFamily="34" charset="0"/>
              </a:rPr>
              <a:t>рекрасный </a:t>
            </a:r>
            <a:r>
              <a:rPr lang="ru-RU" dirty="0">
                <a:latin typeface="Gabriola" pitchFamily="82" charset="0"/>
                <a:cs typeface="Calibri Light" pitchFamily="34" charset="0"/>
              </a:rPr>
              <a:t>город, наивные и добрые мечты выпускников о будущем… И вдруг война!..</a:t>
            </a:r>
          </a:p>
          <a:p>
            <a:pPr algn="just"/>
            <a:r>
              <a:rPr lang="ru-RU" dirty="0">
                <a:latin typeface="Gabriola" pitchFamily="82" charset="0"/>
                <a:cs typeface="Calibri Light" pitchFamily="34" charset="0"/>
              </a:rPr>
              <a:t>Ксения Владимировна пишет о подвиге блокадной школы, </a:t>
            </a:r>
            <a:r>
              <a:rPr lang="ru-RU" b="1" dirty="0">
                <a:latin typeface="Gabriola" pitchFamily="82" charset="0"/>
                <a:cs typeface="Calibri Light" pitchFamily="34" charset="0"/>
              </a:rPr>
              <a:t>в центре</a:t>
            </a:r>
            <a:r>
              <a:rPr lang="ru-RU" dirty="0">
                <a:latin typeface="Gabriola" pitchFamily="82" charset="0"/>
                <a:cs typeface="Calibri Light" pitchFamily="34" charset="0"/>
              </a:rPr>
              <a:t> ее книги </a:t>
            </a:r>
            <a:r>
              <a:rPr lang="ru-RU" b="1" dirty="0">
                <a:latin typeface="Gabriola" pitchFamily="82" charset="0"/>
                <a:cs typeface="Calibri Light" pitchFamily="34" charset="0"/>
              </a:rPr>
              <a:t>дети, учителя и</a:t>
            </a:r>
            <a:r>
              <a:rPr lang="ru-RU" dirty="0">
                <a:latin typeface="Gabriola" pitchFamily="82" charset="0"/>
                <a:cs typeface="Calibri Light" pitchFamily="34" charset="0"/>
              </a:rPr>
              <a:t> город </a:t>
            </a:r>
            <a:r>
              <a:rPr lang="ru-RU" b="1" dirty="0">
                <a:latin typeface="Gabriola" pitchFamily="82" charset="0"/>
                <a:cs typeface="Calibri Light" pitchFamily="34" charset="0"/>
              </a:rPr>
              <a:t>Ленинград.</a:t>
            </a:r>
            <a:r>
              <a:rPr lang="ru-RU" dirty="0">
                <a:latin typeface="Gabriola" pitchFamily="82" charset="0"/>
                <a:cs typeface="Calibri Light" pitchFamily="34" charset="0"/>
              </a:rPr>
              <a:t> Книга вышла тиражом </a:t>
            </a:r>
            <a:r>
              <a:rPr lang="ru-RU" b="1" dirty="0">
                <a:latin typeface="Gabriola" pitchFamily="82" charset="0"/>
                <a:cs typeface="Calibri Light" pitchFamily="34" charset="0"/>
              </a:rPr>
              <a:t>75 000 </a:t>
            </a:r>
            <a:r>
              <a:rPr lang="ru-RU" b="1" dirty="0" smtClean="0">
                <a:latin typeface="Gabriola" pitchFamily="82" charset="0"/>
                <a:cs typeface="Calibri Light" pitchFamily="34" charset="0"/>
              </a:rPr>
              <a:t>экземпляров</a:t>
            </a:r>
          </a:p>
          <a:p>
            <a:pPr algn="just"/>
            <a:endParaRPr lang="ru-RU" sz="1600" b="1" dirty="0">
              <a:latin typeface="Gabriola" pitchFamily="82" charset="0"/>
              <a:cs typeface="Calibri Light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705631"/>
            <a:ext cx="2304256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-108520" y="339502"/>
            <a:ext cx="1440160" cy="6480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84878" y="1707654"/>
            <a:ext cx="697792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 Black" pitchFamily="34" charset="0"/>
              </a:rPr>
              <a:t>Ксения Владимировна 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Ползикова-Рубец         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476649"/>
      </p:ext>
    </p:extLst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-1453594"/>
            <a:ext cx="4824462" cy="6463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920515" y="753548"/>
            <a:ext cx="3096344" cy="900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95536" y="-92546"/>
            <a:ext cx="4652873" cy="45537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47" y="0"/>
            <a:ext cx="3427519" cy="46796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-183100" y="4876006"/>
            <a:ext cx="5976664" cy="317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647" y="4629993"/>
            <a:ext cx="5739422" cy="513507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Franklin Gothic Heavy" pitchFamily="34" charset="0"/>
              </a:rPr>
              <a:t>Вера Васильевна Артамонова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24128" y="-596602"/>
            <a:ext cx="3816424" cy="60101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724128" y="0"/>
            <a:ext cx="3419872" cy="50783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Gabriola" pitchFamily="82" charset="0"/>
              </a:rPr>
              <a:t> До войны </a:t>
            </a:r>
            <a:r>
              <a:rPr lang="ru-RU" b="1" dirty="0" smtClean="0">
                <a:latin typeface="Gabriola" pitchFamily="82" charset="0"/>
              </a:rPr>
              <a:t>преподавала </a:t>
            </a:r>
            <a:r>
              <a:rPr lang="ru-RU" b="1" dirty="0">
                <a:latin typeface="Gabriola" pitchFamily="82" charset="0"/>
              </a:rPr>
              <a:t>в школе №6 </a:t>
            </a:r>
            <a:r>
              <a:rPr lang="ru-RU" dirty="0">
                <a:latin typeface="Gabriola" pitchFamily="82" charset="0"/>
              </a:rPr>
              <a:t>на хуторе Красная Нива</a:t>
            </a:r>
            <a:r>
              <a:rPr lang="ru-RU" dirty="0" smtClean="0">
                <a:latin typeface="Gabriola" pitchFamily="82" charset="0"/>
              </a:rPr>
              <a:t>. В </a:t>
            </a:r>
            <a:r>
              <a:rPr lang="ru-RU" dirty="0">
                <a:latin typeface="Gabriola" pitchFamily="82" charset="0"/>
              </a:rPr>
              <a:t>августе </a:t>
            </a:r>
            <a:r>
              <a:rPr lang="ru-RU" b="1" dirty="0">
                <a:latin typeface="Gabriola" pitchFamily="82" charset="0"/>
              </a:rPr>
              <a:t>1942 года </a:t>
            </a:r>
            <a:r>
              <a:rPr lang="ru-RU" dirty="0">
                <a:latin typeface="Gabriola" pitchFamily="82" charset="0"/>
              </a:rPr>
              <a:t>молодая </a:t>
            </a:r>
            <a:r>
              <a:rPr lang="ru-RU" b="1" dirty="0">
                <a:latin typeface="Gabriola" pitchFamily="82" charset="0"/>
              </a:rPr>
              <a:t>учительница истории помогала вывозить ценные документы</a:t>
            </a:r>
            <a:r>
              <a:rPr lang="ru-RU" dirty="0">
                <a:latin typeface="Gabriola" pitchFamily="82" charset="0"/>
              </a:rPr>
              <a:t>. Вера, как и большинство молодых бойцов, </a:t>
            </a:r>
            <a:r>
              <a:rPr lang="ru-RU" b="1" dirty="0">
                <a:latin typeface="Gabriola" pitchFamily="82" charset="0"/>
              </a:rPr>
              <a:t>прошла курс ГТО и ГСО</a:t>
            </a:r>
            <a:r>
              <a:rPr lang="ru-RU" dirty="0">
                <a:latin typeface="Gabriola" pitchFamily="82" charset="0"/>
              </a:rPr>
              <a:t>, умела пользоваться винтовкой. В канун нового 1943 года на рассвете постовые </a:t>
            </a:r>
            <a:r>
              <a:rPr lang="ru-RU" b="1" dirty="0">
                <a:latin typeface="Gabriola" pitchFamily="82" charset="0"/>
              </a:rPr>
              <a:t>Вера</a:t>
            </a:r>
            <a:r>
              <a:rPr lang="ru-RU" dirty="0">
                <a:latin typeface="Gabriola" pitchFamily="82" charset="0"/>
              </a:rPr>
              <a:t> </a:t>
            </a:r>
            <a:r>
              <a:rPr lang="ru-RU" b="1" dirty="0">
                <a:latin typeface="Gabriola" pitchFamily="82" charset="0"/>
              </a:rPr>
              <a:t>и ее товарищ сумели разглядеть </a:t>
            </a:r>
            <a:r>
              <a:rPr lang="ru-RU" dirty="0">
                <a:latin typeface="Gabriola" pitchFamily="82" charset="0"/>
              </a:rPr>
              <a:t>в темноте </a:t>
            </a:r>
            <a:r>
              <a:rPr lang="ru-RU" b="1" dirty="0">
                <a:latin typeface="Gabriola" pitchFamily="82" charset="0"/>
              </a:rPr>
              <a:t>стадо скота, которое враги отгоняли на запад</a:t>
            </a:r>
            <a:r>
              <a:rPr lang="ru-RU" dirty="0">
                <a:latin typeface="Gabriola" pitchFamily="82" charset="0"/>
              </a:rPr>
              <a:t>. Во время бомбежки, осколок гранаты ранил руку и повредил позвоночник. </a:t>
            </a:r>
          </a:p>
          <a:p>
            <a:pPr algn="just"/>
            <a:r>
              <a:rPr lang="ru-RU" b="1" dirty="0">
                <a:latin typeface="Gabriola" pitchFamily="82" charset="0"/>
              </a:rPr>
              <a:t>В 50-е годы она вернулась в родную школу №6</a:t>
            </a:r>
            <a:r>
              <a:rPr lang="ru-RU" dirty="0">
                <a:latin typeface="Gabriola" pitchFamily="82" charset="0"/>
              </a:rPr>
              <a:t> и продолжила преподавать. Вера Васильевна </a:t>
            </a:r>
            <a:r>
              <a:rPr lang="ru-RU" b="1" dirty="0">
                <a:latin typeface="Gabriola" pitchFamily="82" charset="0"/>
              </a:rPr>
              <a:t>награждена медалями «За оборону Кавказа» и «За победу над Германией в Великой Отечественной войне 1941–1945 гг.»</a:t>
            </a:r>
          </a:p>
        </p:txBody>
      </p:sp>
    </p:spTree>
    <p:extLst>
      <p:ext uri="{BB962C8B-B14F-4D97-AF65-F5344CB8AC3E}">
        <p14:creationId xmlns:p14="http://schemas.microsoft.com/office/powerpoint/2010/main" val="1738212748"/>
      </p:ext>
    </p:extLst>
  </p:cSld>
  <p:clrMapOvr>
    <a:masterClrMapping/>
  </p:clrMapOvr>
  <p:transition advClick="0" advTm="14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24123" y="-6118"/>
            <a:ext cx="9144000" cy="5175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000496" y="142858"/>
            <a:ext cx="6367530" cy="61926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9" t="2564" r="3147"/>
          <a:stretch/>
        </p:blipFill>
        <p:spPr bwMode="auto">
          <a:xfrm>
            <a:off x="0" y="1571618"/>
            <a:ext cx="2555776" cy="33881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884368" y="-164554"/>
            <a:ext cx="45719" cy="57479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5776" y="1787573"/>
            <a:ext cx="6516147" cy="28623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Gabriola" pitchFamily="82" charset="0"/>
              </a:rPr>
              <a:t>Завуч</a:t>
            </a:r>
            <a:r>
              <a:rPr lang="ru-RU" dirty="0">
                <a:latin typeface="Gabriola" pitchFamily="82" charset="0"/>
              </a:rPr>
              <a:t> московской школы №555 был </a:t>
            </a:r>
            <a:r>
              <a:rPr lang="ru-RU" dirty="0" smtClean="0">
                <a:latin typeface="Gabriola" pitchFamily="82" charset="0"/>
              </a:rPr>
              <a:t>среди </a:t>
            </a:r>
            <a:r>
              <a:rPr lang="ru-RU" dirty="0">
                <a:latin typeface="Gabriola" pitchFamily="82" charset="0"/>
              </a:rPr>
              <a:t>тех, кто в первые месяцы войны ушёл на фронт. </a:t>
            </a:r>
            <a:r>
              <a:rPr lang="ru-RU" b="1" dirty="0">
                <a:latin typeface="Gabriola" pitchFamily="82" charset="0"/>
              </a:rPr>
              <a:t>Организовал</a:t>
            </a:r>
            <a:r>
              <a:rPr lang="ru-RU" dirty="0">
                <a:latin typeface="Gabriola" pitchFamily="82" charset="0"/>
              </a:rPr>
              <a:t> подпольную </a:t>
            </a:r>
            <a:r>
              <a:rPr lang="ru-RU" b="1" dirty="0">
                <a:latin typeface="Gabriola" pitchFamily="82" charset="0"/>
              </a:rPr>
              <a:t>группу для борьбы с фашистскими захватчиками</a:t>
            </a:r>
            <a:r>
              <a:rPr lang="ru-RU" dirty="0">
                <a:latin typeface="Gabriola" pitchFamily="82" charset="0"/>
              </a:rPr>
              <a:t> и стал ее руководителем. В подполье его называли «Старик». В 1942-1943 годах отряд </a:t>
            </a:r>
            <a:r>
              <a:rPr lang="ru-RU" b="1" dirty="0">
                <a:latin typeface="Gabriola" pitchFamily="82" charset="0"/>
              </a:rPr>
              <a:t>28 раз разбирал железнодорожное полотно</a:t>
            </a:r>
            <a:r>
              <a:rPr lang="ru-RU" dirty="0">
                <a:latin typeface="Gabriola" pitchFamily="82" charset="0"/>
              </a:rPr>
              <a:t>, </a:t>
            </a:r>
            <a:r>
              <a:rPr lang="ru-RU" b="1" dirty="0">
                <a:latin typeface="Gabriola" pitchFamily="82" charset="0"/>
              </a:rPr>
              <a:t>пустил под откос 12 эшелонов, уничтожив 12 паровозов, 385 вагонов, 1 800 фашистов. </a:t>
            </a:r>
            <a:r>
              <a:rPr lang="ru-RU" dirty="0">
                <a:latin typeface="Gabriola" pitchFamily="82" charset="0"/>
              </a:rPr>
              <a:t>Написал свое последнее письмо жене, когда бежал с отрядом в село </a:t>
            </a:r>
            <a:r>
              <a:rPr lang="ru-RU" dirty="0" err="1">
                <a:latin typeface="Gabriola" pitchFamily="82" charset="0"/>
              </a:rPr>
              <a:t>Козацкое</a:t>
            </a:r>
            <a:r>
              <a:rPr lang="ru-RU" dirty="0">
                <a:latin typeface="Gabriola" pitchFamily="82" charset="0"/>
              </a:rPr>
              <a:t> на </a:t>
            </a:r>
            <a:r>
              <a:rPr lang="ru-RU" dirty="0" err="1">
                <a:latin typeface="Gabriola" pitchFamily="82" charset="0"/>
              </a:rPr>
              <a:t>Одесщине</a:t>
            </a:r>
            <a:r>
              <a:rPr lang="ru-RU" dirty="0">
                <a:latin typeface="Gabriola" pitchFamily="82" charset="0"/>
              </a:rPr>
              <a:t> . После освобождения от фашистской оккупации Мария Олейник обнародовала его письма.</a:t>
            </a:r>
          </a:p>
          <a:p>
            <a:pPr algn="just"/>
            <a:r>
              <a:rPr lang="ru-RU" b="1" dirty="0">
                <a:latin typeface="Gabriola" pitchFamily="82" charset="0"/>
              </a:rPr>
              <a:t>О подвигах этих </a:t>
            </a:r>
            <a:r>
              <a:rPr lang="ru-RU" dirty="0">
                <a:latin typeface="Gabriola" pitchFamily="82" charset="0"/>
              </a:rPr>
              <a:t>бесстрашных </a:t>
            </a:r>
            <a:r>
              <a:rPr lang="ru-RU" b="1" dirty="0">
                <a:latin typeface="Gabriola" pitchFamily="82" charset="0"/>
              </a:rPr>
              <a:t>людей</a:t>
            </a:r>
            <a:r>
              <a:rPr lang="ru-RU" dirty="0">
                <a:latin typeface="Gabriola" pitchFamily="82" charset="0"/>
              </a:rPr>
              <a:t> </a:t>
            </a:r>
            <a:r>
              <a:rPr lang="ru-RU" b="1" dirty="0">
                <a:latin typeface="Gabriola" pitchFamily="82" charset="0"/>
              </a:rPr>
              <a:t>рассказывают </a:t>
            </a:r>
            <a:r>
              <a:rPr lang="ru-RU" b="1" dirty="0" smtClean="0">
                <a:latin typeface="Gabriola" pitchFamily="82" charset="0"/>
              </a:rPr>
              <a:t>повести </a:t>
            </a:r>
            <a:r>
              <a:rPr lang="ru-RU" dirty="0">
                <a:latin typeface="Gabriola" pitchFamily="82" charset="0"/>
              </a:rPr>
              <a:t>Василия Земляка «Подполковник </a:t>
            </a:r>
            <a:r>
              <a:rPr lang="ru-RU" dirty="0" err="1">
                <a:latin typeface="Gabriola" pitchFamily="82" charset="0"/>
              </a:rPr>
              <a:t>Шиманский</a:t>
            </a:r>
            <a:r>
              <a:rPr lang="ru-RU" dirty="0" smtClean="0">
                <a:latin typeface="Gabriola" pitchFamily="82" charset="0"/>
              </a:rPr>
              <a:t>» и Ивана </a:t>
            </a:r>
            <a:r>
              <a:rPr lang="ru-RU" dirty="0">
                <a:latin typeface="Gabriola" pitchFamily="82" charset="0"/>
              </a:rPr>
              <a:t>Безуглого «Тайны </a:t>
            </a:r>
            <a:r>
              <a:rPr lang="ru-RU" dirty="0" err="1">
                <a:latin typeface="Gabriola" pitchFamily="82" charset="0"/>
              </a:rPr>
              <a:t>Вервольфа</a:t>
            </a:r>
            <a:r>
              <a:rPr lang="ru-RU" dirty="0">
                <a:latin typeface="Gabriola" pitchFamily="82" charset="0"/>
              </a:rPr>
              <a:t>», по которой была снята серия одноименных телепередач и художественный фильм «Дерзость»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0548" y="627534"/>
            <a:ext cx="9174547" cy="713234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>
                <a:latin typeface="Franklin Gothic Heavy" pitchFamily="34" charset="0"/>
              </a:rPr>
              <a:t>Василий Андреевич </a:t>
            </a:r>
            <a:r>
              <a:rPr lang="ru-RU" dirty="0" err="1" smtClean="0">
                <a:latin typeface="Franklin Gothic Heavy" pitchFamily="34" charset="0"/>
              </a:rPr>
              <a:t>Шиманский</a:t>
            </a:r>
            <a:endParaRPr lang="ru-RU" dirty="0">
              <a:latin typeface="Franklin Gothic Heavy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742592"/>
      </p:ext>
    </p:extLst>
  </p:cSld>
  <p:clrMapOvr>
    <a:masterClrMapping/>
  </p:clrMapOvr>
  <p:transition advClick="0" advTm="11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52536" y="-92546"/>
            <a:ext cx="9534254" cy="52360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6193" y="339502"/>
            <a:ext cx="4925631" cy="507703"/>
          </a:xfrm>
          <a:solidFill>
            <a:schemeClr val="tx1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Franklin Gothic Heavy" pitchFamily="34" charset="0"/>
              </a:rPr>
              <a:t>Заключение</a:t>
            </a:r>
            <a:endParaRPr lang="ru-RU" sz="3600" dirty="0">
              <a:solidFill>
                <a:schemeClr val="bg1"/>
              </a:solidFill>
              <a:latin typeface="Franklin Gothic Heavy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9806120">
            <a:off x="34593" y="1835014"/>
            <a:ext cx="12247193" cy="49998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55626"/>
            <a:ext cx="5508104" cy="2376264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latin typeface="Gabriola" pitchFamily="82" charset="0"/>
              </a:rPr>
              <a:t>Учитель-гордое имя, в первую очередь, потому что это по настоящему тяжелый труд</a:t>
            </a:r>
            <a:r>
              <a:rPr lang="ru-RU" sz="2000" dirty="0">
                <a:latin typeface="Gabriola" pitchFamily="82" charset="0"/>
              </a:rPr>
              <a:t>. </a:t>
            </a:r>
            <a:endParaRPr lang="ru-RU" sz="2000" dirty="0" smtClean="0">
              <a:latin typeface="Gabriola" pitchFamily="82" charset="0"/>
            </a:endParaRPr>
          </a:p>
          <a:p>
            <a:pPr algn="just"/>
            <a:r>
              <a:rPr lang="ru-RU" sz="2000" dirty="0" smtClean="0">
                <a:latin typeface="Gabriola" pitchFamily="82" charset="0"/>
              </a:rPr>
              <a:t>Учитель </a:t>
            </a:r>
            <a:r>
              <a:rPr lang="ru-RU" sz="2000" dirty="0">
                <a:latin typeface="Gabriola" pitchFamily="82" charset="0"/>
              </a:rPr>
              <a:t>для своих учеников, </a:t>
            </a:r>
            <a:r>
              <a:rPr lang="ru-RU" sz="2000" dirty="0" smtClean="0">
                <a:latin typeface="Gabriola" pitchFamily="82" charset="0"/>
              </a:rPr>
              <a:t>должен </a:t>
            </a:r>
            <a:r>
              <a:rPr lang="ru-RU" sz="2000" dirty="0">
                <a:latin typeface="Gabriola" pitchFamily="82" charset="0"/>
              </a:rPr>
              <a:t>быть умным, терпеливым, понимающим, любящим свое дело и в первую очередь </a:t>
            </a:r>
            <a:r>
              <a:rPr lang="ru-RU" sz="2000" dirty="0" smtClean="0">
                <a:latin typeface="Gabriola" pitchFamily="82" charset="0"/>
              </a:rPr>
              <a:t>– детей, ведь он принимает непосредственное участие в воспитании маленьких личностей, дает им толчок в будущее. </a:t>
            </a:r>
          </a:p>
          <a:p>
            <a:pPr algn="just"/>
            <a:r>
              <a:rPr lang="ru-RU" sz="2000" dirty="0" smtClean="0">
                <a:latin typeface="Gabriola" pitchFamily="82" charset="0"/>
              </a:rPr>
              <a:t>От этих людей зависит судьба целого поколения, именно по этому учитель-это самая важная и нужная профессия. </a:t>
            </a:r>
            <a:endParaRPr lang="ru-RU" sz="2000" dirty="0">
              <a:latin typeface="Gabriola" pitchFamily="8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47" r="6997"/>
          <a:stretch/>
        </p:blipFill>
        <p:spPr bwMode="auto">
          <a:xfrm>
            <a:off x="6173872" y="0"/>
            <a:ext cx="2970128" cy="27646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0044584"/>
      </p:ext>
    </p:extLst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710</Words>
  <Application>Microsoft Office PowerPoint</Application>
  <PresentationFormat>Экран (16:9)</PresentationFormat>
  <Paragraphs>163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ГОРДОЕ ИМЯ- УЧИТЕЛЬ!</vt:lpstr>
      <vt:lpstr>СОДЕРЖАНИЕ</vt:lpstr>
      <vt:lpstr> К т о   т а к о й   у ч и т е л ь ? </vt:lpstr>
      <vt:lpstr>ВЕЛИКИЕ УЧИТЕЛЯ</vt:lpstr>
      <vt:lpstr>Качества, которыми  обладает хороший учитель</vt:lpstr>
      <vt:lpstr>Учителя – герои Великой Отечественной войны </vt:lpstr>
      <vt:lpstr>Вера Васильевна Артамонова </vt:lpstr>
      <vt:lpstr>Василий Андреевич Шиманский</vt:lpstr>
      <vt:lpstr>Заключение</vt:lpstr>
      <vt:lpstr>Список использованных источников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Гордое имя учитель</dc:title>
  <dc:creator>1</dc:creator>
  <cp:lastModifiedBy>1</cp:lastModifiedBy>
  <cp:revision>48</cp:revision>
  <dcterms:created xsi:type="dcterms:W3CDTF">2023-02-17T10:32:47Z</dcterms:created>
  <dcterms:modified xsi:type="dcterms:W3CDTF">2023-03-02T12:00:13Z</dcterms:modified>
</cp:coreProperties>
</file>