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0" r:id="rId3"/>
    <p:sldId id="27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274" y="10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F33ACEE-B2B7-4173-B1A5-E9F04C19B1EE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4DEBBD6-40A1-4474-AD34-DA0A2487E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577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ACEE-B2B7-4173-B1A5-E9F04C19B1EE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BBD6-40A1-4474-AD34-DA0A2487E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957774"/>
      </p:ext>
    </p:extLst>
  </p:cSld>
  <p:clrMapOvr>
    <a:masterClrMapping/>
  </p:clrMapOvr>
  <p:transition spd="slow" advClick="0" advTm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ACEE-B2B7-4173-B1A5-E9F04C19B1EE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BBD6-40A1-4474-AD34-DA0A2487E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427687"/>
      </p:ext>
    </p:extLst>
  </p:cSld>
  <p:clrMapOvr>
    <a:masterClrMapping/>
  </p:clrMapOvr>
  <p:transition spd="slow" advClick="0" advTm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ACEE-B2B7-4173-B1A5-E9F04C19B1EE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BBD6-40A1-4474-AD34-DA0A2487E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499326"/>
      </p:ext>
    </p:extLst>
  </p:cSld>
  <p:clrMapOvr>
    <a:masterClrMapping/>
  </p:clrMapOvr>
  <p:transition spd="slow" advClick="0" advTm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F33ACEE-B2B7-4173-B1A5-E9F04C19B1EE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C4DEBBD6-40A1-4474-AD34-DA0A2487E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639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ACEE-B2B7-4173-B1A5-E9F04C19B1EE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BBD6-40A1-4474-AD34-DA0A2487E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466406"/>
      </p:ext>
    </p:extLst>
  </p:cSld>
  <p:clrMapOvr>
    <a:masterClrMapping/>
  </p:clrMapOvr>
  <p:transition spd="slow" advClick="0" advTm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ACEE-B2B7-4173-B1A5-E9F04C19B1EE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BBD6-40A1-4474-AD34-DA0A2487E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056357"/>
      </p:ext>
    </p:extLst>
  </p:cSld>
  <p:clrMapOvr>
    <a:masterClrMapping/>
  </p:clrMapOvr>
  <p:transition spd="slow" advClick="0" advTm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ACEE-B2B7-4173-B1A5-E9F04C19B1EE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BBD6-40A1-4474-AD34-DA0A2487E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659763"/>
      </p:ext>
    </p:extLst>
  </p:cSld>
  <p:clrMapOvr>
    <a:masterClrMapping/>
  </p:clrMapOvr>
  <p:transition spd="slow" advClick="0" advTm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ACEE-B2B7-4173-B1A5-E9F04C19B1EE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BBD6-40A1-4474-AD34-DA0A2487E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27483"/>
      </p:ext>
    </p:extLst>
  </p:cSld>
  <p:clrMapOvr>
    <a:masterClrMapping/>
  </p:clrMapOvr>
  <p:transition spd="slow" advClick="0" advTm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ACEE-B2B7-4173-B1A5-E9F04C19B1EE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DEBBD6-40A1-4474-AD34-DA0A2487E55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7669842"/>
      </p:ext>
    </p:extLst>
  </p:cSld>
  <p:clrMapOvr>
    <a:masterClrMapping/>
  </p:clrMapOvr>
  <p:transition spd="slow" advClick="0" advTm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F33ACEE-B2B7-4173-B1A5-E9F04C19B1EE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DEBBD6-40A1-4474-AD34-DA0A2487E55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00492664"/>
      </p:ext>
    </p:extLst>
  </p:cSld>
  <p:clrMapOvr>
    <a:masterClrMapping/>
  </p:clrMapOvr>
  <p:transition spd="slow" advClick="0" advTm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33ACEE-B2B7-4173-B1A5-E9F04C19B1EE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4DEBBD6-40A1-4474-AD34-DA0A2487E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56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 advClick="0" advTm="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tavy.ru/obychai-i-obryady-russkogo-naroda.html" TargetMode="External"/><Relationship Id="rId2" Type="http://schemas.openxmlformats.org/officeDocument/2006/relationships/hyperlink" Target="https://qwizz.ru/russkie-tradici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7kul.ru/traditsii/obryady/kultura-obychai-i-traditsii-russkogo-naroda#i-2" TargetMode="External"/><Relationship Id="rId5" Type="http://schemas.openxmlformats.org/officeDocument/2006/relationships/hyperlink" Target="https://abc-24.info/tradicii-i-obychai-russkogo-naroda/" TargetMode="External"/><Relationship Id="rId4" Type="http://schemas.openxmlformats.org/officeDocument/2006/relationships/hyperlink" Target="https://vipmagik.com/magiya-i-tserkov/russkie-obryady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1265" y="1283485"/>
            <a:ext cx="8561747" cy="254143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Обряды и традиции русского народа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0254" y="5880379"/>
            <a:ext cx="8561746" cy="977621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Выполнила:</a:t>
            </a:r>
          </a:p>
          <a:p>
            <a:pPr algn="r"/>
            <a:r>
              <a:rPr lang="ru-RU" dirty="0" smtClean="0"/>
              <a:t>Студентка группы ИКСиС-20-1</a:t>
            </a:r>
          </a:p>
          <a:p>
            <a:pPr algn="r"/>
            <a:r>
              <a:rPr lang="ru-RU" dirty="0" err="1" smtClean="0"/>
              <a:t>Даутова</a:t>
            </a:r>
            <a:r>
              <a:rPr lang="ru-RU" dirty="0" smtClean="0"/>
              <a:t> Лиана Денисовна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59499" y="351693"/>
            <a:ext cx="7345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ГПОУ «Читинский техникум отраслевых технологий и бизнеса»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771" y="4180255"/>
            <a:ext cx="3459356" cy="2306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9135556"/>
      </p:ext>
    </p:extLst>
  </p:cSld>
  <p:clrMapOvr>
    <a:masterClrMapping/>
  </p:clrMapOvr>
  <p:transition spd="slow" advClick="0" advTm="5544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Новый 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915" y="1742512"/>
            <a:ext cx="11784169" cy="39319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200" b="1" dirty="0"/>
              <a:t>Новый год</a:t>
            </a:r>
            <a:r>
              <a:rPr lang="ru-RU" sz="2200" dirty="0"/>
              <a:t> — главный календарный праздник, наступающий в момент перехода с последнего дня текущего года в первый день следующего </a:t>
            </a:r>
            <a:r>
              <a:rPr lang="ru-RU" sz="2200" dirty="0" smtClean="0"/>
              <a:t>года. </a:t>
            </a:r>
            <a:r>
              <a:rPr lang="ru-RU" sz="2200" dirty="0"/>
              <a:t>Отмечается многими народами в соответствии с принятым </a:t>
            </a:r>
            <a:r>
              <a:rPr lang="ru-RU" sz="2200" dirty="0" smtClean="0"/>
              <a:t>календарём.</a:t>
            </a:r>
            <a:r>
              <a:rPr lang="ru-RU" sz="2200" dirty="0"/>
              <a:t> </a:t>
            </a:r>
            <a:r>
              <a:rPr lang="ru-RU" sz="2200" dirty="0" smtClean="0"/>
              <a:t>Обычно </a:t>
            </a:r>
            <a:r>
              <a:rPr lang="ru-RU" sz="2200" dirty="0"/>
              <a:t>на Новый год, 31 декабря, дарят подарки,  накрывают на стол, провожают старый год, а далее встречают Новый год под бой курантов и обращение президента России к гражданам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893552545"/>
      </p:ext>
    </p:extLst>
  </p:cSld>
  <p:clrMapOvr>
    <a:masterClrMapping/>
  </p:clrMapOvr>
  <p:transition spd="slow" advClick="0" advTm="11886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Россияне описали свой идеальный Новый год - РИА Новости, 07.12.20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77" y="218942"/>
            <a:ext cx="6268675" cy="352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hy I love New Year&amp;#39;s Eve. Почему я люблю Новый год - Топик (текст) на  английск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575" y="3348507"/>
            <a:ext cx="4988148" cy="332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410244"/>
      </p:ext>
    </p:extLst>
  </p:cSld>
  <p:clrMapOvr>
    <a:masterClrMapping/>
  </p:clrMapOvr>
  <p:transition spd="slow" advClick="0" advTm="4649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4994" y="385016"/>
            <a:ext cx="10058400" cy="1371600"/>
          </a:xfrm>
        </p:spPr>
        <p:txBody>
          <a:bodyPr/>
          <a:lstStyle/>
          <a:p>
            <a:pPr algn="ctr"/>
            <a:r>
              <a:rPr lang="ru-RU" dirty="0" smtClean="0"/>
              <a:t>Свадьба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9673" y="1511918"/>
            <a:ext cx="11709042" cy="39319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200" dirty="0"/>
              <a:t>Затем наступает самый важный момент ― молодые проходят обряд венчания в церкви, проводит его священник. Свое название этот красивый и трогательный ритуал получил от того, что во время его проведения над головами новобрачных держат венцы. Для официальной регистрации брака молодые отправляются в ЗАГС, причем жених и невеста должны приехать туда на разных машинах. После того, как новобрачные стали мужем и женой, все гости направляются на свадебный </a:t>
            </a:r>
            <a:r>
              <a:rPr lang="ru-RU" sz="2200" dirty="0" smtClean="0"/>
              <a:t>пир.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609441930"/>
      </p:ext>
    </p:extLst>
  </p:cSld>
  <p:clrMapOvr>
    <a:masterClrMapping/>
  </p:clrMapOvr>
  <p:transition spd="slow" advClick="0" advTm="14631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s://oneloveweddingexperience.com/wp-content/uploads/9/d/d/9dd6c5fbcfb353948083feeb946c9d8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8" y="236114"/>
            <a:ext cx="5342060" cy="356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troitca.com/uploads/posts/2016-12/1481106742_nrv_1851_for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1" y="3042293"/>
            <a:ext cx="5469451" cy="36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473025"/>
      </p:ext>
    </p:extLst>
  </p:cSld>
  <p:clrMapOvr>
    <a:masterClrMapping/>
  </p:clrMapOvr>
  <p:transition spd="slow" advClick="0" advTm="4028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Поминки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039" y="2014194"/>
            <a:ext cx="11721921" cy="39319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200" dirty="0"/>
              <a:t>После захоронения тела все родственники и близкие покойника отправляются в его дом, в дом кого-либо из его близких или в специальный зал для проведения поминок</a:t>
            </a:r>
            <a:r>
              <a:rPr lang="ru-RU" sz="2200" dirty="0" smtClean="0"/>
              <a:t>.</a:t>
            </a:r>
            <a:r>
              <a:rPr lang="ru-RU" sz="2200" dirty="0"/>
              <a:t> Во время обряда все присутствующие за столом вспоминают усопшего добрым словом. Поминки принято проводить непосредственно в день похорон, на девятый день, на сороковой день </a:t>
            </a:r>
            <a:r>
              <a:rPr lang="ru-RU" sz="2200" dirty="0" err="1"/>
              <a:t>испустя</a:t>
            </a:r>
            <a:r>
              <a:rPr lang="ru-RU" sz="2200" dirty="0"/>
              <a:t> год после смерти.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124134207"/>
      </p:ext>
    </p:extLst>
  </p:cSld>
  <p:clrMapOvr>
    <a:masterClrMapping/>
  </p:clrMapOvr>
  <p:transition spd="slow" advClick="0" advTm="13218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Традиции и обычаи русского народа. Пом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27" y="206062"/>
            <a:ext cx="5100033" cy="382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pravlife.org/sites/default/files/field/image/2020.06.19/pominki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658" y="2871988"/>
            <a:ext cx="5782615" cy="372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723834"/>
      </p:ext>
    </p:extLst>
  </p:cSld>
  <p:clrMapOvr>
    <a:masterClrMapping/>
  </p:clrMapOvr>
  <p:transition spd="slow" advClick="0" advTm="4568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555" y="2115999"/>
            <a:ext cx="11618889" cy="393192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hlinkClick r:id="rId2"/>
              </a:rPr>
              <a:t>https://qwizz.ru/russkie-tradicii</a:t>
            </a:r>
            <a:r>
              <a:rPr lang="en-US" sz="2200" dirty="0" smtClean="0">
                <a:hlinkClick r:id="rId2"/>
              </a:rPr>
              <a:t>/</a:t>
            </a:r>
            <a:endParaRPr lang="ru-RU" sz="2200" dirty="0" smtClean="0"/>
          </a:p>
          <a:p>
            <a:pPr marL="0" indent="0">
              <a:buNone/>
            </a:pPr>
            <a:r>
              <a:rPr lang="en-US" sz="2200" dirty="0">
                <a:hlinkClick r:id="rId3"/>
              </a:rPr>
              <a:t>https://</a:t>
            </a:r>
            <a:r>
              <a:rPr lang="en-US" sz="2200" dirty="0" smtClean="0">
                <a:hlinkClick r:id="rId3"/>
              </a:rPr>
              <a:t>stavy.ru/obychai-i-obryady-russkogo-naroda.html</a:t>
            </a:r>
            <a:endParaRPr lang="ru-RU" sz="2200" dirty="0" smtClean="0"/>
          </a:p>
          <a:p>
            <a:pPr marL="0" indent="0">
              <a:buNone/>
            </a:pPr>
            <a:r>
              <a:rPr lang="en-US" sz="2200" dirty="0">
                <a:hlinkClick r:id="rId4"/>
              </a:rPr>
              <a:t>https://</a:t>
            </a:r>
            <a:r>
              <a:rPr lang="en-US" sz="2200" dirty="0" smtClean="0">
                <a:hlinkClick r:id="rId4"/>
              </a:rPr>
              <a:t>vipmagik.com/magiya-i-tserkov/russkie-obryady.html</a:t>
            </a:r>
            <a:endParaRPr lang="ru-RU" sz="2200" dirty="0" smtClean="0"/>
          </a:p>
          <a:p>
            <a:pPr marL="0" indent="0">
              <a:buNone/>
            </a:pPr>
            <a:r>
              <a:rPr lang="en-US" sz="2200" dirty="0">
                <a:hlinkClick r:id="rId5"/>
              </a:rPr>
              <a:t>https://abc-24.info/tradicii-i-obychai-russkogo-naroda</a:t>
            </a:r>
            <a:r>
              <a:rPr lang="en-US" sz="2200" dirty="0" smtClean="0">
                <a:hlinkClick r:id="rId5"/>
              </a:rPr>
              <a:t>/</a:t>
            </a:r>
            <a:endParaRPr lang="ru-RU" sz="2200" dirty="0" smtClean="0"/>
          </a:p>
          <a:p>
            <a:pPr marL="0" indent="0">
              <a:buNone/>
            </a:pPr>
            <a:r>
              <a:rPr lang="en-US" sz="2200" dirty="0">
                <a:hlinkClick r:id="rId6"/>
              </a:rPr>
              <a:t>https://</a:t>
            </a:r>
            <a:r>
              <a:rPr lang="en-US" sz="2200" dirty="0" smtClean="0">
                <a:hlinkClick r:id="rId6"/>
              </a:rPr>
              <a:t>7kul.ru/traditsii/obryady/kultura-obychai-i-traditsii-russkogo-naroda#i-2</a:t>
            </a:r>
            <a:endParaRPr lang="ru-RU" sz="22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5419312"/>
      </p:ext>
    </p:extLst>
  </p:cSld>
  <p:clrMapOvr>
    <a:masterClrMapping/>
  </p:clrMapOvr>
  <p:transition spd="slow" advClick="0" advTm="6144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799" y="217591"/>
            <a:ext cx="10058400" cy="1371600"/>
          </a:xfrm>
        </p:spPr>
        <p:txBody>
          <a:bodyPr/>
          <a:lstStyle/>
          <a:p>
            <a:pPr algn="ctr"/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22" y="1344492"/>
            <a:ext cx="11824953" cy="3931920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70000"/>
              </a:lnSpc>
              <a:buNone/>
            </a:pPr>
            <a:r>
              <a:rPr lang="ru-RU" sz="2200" dirty="0"/>
              <a:t>Обряды в России гармонично соединяют в себе прошлое и настоящее. Некоторые традиции имеют корни в язычестве, зародившись до крещения Руси. Конечно, со временем их сакральный смысл терялся, но основные элементы ритуалов дошли и до наших </a:t>
            </a:r>
            <a:r>
              <a:rPr lang="ru-RU" sz="2200" dirty="0" err="1" smtClean="0"/>
              <a:t>дней.Более</a:t>
            </a:r>
            <a:r>
              <a:rPr lang="ru-RU" sz="2200" dirty="0" smtClean="0"/>
              <a:t> </a:t>
            </a:r>
            <a:r>
              <a:rPr lang="ru-RU" sz="2200" dirty="0"/>
              <a:t>всего старинные традиции чтят в маленьких деревушках и сельских поселениях, поскольку горожане ведут немного обособленный образ жизни. Большое количество обрядов тесно связано с семьей. Их проведение считалось залогом успешного брака, здоровья детей и </a:t>
            </a:r>
            <a:r>
              <a:rPr lang="ru-RU" sz="2200" dirty="0" smtClean="0"/>
              <a:t>благополучия.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138172911"/>
      </p:ext>
    </p:extLst>
  </p:cSld>
  <p:clrMapOvr>
    <a:masterClrMapping/>
  </p:clrMapOvr>
  <p:transition spd="slow" advClick="0" advTm="18921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odnt-tver.ru/uploads/images/3hhoHbcvnK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620" y="116114"/>
            <a:ext cx="9802761" cy="653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681344"/>
      </p:ext>
    </p:extLst>
  </p:cSld>
  <p:clrMapOvr>
    <a:masterClrMapping/>
  </p:clrMapOvr>
  <p:transition spd="slow" advClick="0" advTm="3963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798" y="510710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ru-RU" sz="4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Крестины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183" y="1294227"/>
            <a:ext cx="11699631" cy="393192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ru-RU" sz="2200" dirty="0"/>
              <a:t>Обряд крещения существует на Руси с давних времен. Ребенок должен быть обязательно окроплен святой водой в храме, а на его шею при этом должен быть надет крестик. Данный обряд призван защитить малыша от нечистых </a:t>
            </a:r>
            <a:r>
              <a:rPr lang="ru-RU" sz="2200" dirty="0" err="1" smtClean="0"/>
              <a:t>сил.Перед</a:t>
            </a:r>
            <a:r>
              <a:rPr lang="ru-RU" sz="2200" dirty="0" smtClean="0"/>
              <a:t> </a:t>
            </a:r>
            <a:r>
              <a:rPr lang="ru-RU" sz="2200" dirty="0"/>
              <a:t>обрядом крещения родители ребенка выбирают для него крестную и крестного из своего ближайшего окружения. Эти люди впредь несут ответственность за благополучие и жизнь своего подопечного. В соответствии с традициями крещения считается, что каждое 6 января подросший ребенок должен приносить своим крестным кутью, а те в благодарность одаривают его сладостями.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185726838"/>
      </p:ext>
    </p:extLst>
  </p:cSld>
  <p:clrMapOvr>
    <a:masterClrMapping/>
  </p:clrMapOvr>
  <p:transition spd="slow" advClick="0" advTm="19946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⚡Когда крестить ребенка после рождения в 2020 году – лучшие дни и приметы❗  | Волковыск.B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9" r="11054"/>
          <a:stretch/>
        </p:blipFill>
        <p:spPr bwMode="auto">
          <a:xfrm>
            <a:off x="237248" y="256228"/>
            <a:ext cx="5975798" cy="397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Традиции и обычаи русского народа. Крестин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629" y="2860336"/>
            <a:ext cx="4809123" cy="373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923375"/>
      </p:ext>
    </p:extLst>
  </p:cSld>
  <p:clrMapOvr>
    <a:masterClrMapping/>
  </p:clrMapOvr>
  <p:transition spd="slow" advClick="0" advTm="3148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Масленица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577" y="1497813"/>
            <a:ext cx="11681138" cy="393192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ru-RU" sz="2200" dirty="0"/>
              <a:t>Традиционный праздник на Руси, который отмечают на протяжении недели накануне Великого поста. В древние времена Масленица была не веселым гулянием, а обрядом почитания памяти усопших предков. Их задабривали блинами, обращались с просьбами о плодородии. Сжигание чучела символизировало проводы зимы</a:t>
            </a:r>
            <a:r>
              <a:rPr lang="ru-RU" sz="2200" dirty="0" smtClean="0"/>
              <a:t>.</a:t>
            </a:r>
            <a:r>
              <a:rPr lang="ru-RU" sz="2200" dirty="0"/>
              <a:t> Время шло, а русский народ хотел веселиться, а не грустить. Зимой и так мало положительных эмоций, так что славяне решили «трансформировать» печальный обряд в разудалое торжество. С этого момента Масленица стала олицетворением окончания холодного времени года.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783321502"/>
      </p:ext>
    </p:extLst>
  </p:cSld>
  <p:clrMapOvr>
    <a:masterClrMapping/>
  </p:clrMapOvr>
  <p:transition spd="slow" advClick="0" advTm="16693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sila-mesta.ru/wp-content/uploads/2017/02/9b564e565d3ba2c-950x6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8" y="216145"/>
            <a:ext cx="6015352" cy="40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3.nat-geo.ru/images/2021/2/9/eb6b9a6787734e929ea5a08333aa0ee4.max-2000x10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5" r="4522"/>
          <a:stretch/>
        </p:blipFill>
        <p:spPr bwMode="auto">
          <a:xfrm>
            <a:off x="7368986" y="2781836"/>
            <a:ext cx="4590166" cy="385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771223"/>
      </p:ext>
    </p:extLst>
  </p:cSld>
  <p:clrMapOvr>
    <a:masterClrMapping/>
  </p:clrMapOvr>
  <p:transition spd="slow" advClick="0" advTm="3984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036" y="668352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Пасха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668" y="1536450"/>
            <a:ext cx="11681137" cy="39319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200" dirty="0" err="1"/>
              <a:t>Па́сха</a:t>
            </a:r>
            <a:r>
              <a:rPr lang="ru-RU" sz="2200" dirty="0"/>
              <a:t>, </a:t>
            </a:r>
            <a:r>
              <a:rPr lang="ru-RU" sz="2200" dirty="0" err="1"/>
              <a:t>Воскресе́ние</a:t>
            </a:r>
            <a:r>
              <a:rPr lang="ru-RU" sz="2200" dirty="0"/>
              <a:t> </a:t>
            </a:r>
            <a:r>
              <a:rPr lang="ru-RU" sz="2200" dirty="0" err="1"/>
              <a:t>Христо́во</a:t>
            </a:r>
            <a:r>
              <a:rPr lang="ru-RU" sz="2200" dirty="0"/>
              <a:t>, Светлое Христово Воскресение — древнейший и самый важный христианский </a:t>
            </a:r>
            <a:r>
              <a:rPr lang="ru-RU" sz="2200" dirty="0" smtClean="0"/>
              <a:t>праздник.</a:t>
            </a:r>
            <a:r>
              <a:rPr lang="ru-RU" sz="2200" dirty="0"/>
              <a:t>  В день Светлой Пасхи при встрече принято говорить: «Христос Воскресе!», а в ответ звучит «Воистину Воскресе!». Затем люди три раза целуются и обмениваются пасхальными яичками</a:t>
            </a:r>
            <a:r>
              <a:rPr lang="ru-RU" sz="2200" dirty="0" smtClean="0"/>
              <a:t>.</a:t>
            </a:r>
            <a:r>
              <a:rPr lang="ru-RU" sz="2200" dirty="0"/>
              <a:t> Считалось, что яйца символизируют кровь Иисуса, распятого на кресте. В наши дни их украшают очень оригинально, используя наклейки и тематические узоры. Кстати, праздник пришел на Русь из Византии в десятом веке вместе с крещением.</a:t>
            </a:r>
            <a:endParaRPr lang="ru-RU" sz="2200" dirty="0" smtClean="0"/>
          </a:p>
        </p:txBody>
      </p:sp>
    </p:spTree>
    <p:extLst>
      <p:ext uri="{BB962C8B-B14F-4D97-AF65-F5344CB8AC3E}">
        <p14:creationId xmlns:p14="http://schemas.microsoft.com/office/powerpoint/2010/main" val="2079875095"/>
      </p:ext>
    </p:extLst>
  </p:cSld>
  <p:clrMapOvr>
    <a:masterClrMapping/>
  </p:clrMapOvr>
  <p:transition spd="slow" advClick="0" advTm="16575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Готовимся к Пасхе! » Дзержинское врем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2" y="240182"/>
            <a:ext cx="5294945" cy="397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interessant.ru/data/thumbs/3/paskha---eto-poddierzhka/630_447/pask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408" y="3002686"/>
            <a:ext cx="5120276" cy="363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790616"/>
      </p:ext>
    </p:extLst>
  </p:cSld>
  <p:clrMapOvr>
    <a:masterClrMapping/>
  </p:clrMapOvr>
  <p:transition spd="slow" advClick="0" advTm="3774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69</TotalTime>
  <Words>459</Words>
  <Application>Microsoft Office PowerPoint</Application>
  <PresentationFormat>Широкоэкранный</PresentationFormat>
  <Paragraphs>25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Garamond</vt:lpstr>
      <vt:lpstr>Савон</vt:lpstr>
      <vt:lpstr>Обряды и традиции русского народа</vt:lpstr>
      <vt:lpstr>Введение</vt:lpstr>
      <vt:lpstr>Презентация PowerPoint</vt:lpstr>
      <vt:lpstr>Крестины </vt:lpstr>
      <vt:lpstr>Презентация PowerPoint</vt:lpstr>
      <vt:lpstr>Масленица </vt:lpstr>
      <vt:lpstr>Презентация PowerPoint</vt:lpstr>
      <vt:lpstr>Пасха </vt:lpstr>
      <vt:lpstr>Презентация PowerPoint</vt:lpstr>
      <vt:lpstr>Новый год</vt:lpstr>
      <vt:lpstr>Презентация PowerPoint</vt:lpstr>
      <vt:lpstr>Свадьба</vt:lpstr>
      <vt:lpstr>Презентация PowerPoint</vt:lpstr>
      <vt:lpstr>Поминки</vt:lpstr>
      <vt:lpstr>Презентация PowerPoint</vt:lpstr>
      <vt:lpstr>Источники информации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Обряды и традиции русского народа</dc:title>
  <dc:creator>у</dc:creator>
  <cp:lastModifiedBy>у</cp:lastModifiedBy>
  <cp:revision>8</cp:revision>
  <dcterms:created xsi:type="dcterms:W3CDTF">2022-02-22T04:52:51Z</dcterms:created>
  <dcterms:modified xsi:type="dcterms:W3CDTF">2022-02-22T06:02:45Z</dcterms:modified>
</cp:coreProperties>
</file>