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0" r:id="rId5"/>
    <p:sldId id="266" r:id="rId6"/>
    <p:sldId id="267" r:id="rId7"/>
    <p:sldId id="269" r:id="rId8"/>
    <p:sldId id="258" r:id="rId9"/>
    <p:sldId id="268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EC0"/>
    <a:srgbClr val="FFDCDA"/>
    <a:srgbClr val="FFE2C8"/>
    <a:srgbClr val="FFDFD2"/>
    <a:srgbClr val="F577EF"/>
    <a:srgbClr val="FCD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46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2384B6-E708-4F1C-98F7-DFCE4778F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036" y="-644236"/>
            <a:ext cx="12208036" cy="813578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ACE0B3-F7F4-4C2A-99E8-6FEF92F41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DAF8A8-A678-4B2F-B7D2-916BC438A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AB6E4A-5B20-4D79-88ED-1D181B11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C03B15-50D7-40DB-8D91-E286F749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D3EF20-4278-44A1-BE61-E34BA1A2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9CB03C-C644-4840-BE3C-186B7601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130830-8A06-4CF0-B8FE-A8B71A235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D19388D-E22D-41CC-8D7B-D82EA5967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CE693C-5DB5-4FF2-86DD-B9C011C5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0C1E48-EB02-48FE-A950-F2193E38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DC61AF-4CA4-469D-8EC9-A0BB7E15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FD8498-A4DC-4BEC-9AF9-0C362135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7AD9DB-3A47-41F3-AB41-8016A69F6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D465D85-191D-4AF6-9FD0-5B637E0FE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100BFFD-A440-4CD7-9C9A-900666122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C97DBDA-858E-4D4B-A0A3-145DDDD4F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82C54BC-A431-416F-B359-E1B43C49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DF8E3D2-80AC-4987-901C-8489328E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3A3DC6C-5D72-47A6-8C5F-D4378A13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28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6AE747-6358-44CA-97CB-B10756F0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6567A6B-3E14-4A89-8618-6AB63A63F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233F60F-7A78-424F-86F6-476C8793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2FA8542-71A7-4B00-B7C0-0BF19D3C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D4626B8-FB16-42E2-9695-64F8C907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B87B820-A9B3-42BF-9790-4867C960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3A45BF-2600-4A02-90D8-BC6A1DFA1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A30C23-9B12-4E78-BB92-650FA5B5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50A89-C31C-4AFE-A49F-A8BE7237F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666F135-E5B5-4535-8679-6DFE3A098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94F41C-6E8B-4485-8209-75DC4777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8D1927-B3C6-4462-B6C1-69D8A255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3C180C-6B0B-48BE-9A22-0DD10C5A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24A09F-BB84-4FB2-8870-73D454C9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73BFC7F-7A06-4735-9EDA-EBFA4212C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129216-08E6-41A7-BAF4-B1B9613D7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975854-BDD9-482A-B4D4-11A98BE0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4BB7A2-516F-4D48-ADFC-1BD1EB78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5F20ABA-68B0-49C8-A56C-218CB79D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8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66A6C-40A8-46E8-ACA9-8C552C76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A72774D-D8E6-4A54-B131-E6682ABA3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84A35E-3BA5-4F82-836E-5DB51252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0F5E75-F47A-4E53-8485-1697610E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AC3F28-9A94-43E6-9E3B-298D6E5D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2880930-A9B9-4696-BAD6-2103A1539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ACC9905-CA0B-43FD-8123-312088567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CC1A3F-D5F0-492A-A822-B56D6940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7CF7E1-8B29-411A-A877-B25B2B10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157195-DC59-42AC-A84B-801BEEF9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3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37C064-009B-4AC8-8126-15CDEDF9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0198AC2-43B1-466A-A8A6-77F7FF3D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CA8C3D6D-B350-427B-878A-4910362B1874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CAFBC65-B719-4992-B5D0-EF8A814E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64197FE-0780-4EAE-9FD4-18292574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8EE1F80-F085-49A4-9DC6-2D6C7B758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851A9067-1364-47A0-885A-9FB73E7141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11363"/>
            <a:ext cx="10515600" cy="4191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66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AEA2C5-E058-48D4-9E80-BE661BC6E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3A83A43-64E5-4616-89E6-626296516E98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FBB774A-E5FA-4ED6-8E56-DB70E36B8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4D3F0206-E107-4BA9-B1B5-97C37FF69A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5114" y="365124"/>
            <a:ext cx="4849511" cy="6174571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xmlns="" id="{8C53815E-1CA9-463D-A67E-64D06AA272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183037"/>
            <a:ext cx="5257800" cy="335587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07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0D9FAC9-46ED-4B2F-8516-B63FF23543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301875"/>
            <a:ext cx="22860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xmlns="" id="{22C89361-5176-4A23-9AA4-15AF71AF04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1400" y="2301875"/>
            <a:ext cx="22860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FA008731-936C-4DD0-9033-60E7C67B90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4600" y="2301875"/>
            <a:ext cx="22860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xmlns="" id="{DFDD9F44-AED5-4BE5-A453-231A855DED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67800" y="2301875"/>
            <a:ext cx="22860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239008F1-E714-4B9A-967E-EC775A84F1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4313238"/>
            <a:ext cx="2286000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xmlns="" id="{1BED9EF8-962D-483C-A843-AF70EAFD3E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1400" y="4313238"/>
            <a:ext cx="2286000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97645339-B894-4635-9E1F-3E6BD270BA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4600" y="4338231"/>
            <a:ext cx="2286000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xmlns="" id="{721257D3-45FA-4D44-9AA4-5AF8E12530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67800" y="4313238"/>
            <a:ext cx="2286000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61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0D9FAC9-46ED-4B2F-8516-B63FF23543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301875"/>
            <a:ext cx="10515600" cy="1568450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xmlns="" id="{5E23A572-DE13-47B2-A83A-78106E2168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19600" y="4466934"/>
            <a:ext cx="2811382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xmlns="" id="{4413139B-1729-455B-B830-4DAB12D9B2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27178" y="4428023"/>
            <a:ext cx="2811382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14">
            <a:extLst>
              <a:ext uri="{FF2B5EF4-FFF2-40B4-BE49-F238E27FC236}">
                <a16:creationId xmlns:a16="http://schemas.microsoft.com/office/drawing/2014/main" xmlns="" id="{222B09F7-7246-4274-A513-9BEACBF61E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3441" y="4428022"/>
            <a:ext cx="2811382" cy="13557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34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9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5F2ED5-BE4C-417D-A9C1-987421DBD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32316" y="-1121585"/>
            <a:ext cx="13640596" cy="90904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134973-9603-4EB5-B737-91F29D4CD883}"/>
              </a:ext>
            </a:extLst>
          </p:cNvPr>
          <p:cNvSpPr/>
          <p:nvPr userDrawn="1"/>
        </p:nvSpPr>
        <p:spPr>
          <a:xfrm>
            <a:off x="563880" y="428043"/>
            <a:ext cx="11155680" cy="599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700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AAB7C-7C1B-4105-BE24-F811EBB4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AEA2C5-E058-48D4-9E80-BE661BC6E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ECA37A-4894-4A33-9EBE-8B2E3502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3A83A43-64E5-4616-89E6-626296516E98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0E9E2-71FB-4D16-B449-EA5254AC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F10A82-3FA8-48BC-A562-4BDCC940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1F88E-2086-4611-85D9-4CB23A6F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7B7E60-49B3-4691-AEB3-7F227B766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DFE33F-331B-46DE-8A38-616B75DF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3A43-64E5-4616-89E6-626296516E98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AB354D-4846-42AB-8F0F-B8ECFA8B9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B68BAD-A1B9-44F7-B591-B0040858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9566E0-0033-46F9-BC5E-5C4F85B25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84A50A2-8DC8-4C31-9D64-2829F39B4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8832DB-D0B2-42FF-9BCC-FE621DFF2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3A43-64E5-4616-89E6-626296516E98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124540-9C7A-4B1E-A37A-7BD814024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BBA4B7-063B-4382-A442-6F2753E7C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69BD-07F3-416C-B560-DF49FE6E323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0"/>
            <a:extLst>
              <a:ext uri="{FF2B5EF4-FFF2-40B4-BE49-F238E27FC236}">
                <a16:creationId xmlns:a16="http://schemas.microsoft.com/office/drawing/2014/main" xmlns="" id="{81B3EF4A-9246-4691-B53A-237073FC624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3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2" r:id="rId4"/>
    <p:sldLayoutId id="2147483663" r:id="rId5"/>
    <p:sldLayoutId id="2147483664" r:id="rId6"/>
    <p:sldLayoutId id="2147483661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ust-see.top/dostoprimechatelnosti-zabajkalskogo-kraya/" TargetMode="External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ssia.travel/guide/?types=222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hyperlink" Target="https://russia.travel/objects/299085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4.gif"/><Relationship Id="rId4" Type="http://schemas.openxmlformats.org/officeDocument/2006/relationships/image" Target="../media/image20.jpeg"/><Relationship Id="rId9" Type="http://schemas.openxmlformats.org/officeDocument/2006/relationships/hyperlink" Target="https://russia.travel/guide/?types=23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tel:+73022358819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9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9.jpeg"/><Relationship Id="rId7" Type="http://schemas.openxmlformats.org/officeDocument/2006/relationships/hyperlink" Target="tel:+79144617828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hyperlink" Target="tel:+73022364987" TargetMode="External"/><Relationship Id="rId5" Type="http://schemas.openxmlformats.org/officeDocument/2006/relationships/hyperlink" Target="https://2gis.ru/chita/geo/9007834909911239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tel:+73022353333" TargetMode="External"/><Relationship Id="rId7" Type="http://schemas.openxmlformats.org/officeDocument/2006/relationships/image" Target="../media/image35.gif"/><Relationship Id="rId2" Type="http://schemas.openxmlformats.org/officeDocument/2006/relationships/hyperlink" Target="tel:+78003013770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6581B3A-18F0-4DBA-A651-8115FAE6EC31}"/>
              </a:ext>
            </a:extLst>
          </p:cNvPr>
          <p:cNvSpPr/>
          <p:nvPr/>
        </p:nvSpPr>
        <p:spPr>
          <a:xfrm>
            <a:off x="0" y="2560002"/>
            <a:ext cx="12192000" cy="2387599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DCBB9F-D202-4D10-B96B-7EBFB5D7E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802" y="2489200"/>
            <a:ext cx="10340196" cy="1930400"/>
          </a:xfrm>
        </p:spPr>
        <p:txBody>
          <a:bodyPr/>
          <a:lstStyle/>
          <a:p>
            <a:r>
              <a:rPr lang="ru-RU" dirty="0" smtClean="0"/>
              <a:t>«Путеводитель по святым местам Забайкальского  края»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D1AD2D5-717B-4BAF-9BD8-3DF20DA96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500" y="5837238"/>
            <a:ext cx="6667500" cy="1020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Выполнил: Починков Александр Александрович, ЗабГК, 2 курс , ИСиП – 20-1 </a:t>
            </a:r>
          </a:p>
          <a:p>
            <a:endParaRPr lang="ru-RU" dirty="0"/>
          </a:p>
        </p:txBody>
      </p:sp>
      <p:pic>
        <p:nvPicPr>
          <p:cNvPr id="10242" name="Picture 2" descr="https://media.istockphoto.com/vectors/you-are-here-pin-location-icon-and-map-vector-the-concept-of-travel-vector-id11609127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99" y="4943475"/>
            <a:ext cx="2403061" cy="232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https://thumbs.gfycat.com/LeanCoolAmericanratsnake-size_restric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475" y="774700"/>
            <a:ext cx="4695825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7366858"/>
      </p:ext>
    </p:extLst>
  </p:cSld>
  <p:clrMapOvr>
    <a:masterClrMapping/>
  </p:clrMapOvr>
  <p:transition spd="med" advTm="6094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33B48A-89A3-402A-BFDC-C4EE39CF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9712A5-1CE2-46A4-992D-86951E0CA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Бесплатные шаблоны с сайта </a:t>
            </a:r>
            <a:r>
              <a:rPr lang="en-US" sz="28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presentation-creation.ru</a:t>
            </a:r>
            <a:endParaRPr lang="ru-RU" sz="2800" dirty="0">
              <a:solidFill>
                <a:schemeClr val="accent3"/>
              </a:solidFill>
            </a:endParaRPr>
          </a:p>
          <a:p>
            <a:r>
              <a:rPr lang="ru-RU" u="sng" dirty="0" smtClean="0">
                <a:hlinkClick r:id="rId3"/>
              </a:rPr>
              <a:t>https://must-see.top/dostoprimechatelnosti-zabajkalskogo-kraya/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045092"/>
      </p:ext>
    </p:extLst>
  </p:cSld>
  <p:clrMapOvr>
    <a:masterClrMapping/>
  </p:clrMapOvr>
  <p:transition spd="med" advTm="2172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ADEF74BF-0E7C-423A-9AEA-98825F3B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Здравствуй Забайкалье!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9AEA3B4F-6C43-430C-920B-3B68FE762C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91000" y="4581234"/>
            <a:ext cx="3225800" cy="1921166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300" dirty="0" smtClean="0">
                <a:solidFill>
                  <a:schemeClr val="bg1"/>
                </a:solidFill>
              </a:rPr>
              <a:t>Заснеженные горные вершины, вековая тайга, прозрачные озера и горные реки восхищают и очаровывают человека, впервые попавшего на эту землю. 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E468313-E1AC-4FA4-8770-E3E00B257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141" y="4555022"/>
            <a:ext cx="2811382" cy="1934678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Забайкальский край славится дивной природой и минеральными источниками.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6" name="Рисунок 15" descr="https://sun9-27.userapi.com/sun9-9/yI5R89VKZ4v07TfF6n6PRU5AqiFiT6OsZ0U_JA/liU2Ycaq0h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" y="2300776"/>
            <a:ext cx="10540999" cy="149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803B88E4-4C9C-4C73-8830-3AF51C144D96}"/>
              </a:ext>
            </a:extLst>
          </p:cNvPr>
          <p:cNvSpPr/>
          <p:nvPr/>
        </p:nvSpPr>
        <p:spPr>
          <a:xfrm>
            <a:off x="5213956" y="3475392"/>
            <a:ext cx="948888" cy="94888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63CED5B7-E23C-4540-8BAB-1CE6F28BE561}"/>
              </a:ext>
            </a:extLst>
          </p:cNvPr>
          <p:cNvSpPr/>
          <p:nvPr/>
        </p:nvSpPr>
        <p:spPr>
          <a:xfrm>
            <a:off x="9151224" y="3459381"/>
            <a:ext cx="948888" cy="94888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B824F97F-0C9A-4697-B14C-100926151B38}"/>
              </a:ext>
            </a:extLst>
          </p:cNvPr>
          <p:cNvSpPr/>
          <p:nvPr/>
        </p:nvSpPr>
        <p:spPr>
          <a:xfrm>
            <a:off x="1784688" y="3395881"/>
            <a:ext cx="948888" cy="94888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Текст 14">
            <a:extLst>
              <a:ext uri="{FF2B5EF4-FFF2-40B4-BE49-F238E27FC236}">
                <a16:creationId xmlns:a16="http://schemas.microsoft.com/office/drawing/2014/main" xmlns="" id="{DE468313-E1AC-4FA4-8770-E3E00B257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04200" y="4605822"/>
            <a:ext cx="3327399" cy="1845778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Небо здесь почти всегда чистое и ясное – по количеству солнечных дней административный центр Чита даже приравнивается к Сочи.</a:t>
            </a:r>
          </a:p>
        </p:txBody>
      </p:sp>
    </p:spTree>
    <p:extLst>
      <p:ext uri="{BB962C8B-B14F-4D97-AF65-F5344CB8AC3E}">
        <p14:creationId xmlns:p14="http://schemas.microsoft.com/office/powerpoint/2010/main" val="3740543886"/>
      </p:ext>
    </p:extLst>
  </p:cSld>
  <p:clrMapOvr>
    <a:masterClrMapping/>
  </p:clrMapOvr>
  <p:transition spd="med" advTm="15125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3767183-4510-450C-A1A2-43441688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0" y="0"/>
            <a:ext cx="6946900" cy="2082800"/>
          </a:xfrm>
          <a:solidFill>
            <a:srgbClr val="FFE2C8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Забайка́льский край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— субъект Российской Федерации. Расположен в восточной части Забайкалья. Входит в состав Сибирского федерального округа, является частью Восточно - Сибирского экономического района. Административный центр — город </a:t>
            </a:r>
            <a:r>
              <a:rPr lang="ru-RU" sz="2400" b="1" dirty="0" smtClean="0">
                <a:solidFill>
                  <a:srgbClr val="FF0000"/>
                </a:solidFill>
              </a:rPr>
              <a:t>Чита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xmlns="" id="{372903E0-E5ED-4FD4-A651-7CBDC5CF3FFB}"/>
              </a:ext>
            </a:extLst>
          </p:cNvPr>
          <p:cNvSpPr txBox="1">
            <a:spLocks/>
          </p:cNvSpPr>
          <p:nvPr/>
        </p:nvSpPr>
        <p:spPr>
          <a:xfrm>
            <a:off x="5991860" y="4561566"/>
            <a:ext cx="5690886" cy="2052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xmlns="" id="{217C2A54-C0F2-4899-9902-6E5C0035F4CC}"/>
              </a:ext>
            </a:extLst>
          </p:cNvPr>
          <p:cNvSpPr txBox="1">
            <a:spLocks/>
          </p:cNvSpPr>
          <p:nvPr/>
        </p:nvSpPr>
        <p:spPr>
          <a:xfrm>
            <a:off x="6004560" y="2321238"/>
            <a:ext cx="5690886" cy="102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 descr="+карта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20542" r="20542"/>
          <a:stretch>
            <a:fillRect/>
          </a:stretch>
        </p:blipFill>
        <p:spPr>
          <a:xfrm>
            <a:off x="266700" y="479424"/>
            <a:ext cx="4810125" cy="6174571"/>
          </a:xfrm>
          <a:solidFill>
            <a:srgbClr val="FFE2C8"/>
          </a:solidFill>
          <a:ln>
            <a:solidFill>
              <a:srgbClr val="FFC000"/>
            </a:solidFill>
          </a:ln>
        </p:spPr>
      </p:pic>
      <p:pic>
        <p:nvPicPr>
          <p:cNvPr id="5122" name="Picture 2" descr="http://www.aginskoe.ru/sites/default/files/%20%D0%97%D0%9A%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0" y="739776"/>
            <a:ext cx="2085974" cy="1388476"/>
          </a:xfrm>
          <a:prstGeom prst="rect">
            <a:avLst/>
          </a:prstGeom>
          <a:noFill/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63CED5B7-E23C-4540-8BAB-1CE6F28BE561}"/>
              </a:ext>
            </a:extLst>
          </p:cNvPr>
          <p:cNvSpPr/>
          <p:nvPr/>
        </p:nvSpPr>
        <p:spPr>
          <a:xfrm>
            <a:off x="2819400" y="4876800"/>
            <a:ext cx="181412" cy="166468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63CED5B7-E23C-4540-8BAB-1CE6F28BE561}"/>
              </a:ext>
            </a:extLst>
          </p:cNvPr>
          <p:cNvSpPr/>
          <p:nvPr/>
        </p:nvSpPr>
        <p:spPr>
          <a:xfrm>
            <a:off x="2260600" y="4267199"/>
            <a:ext cx="330200" cy="241301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63CED5B7-E23C-4540-8BAB-1CE6F28BE561}"/>
              </a:ext>
            </a:extLst>
          </p:cNvPr>
          <p:cNvSpPr/>
          <p:nvPr/>
        </p:nvSpPr>
        <p:spPr>
          <a:xfrm>
            <a:off x="1879600" y="4445000"/>
            <a:ext cx="168712" cy="153768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63CED5B7-E23C-4540-8BAB-1CE6F28BE561}"/>
              </a:ext>
            </a:extLst>
          </p:cNvPr>
          <p:cNvSpPr/>
          <p:nvPr/>
        </p:nvSpPr>
        <p:spPr>
          <a:xfrm>
            <a:off x="3505200" y="4356100"/>
            <a:ext cx="168712" cy="141068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63CED5B7-E23C-4540-8BAB-1CE6F28BE561}"/>
              </a:ext>
            </a:extLst>
          </p:cNvPr>
          <p:cNvSpPr/>
          <p:nvPr/>
        </p:nvSpPr>
        <p:spPr>
          <a:xfrm>
            <a:off x="2222500" y="4927600"/>
            <a:ext cx="168712" cy="141068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63CED5B7-E23C-4540-8BAB-1CE6F28BE561}"/>
              </a:ext>
            </a:extLst>
          </p:cNvPr>
          <p:cNvSpPr/>
          <p:nvPr/>
        </p:nvSpPr>
        <p:spPr>
          <a:xfrm>
            <a:off x="1651000" y="4660900"/>
            <a:ext cx="168712" cy="141068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32100" y="5676900"/>
            <a:ext cx="1587500" cy="317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Агинский дацан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625600" y="5892800"/>
            <a:ext cx="1054100" cy="317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Алханай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 стрелкой 34"/>
          <p:cNvCxnSpPr>
            <a:endCxn id="29" idx="4"/>
          </p:cNvCxnSpPr>
          <p:nvPr/>
        </p:nvCxnSpPr>
        <p:spPr>
          <a:xfrm flipV="1">
            <a:off x="2178050" y="5068668"/>
            <a:ext cx="128806" cy="849533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23" idx="5"/>
          </p:cNvCxnSpPr>
          <p:nvPr/>
        </p:nvCxnSpPr>
        <p:spPr>
          <a:xfrm flipH="1" flipV="1">
            <a:off x="2974245" y="5018889"/>
            <a:ext cx="416655" cy="67071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520700" y="2197100"/>
            <a:ext cx="1587500" cy="3683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Кафедральный собор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49300" y="2755900"/>
            <a:ext cx="1092200" cy="4699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Читинский  дацан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82600" y="4013200"/>
            <a:ext cx="1244600" cy="317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Озеро Арей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425700" y="3162300"/>
            <a:ext cx="1295400" cy="406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E61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Успенская церковь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6900" y="3492500"/>
            <a:ext cx="1244600" cy="317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Гора Палласа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cxnSp>
        <p:nvCxnSpPr>
          <p:cNvPr id="41" name="Прямая со стрелкой 40"/>
          <p:cNvCxnSpPr>
            <a:endCxn id="30" idx="1"/>
          </p:cNvCxnSpPr>
          <p:nvPr/>
        </p:nvCxnSpPr>
        <p:spPr>
          <a:xfrm>
            <a:off x="1270000" y="4292600"/>
            <a:ext cx="405707" cy="38895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651000" y="3822700"/>
            <a:ext cx="266700" cy="6731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689100" y="3238500"/>
            <a:ext cx="590418" cy="117833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24" idx="1"/>
          </p:cNvCxnSpPr>
          <p:nvPr/>
        </p:nvCxnSpPr>
        <p:spPr>
          <a:xfrm>
            <a:off x="1892300" y="2565400"/>
            <a:ext cx="416657" cy="1737137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37" idx="2"/>
            <a:endCxn id="28" idx="1"/>
          </p:cNvCxnSpPr>
          <p:nvPr/>
        </p:nvCxnSpPr>
        <p:spPr>
          <a:xfrm>
            <a:off x="3073400" y="3568700"/>
            <a:ext cx="456507" cy="808059"/>
          </a:xfrm>
          <a:prstGeom prst="straightConnector1">
            <a:avLst/>
          </a:prstGeom>
          <a:ln w="19050">
            <a:solidFill>
              <a:srgbClr val="E61E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24" idx="0"/>
          </p:cNvCxnSpPr>
          <p:nvPr/>
        </p:nvCxnSpPr>
        <p:spPr>
          <a:xfrm>
            <a:off x="2349500" y="2895600"/>
            <a:ext cx="76200" cy="137159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2222500" y="2514600"/>
            <a:ext cx="1270000" cy="3683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Соборная мечеть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-431800" y="0"/>
            <a:ext cx="477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КАРТА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расположения святых мест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Забайкальского края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5" name="Рисунок 84" descr="https://is5-ssl.mzstatic.com/image/thumb/Purple113/v4/92/ca/d6/92cad655-d714-3cd0-bce5-090772468aa5/AppIcon-0-1x_U007emarketing-0-0-GLES2_U002c0-512MB-sRGB-0-0-0-85-220-0-0-0-6.png/1200x630wa.png"/>
          <p:cNvPicPr/>
          <p:nvPr/>
        </p:nvPicPr>
        <p:blipFill>
          <a:blip r:embed="rId4" cstate="print"/>
          <a:srcRect l="31169" t="17316" r="31890" b="14519"/>
          <a:stretch>
            <a:fillRect/>
          </a:stretch>
        </p:blipFill>
        <p:spPr bwMode="auto">
          <a:xfrm>
            <a:off x="5422900" y="2349500"/>
            <a:ext cx="442451" cy="39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6" name="Рисунок 85" descr="https://is5-ssl.mzstatic.com/image/thumb/Purple113/v4/92/ca/d6/92cad655-d714-3cd0-bce5-090772468aa5/AppIcon-0-1x_U007emarketing-0-0-GLES2_U002c0-512MB-sRGB-0-0-0-85-220-0-0-0-6.png/1200x630wa.png"/>
          <p:cNvPicPr/>
          <p:nvPr/>
        </p:nvPicPr>
        <p:blipFill>
          <a:blip r:embed="rId4" cstate="print"/>
          <a:srcRect l="31169" t="17316" r="31890" b="14519"/>
          <a:stretch>
            <a:fillRect/>
          </a:stretch>
        </p:blipFill>
        <p:spPr bwMode="auto">
          <a:xfrm>
            <a:off x="5334001" y="4635500"/>
            <a:ext cx="457200" cy="41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7" name="Прямоугольник 86"/>
          <p:cNvSpPr/>
          <p:nvPr/>
        </p:nvSpPr>
        <p:spPr>
          <a:xfrm>
            <a:off x="5867400" y="4519136"/>
            <a:ext cx="574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Здесь много памятников бурятской национальной культуры. Обязательно стоит посетить </a:t>
            </a:r>
            <a:r>
              <a:rPr lang="ru-RU" dirty="0" err="1" smtClean="0"/>
              <a:t>Алханайский</a:t>
            </a:r>
            <a:r>
              <a:rPr lang="ru-RU" dirty="0" smtClean="0"/>
              <a:t> национальный парк – единственное в России место, где природные достопримечательности гармонично соседствуют со священными объектами буддизма.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943600" y="2270036"/>
            <a:ext cx="5676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Забайкальский край – территория, на которой разные народы оставили свои вековые следы в виде архитектурных и археологических памятников, интересных обычаев, верований и обрядов.  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880100" y="3667036"/>
            <a:ext cx="580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Забайкалье много святых мест, куда постоянно стремятся попасть туристы и паломники.</a:t>
            </a:r>
            <a:endParaRPr lang="ru-RU" dirty="0"/>
          </a:p>
        </p:txBody>
      </p:sp>
      <p:pic>
        <p:nvPicPr>
          <p:cNvPr id="45" name="Рисунок 44" descr="https://is5-ssl.mzstatic.com/image/thumb/Purple113/v4/92/ca/d6/92cad655-d714-3cd0-bce5-090772468aa5/AppIcon-0-1x_U007emarketing-0-0-GLES2_U002c0-512MB-sRGB-0-0-0-85-220-0-0-0-6.png/1200x630wa.png"/>
          <p:cNvPicPr/>
          <p:nvPr/>
        </p:nvPicPr>
        <p:blipFill>
          <a:blip r:embed="rId4" cstate="print"/>
          <a:srcRect l="31169" t="17316" r="31890" b="14519"/>
          <a:stretch>
            <a:fillRect/>
          </a:stretch>
        </p:blipFill>
        <p:spPr bwMode="auto">
          <a:xfrm>
            <a:off x="5359400" y="3746500"/>
            <a:ext cx="442451" cy="40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5912490"/>
      </p:ext>
    </p:extLst>
  </p:cSld>
  <p:clrMapOvr>
    <a:masterClrMapping/>
  </p:clrMapOvr>
  <p:transition spd="med" advTm="22625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D10AC6B1-8A69-4088-8CEE-F5845C28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Святые места Забайкалья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0B517EF-BB7C-4BA5-96CC-143D6AF0FE26}"/>
              </a:ext>
            </a:extLst>
          </p:cNvPr>
          <p:cNvSpPr/>
          <p:nvPr/>
        </p:nvSpPr>
        <p:spPr>
          <a:xfrm>
            <a:off x="995680" y="2314416"/>
            <a:ext cx="1889760" cy="2968784"/>
          </a:xfrm>
          <a:prstGeom prst="rect">
            <a:avLst/>
          </a:prstGeom>
          <a:solidFill>
            <a:srgbClr val="FFDFD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18A9234-58A2-4531-879F-053830F044BD}"/>
              </a:ext>
            </a:extLst>
          </p:cNvPr>
          <p:cNvSpPr/>
          <p:nvPr/>
        </p:nvSpPr>
        <p:spPr>
          <a:xfrm>
            <a:off x="3820161" y="2296160"/>
            <a:ext cx="1889760" cy="2968784"/>
          </a:xfrm>
          <a:prstGeom prst="rect">
            <a:avLst/>
          </a:prstGeom>
          <a:solidFill>
            <a:srgbClr val="FFE2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1B13991-7F9D-42B2-A084-7D4608224B78}"/>
              </a:ext>
            </a:extLst>
          </p:cNvPr>
          <p:cNvSpPr/>
          <p:nvPr/>
        </p:nvSpPr>
        <p:spPr>
          <a:xfrm>
            <a:off x="6644642" y="2314416"/>
            <a:ext cx="1889760" cy="2968784"/>
          </a:xfrm>
          <a:prstGeom prst="rect">
            <a:avLst/>
          </a:prstGeom>
          <a:solidFill>
            <a:srgbClr val="FFDCD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C34F837-F7FC-4B5D-8DB6-49D8A22B4923}"/>
              </a:ext>
            </a:extLst>
          </p:cNvPr>
          <p:cNvSpPr/>
          <p:nvPr/>
        </p:nvSpPr>
        <p:spPr>
          <a:xfrm>
            <a:off x="9464040" y="2296160"/>
            <a:ext cx="1889760" cy="2968784"/>
          </a:xfrm>
          <a:prstGeom prst="rect">
            <a:avLst/>
          </a:prstGeom>
          <a:solidFill>
            <a:srgbClr val="FCD8F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893E9B7-3574-4B27-8547-7BB21F7283CC}"/>
              </a:ext>
            </a:extLst>
          </p:cNvPr>
          <p:cNvSpPr/>
          <p:nvPr/>
        </p:nvSpPr>
        <p:spPr>
          <a:xfrm>
            <a:off x="1155700" y="1549400"/>
            <a:ext cx="1574800" cy="1473200"/>
          </a:xfrm>
          <a:prstGeom prst="ellipse">
            <a:avLst/>
          </a:prstGeom>
          <a:solidFill>
            <a:srgbClr val="FFDFD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453A2348-1312-4B5B-BBAB-62211767CA9B}"/>
              </a:ext>
            </a:extLst>
          </p:cNvPr>
          <p:cNvSpPr/>
          <p:nvPr/>
        </p:nvSpPr>
        <p:spPr>
          <a:xfrm>
            <a:off x="3962400" y="1562100"/>
            <a:ext cx="1587500" cy="1358900"/>
          </a:xfrm>
          <a:prstGeom prst="ellipse">
            <a:avLst/>
          </a:prstGeom>
          <a:solidFill>
            <a:srgbClr val="FFE2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3D6D3F46-D546-4994-8519-145AC5225DA8}"/>
              </a:ext>
            </a:extLst>
          </p:cNvPr>
          <p:cNvSpPr/>
          <p:nvPr/>
        </p:nvSpPr>
        <p:spPr>
          <a:xfrm>
            <a:off x="6794500" y="1536700"/>
            <a:ext cx="1524000" cy="1397000"/>
          </a:xfrm>
          <a:prstGeom prst="ellipse">
            <a:avLst/>
          </a:prstGeom>
          <a:solidFill>
            <a:srgbClr val="FFDCD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20321FA8-009A-4D4E-88B7-9F4BABBCCC8C}"/>
              </a:ext>
            </a:extLst>
          </p:cNvPr>
          <p:cNvSpPr/>
          <p:nvPr/>
        </p:nvSpPr>
        <p:spPr>
          <a:xfrm>
            <a:off x="9652000" y="1409700"/>
            <a:ext cx="1511300" cy="1422876"/>
          </a:xfrm>
          <a:prstGeom prst="ellipse">
            <a:avLst/>
          </a:prstGeom>
          <a:solidFill>
            <a:srgbClr val="FCD8F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xmlns="" id="{707AA751-F496-4882-AF1D-0D51AC610F3F}"/>
              </a:ext>
            </a:extLst>
          </p:cNvPr>
          <p:cNvSpPr txBox="1">
            <a:spLocks/>
          </p:cNvSpPr>
          <p:nvPr/>
        </p:nvSpPr>
        <p:spPr>
          <a:xfrm>
            <a:off x="1028700" y="3676758"/>
            <a:ext cx="1749224" cy="14032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Это памятник природы и одновременно одна из главных буддийских святынь.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083749CC-93F5-4955-BF45-E584D5C52668}"/>
              </a:ext>
            </a:extLst>
          </p:cNvPr>
          <p:cNvSpPr txBox="1">
            <a:spLocks/>
          </p:cNvSpPr>
          <p:nvPr/>
        </p:nvSpPr>
        <p:spPr>
          <a:xfrm>
            <a:off x="3927677" y="3918058"/>
            <a:ext cx="1674728" cy="103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Самый первый в Чите буддийский храм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xmlns="" id="{2B86BA69-2C13-4E70-9596-3BA43E5D36DA}"/>
              </a:ext>
            </a:extLst>
          </p:cNvPr>
          <p:cNvSpPr txBox="1">
            <a:spLocks/>
          </p:cNvSpPr>
          <p:nvPr/>
        </p:nvSpPr>
        <p:spPr>
          <a:xfrm>
            <a:off x="6946900" y="3676758"/>
            <a:ext cx="1479986" cy="12381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sz="1600" dirty="0"/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xmlns="" id="{C188B9E2-8ADD-4066-B054-C1910A915695}"/>
              </a:ext>
            </a:extLst>
          </p:cNvPr>
          <p:cNvSpPr txBox="1">
            <a:spLocks/>
          </p:cNvSpPr>
          <p:nvPr/>
        </p:nvSpPr>
        <p:spPr>
          <a:xfrm>
            <a:off x="9584256" y="3887708"/>
            <a:ext cx="1674728" cy="103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BA3B594-4706-4994-AF3E-2F7AC06BB225}"/>
              </a:ext>
            </a:extLst>
          </p:cNvPr>
          <p:cNvSpPr txBox="1"/>
          <p:nvPr/>
        </p:nvSpPr>
        <p:spPr>
          <a:xfrm>
            <a:off x="1103196" y="3059668"/>
            <a:ext cx="1674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АЛХАНАЙ</a:t>
            </a:r>
            <a:r>
              <a:rPr lang="en-US" sz="1800" b="1" dirty="0" smtClean="0"/>
              <a:t> </a:t>
            </a:r>
            <a:endParaRPr lang="ru-RU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864D1A2-4736-4C21-8A9B-3005A10C82E9}"/>
              </a:ext>
            </a:extLst>
          </p:cNvPr>
          <p:cNvSpPr txBox="1"/>
          <p:nvPr/>
        </p:nvSpPr>
        <p:spPr>
          <a:xfrm>
            <a:off x="3927677" y="3050460"/>
            <a:ext cx="1674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ЧИТИНСКИЙ ДАЦАН</a:t>
            </a:r>
            <a:endParaRPr lang="ru-RU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DE20F8D-105E-4CF5-97D4-45C646B292A7}"/>
              </a:ext>
            </a:extLst>
          </p:cNvPr>
          <p:cNvSpPr txBox="1"/>
          <p:nvPr/>
        </p:nvSpPr>
        <p:spPr>
          <a:xfrm>
            <a:off x="6688658" y="3011464"/>
            <a:ext cx="1769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ГОРА ПАЛЛАСА </a:t>
            </a:r>
            <a:r>
              <a:rPr lang="ru-RU" sz="1800" dirty="0" smtClean="0"/>
              <a:t>(Великий исток)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7870F03-0C5C-4EFC-AFB9-79F7E6C0B441}"/>
              </a:ext>
            </a:extLst>
          </p:cNvPr>
          <p:cNvSpPr txBox="1"/>
          <p:nvPr/>
        </p:nvSpPr>
        <p:spPr>
          <a:xfrm>
            <a:off x="9525000" y="2881868"/>
            <a:ext cx="17830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УСПЕНСКАЯ ЦЕРКОВЬ </a:t>
            </a:r>
          </a:p>
          <a:p>
            <a:pPr algn="ctr"/>
            <a:r>
              <a:rPr lang="ru-RU" dirty="0" smtClean="0"/>
              <a:t>(в Калинино)</a:t>
            </a:r>
            <a:endParaRPr lang="ru-RU" dirty="0"/>
          </a:p>
        </p:txBody>
      </p:sp>
      <p:pic>
        <p:nvPicPr>
          <p:cNvPr id="30" name="Рисунок 29" descr="uspenskaya-cerkov-v-kalinino-700x46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5200" y="1727200"/>
            <a:ext cx="1104900" cy="86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Рисунок 30" descr="velikij-istok-700x46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790700"/>
            <a:ext cx="1092201" cy="86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6718300" y="3893235"/>
            <a:ext cx="170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Великий исток – место религиозного паломничества.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283700" y="3771899"/>
            <a:ext cx="228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Самая древняя в Забайкалье из сохранившихся построек дореволюционного периода. 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35" name="Рисунок 34" descr="https://chitatravel.ru/img/news/351-ac337219c9e022956282f987137e87b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7000" y="1908174"/>
            <a:ext cx="1160423" cy="835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Рисунок 35" descr="chitinskij-dacan-700x46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8137" y="1866144"/>
            <a:ext cx="1160463" cy="800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 descr="https://filed17-30.my.mail.ru/pic?url=https%3A%2F%2Fcontent.foto.my.mail.ru%2Fcommunity%2Fimpress%2F437%2Fh-8429.jpg&amp;mw=&amp;mh=&amp;sig=788f880419eeae10c951af36d2bada5c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0400" y="5245100"/>
            <a:ext cx="8153400" cy="952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773515"/>
      </p:ext>
    </p:extLst>
  </p:cSld>
  <p:clrMapOvr>
    <a:masterClrMapping/>
  </p:clrMapOvr>
  <p:transition spd="med" advTm="22718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D10AC6B1-8A69-4088-8CEE-F5845C28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Святые места Забайкалья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0B517EF-BB7C-4BA5-96CC-143D6AF0FE26}"/>
              </a:ext>
            </a:extLst>
          </p:cNvPr>
          <p:cNvSpPr/>
          <p:nvPr/>
        </p:nvSpPr>
        <p:spPr>
          <a:xfrm>
            <a:off x="889000" y="2314416"/>
            <a:ext cx="2057400" cy="2968784"/>
          </a:xfrm>
          <a:prstGeom prst="rect">
            <a:avLst/>
          </a:prstGeom>
          <a:solidFill>
            <a:srgbClr val="FFDFD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18A9234-58A2-4531-879F-053830F044BD}"/>
              </a:ext>
            </a:extLst>
          </p:cNvPr>
          <p:cNvSpPr/>
          <p:nvPr/>
        </p:nvSpPr>
        <p:spPr>
          <a:xfrm>
            <a:off x="3708400" y="2296160"/>
            <a:ext cx="2070099" cy="2968784"/>
          </a:xfrm>
          <a:prstGeom prst="rect">
            <a:avLst/>
          </a:prstGeom>
          <a:solidFill>
            <a:srgbClr val="FFE2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1B13991-7F9D-42B2-A084-7D4608224B78}"/>
              </a:ext>
            </a:extLst>
          </p:cNvPr>
          <p:cNvSpPr/>
          <p:nvPr/>
        </p:nvSpPr>
        <p:spPr>
          <a:xfrm>
            <a:off x="6451600" y="2289016"/>
            <a:ext cx="2032002" cy="2968784"/>
          </a:xfrm>
          <a:prstGeom prst="rect">
            <a:avLst/>
          </a:prstGeom>
          <a:solidFill>
            <a:srgbClr val="FFDCD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C34F837-F7FC-4B5D-8DB6-49D8A22B4923}"/>
              </a:ext>
            </a:extLst>
          </p:cNvPr>
          <p:cNvSpPr/>
          <p:nvPr/>
        </p:nvSpPr>
        <p:spPr>
          <a:xfrm>
            <a:off x="9296400" y="2296160"/>
            <a:ext cx="2057400" cy="2968784"/>
          </a:xfrm>
          <a:prstGeom prst="rect">
            <a:avLst/>
          </a:prstGeom>
          <a:solidFill>
            <a:srgbClr val="FCD8F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893E9B7-3574-4B27-8547-7BB21F7283CC}"/>
              </a:ext>
            </a:extLst>
          </p:cNvPr>
          <p:cNvSpPr/>
          <p:nvPr/>
        </p:nvSpPr>
        <p:spPr>
          <a:xfrm>
            <a:off x="1041400" y="1524000"/>
            <a:ext cx="1689100" cy="1498600"/>
          </a:xfrm>
          <a:prstGeom prst="ellipse">
            <a:avLst/>
          </a:prstGeom>
          <a:solidFill>
            <a:srgbClr val="FFDFD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453A2348-1312-4B5B-BBAB-62211767CA9B}"/>
              </a:ext>
            </a:extLst>
          </p:cNvPr>
          <p:cNvSpPr/>
          <p:nvPr/>
        </p:nvSpPr>
        <p:spPr>
          <a:xfrm>
            <a:off x="3898900" y="1498600"/>
            <a:ext cx="1651000" cy="1422400"/>
          </a:xfrm>
          <a:prstGeom prst="ellipse">
            <a:avLst/>
          </a:prstGeom>
          <a:solidFill>
            <a:srgbClr val="FFE2C8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3D6D3F46-D546-4994-8519-145AC5225DA8}"/>
              </a:ext>
            </a:extLst>
          </p:cNvPr>
          <p:cNvSpPr/>
          <p:nvPr/>
        </p:nvSpPr>
        <p:spPr>
          <a:xfrm>
            <a:off x="6794500" y="1536700"/>
            <a:ext cx="1524000" cy="1397000"/>
          </a:xfrm>
          <a:prstGeom prst="ellipse">
            <a:avLst/>
          </a:prstGeom>
          <a:solidFill>
            <a:srgbClr val="FFDCD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20321FA8-009A-4D4E-88B7-9F4BABBCCC8C}"/>
              </a:ext>
            </a:extLst>
          </p:cNvPr>
          <p:cNvSpPr/>
          <p:nvPr/>
        </p:nvSpPr>
        <p:spPr>
          <a:xfrm>
            <a:off x="9601200" y="1612900"/>
            <a:ext cx="1612900" cy="1447800"/>
          </a:xfrm>
          <a:prstGeom prst="ellipse">
            <a:avLst/>
          </a:prstGeom>
          <a:solidFill>
            <a:srgbClr val="FCD8F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xmlns="" id="{707AA751-F496-4882-AF1D-0D51AC610F3F}"/>
              </a:ext>
            </a:extLst>
          </p:cNvPr>
          <p:cNvSpPr txBox="1">
            <a:spLocks/>
          </p:cNvSpPr>
          <p:nvPr/>
        </p:nvSpPr>
        <p:spPr>
          <a:xfrm>
            <a:off x="1016000" y="4006958"/>
            <a:ext cx="1749224" cy="11238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Главный православный храм в Чите.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083749CC-93F5-4955-BF45-E584D5C52668}"/>
              </a:ext>
            </a:extLst>
          </p:cNvPr>
          <p:cNvSpPr txBox="1">
            <a:spLocks/>
          </p:cNvSpPr>
          <p:nvPr/>
        </p:nvSpPr>
        <p:spPr>
          <a:xfrm>
            <a:off x="3822700" y="3918058"/>
            <a:ext cx="1779705" cy="103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Самый крупный в Забайкалье буддийский монастырь.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xmlns="" id="{2B86BA69-2C13-4E70-9596-3BA43E5D36DA}"/>
              </a:ext>
            </a:extLst>
          </p:cNvPr>
          <p:cNvSpPr txBox="1">
            <a:spLocks/>
          </p:cNvSpPr>
          <p:nvPr/>
        </p:nvSpPr>
        <p:spPr>
          <a:xfrm>
            <a:off x="6946900" y="3676758"/>
            <a:ext cx="1479986" cy="12381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sz="1600" dirty="0"/>
          </a:p>
        </p:txBody>
      </p:sp>
      <p:sp>
        <p:nvSpPr>
          <p:cNvPr id="20" name="Текст 8">
            <a:extLst>
              <a:ext uri="{FF2B5EF4-FFF2-40B4-BE49-F238E27FC236}">
                <a16:creationId xmlns:a16="http://schemas.microsoft.com/office/drawing/2014/main" xmlns="" id="{C188B9E2-8ADD-4066-B054-C1910A915695}"/>
              </a:ext>
            </a:extLst>
          </p:cNvPr>
          <p:cNvSpPr txBox="1">
            <a:spLocks/>
          </p:cNvSpPr>
          <p:nvPr/>
        </p:nvSpPr>
        <p:spPr>
          <a:xfrm>
            <a:off x="9584256" y="3887708"/>
            <a:ext cx="1674728" cy="103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BA3B594-4706-4994-AF3E-2F7AC06BB225}"/>
              </a:ext>
            </a:extLst>
          </p:cNvPr>
          <p:cNvSpPr txBox="1"/>
          <p:nvPr/>
        </p:nvSpPr>
        <p:spPr>
          <a:xfrm>
            <a:off x="927100" y="3021568"/>
            <a:ext cx="1981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КАФЕДРАЛЬНЫЙ КАЗАНСКИЙ СОБОР</a:t>
            </a:r>
            <a:r>
              <a:rPr lang="en-US" sz="1800" b="1" dirty="0" smtClean="0"/>
              <a:t> </a:t>
            </a:r>
            <a:endParaRPr lang="ru-RU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864D1A2-4736-4C21-8A9B-3005A10C82E9}"/>
              </a:ext>
            </a:extLst>
          </p:cNvPr>
          <p:cNvSpPr txBox="1"/>
          <p:nvPr/>
        </p:nvSpPr>
        <p:spPr>
          <a:xfrm>
            <a:off x="3927677" y="3050460"/>
            <a:ext cx="1674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АГИНСКИЙ</a:t>
            </a:r>
          </a:p>
          <a:p>
            <a:pPr algn="ctr"/>
            <a:r>
              <a:rPr lang="ru-RU" sz="1800" b="1" dirty="0" smtClean="0"/>
              <a:t>ДАЦАН</a:t>
            </a:r>
            <a:endParaRPr lang="ru-RU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DE20F8D-105E-4CF5-97D4-45C646B292A7}"/>
              </a:ext>
            </a:extLst>
          </p:cNvPr>
          <p:cNvSpPr txBox="1"/>
          <p:nvPr/>
        </p:nvSpPr>
        <p:spPr>
          <a:xfrm>
            <a:off x="6438900" y="3011464"/>
            <a:ext cx="218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ЧИТИНСКАЯ СОБОРНАЯ МЕЧЕТЬ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7870F03-0C5C-4EFC-AFB9-79F7E6C0B441}"/>
              </a:ext>
            </a:extLst>
          </p:cNvPr>
          <p:cNvSpPr txBox="1"/>
          <p:nvPr/>
        </p:nvSpPr>
        <p:spPr>
          <a:xfrm>
            <a:off x="9436100" y="3123168"/>
            <a:ext cx="1783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ОЗЕРО АРЕЙ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489700" y="3690035"/>
            <a:ext cx="200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Единственный образец мусульманского культа, сохранившийся в Забайкалье.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296400" y="3898900"/>
            <a:ext cx="2019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Памятник природы. Площадь – 4 км2, максимальная глубина – 13,5 м.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26" name="Рисунок 25" descr="kafedralnyj-kazanskij-sobor-700x467"/>
          <p:cNvPicPr/>
          <p:nvPr/>
        </p:nvPicPr>
        <p:blipFill>
          <a:blip r:embed="rId2" cstate="print"/>
          <a:srcRect t="3379" r="30128" b="8769"/>
          <a:stretch>
            <a:fillRect/>
          </a:stretch>
        </p:blipFill>
        <p:spPr bwMode="auto">
          <a:xfrm>
            <a:off x="1346200" y="1793977"/>
            <a:ext cx="1143000" cy="958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 descr="aginskij-dacan-700x46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765300"/>
            <a:ext cx="11684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Рисунок 33" descr="chitinskaya-sobornaya-mechet-700x451"/>
          <p:cNvPicPr/>
          <p:nvPr/>
        </p:nvPicPr>
        <p:blipFill>
          <a:blip r:embed="rId4" cstate="print"/>
          <a:srcRect l="6602" t="5983" r="35558"/>
          <a:stretch>
            <a:fillRect/>
          </a:stretch>
        </p:blipFill>
        <p:spPr bwMode="auto">
          <a:xfrm>
            <a:off x="7023100" y="1774824"/>
            <a:ext cx="1054100" cy="94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Рисунок 36" descr="ozero-arej-700x46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04401" y="1926857"/>
            <a:ext cx="1142999" cy="896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" descr="https://filed17-30.my.mail.ru/pic?url=https%3A%2F%2Fcontent.foto.my.mail.ru%2Fcommunity%2Fimpress%2F437%2Fh-8429.jpg&amp;mw=&amp;mh=&amp;sig=788f880419eeae10c951af36d2bada5c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0400" y="5245100"/>
            <a:ext cx="8153400" cy="952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773515"/>
      </p:ext>
    </p:extLst>
  </p:cSld>
  <p:clrMapOvr>
    <a:masterClrMapping/>
  </p:clrMapOvr>
  <p:transition spd="med" advTm="16937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457200"/>
            <a:ext cx="10731500" cy="1778000"/>
          </a:xfrm>
        </p:spPr>
        <p:txBody>
          <a:bodyPr>
            <a:normAutofit fontScale="90000"/>
          </a:bodyPr>
          <a:lstStyle/>
          <a:p>
            <a:r>
              <a:rPr lang="ru-RU" sz="2200" b="0" dirty="0" smtClean="0">
                <a:solidFill>
                  <a:schemeClr val="bg1"/>
                </a:solidFill>
              </a:rPr>
              <a:t/>
            </a:r>
            <a:br>
              <a:rPr lang="ru-RU" sz="2200" b="0" dirty="0" smtClean="0">
                <a:solidFill>
                  <a:schemeClr val="bg1"/>
                </a:solidFill>
              </a:rPr>
            </a:br>
            <a:r>
              <a:rPr lang="ru-RU" sz="2200" b="0" dirty="0" smtClean="0">
                <a:solidFill>
                  <a:schemeClr val="bg1"/>
                </a:solidFill>
              </a:rPr>
              <a:t/>
            </a:r>
            <a:br>
              <a:rPr lang="ru-RU" sz="2200" b="0" dirty="0" smtClean="0">
                <a:solidFill>
                  <a:schemeClr val="bg1"/>
                </a:solidFill>
              </a:rPr>
            </a:br>
            <a:r>
              <a:rPr lang="ru-RU" sz="2200" b="0" dirty="0" smtClean="0">
                <a:solidFill>
                  <a:schemeClr val="bg1"/>
                </a:solidFill>
              </a:rPr>
              <a:t/>
            </a:r>
            <a:br>
              <a:rPr lang="ru-RU" sz="2200" b="0" dirty="0" smtClean="0">
                <a:solidFill>
                  <a:schemeClr val="bg1"/>
                </a:solidFill>
              </a:rPr>
            </a:br>
            <a:r>
              <a:rPr lang="ru-RU" sz="27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2"/>
              </a:rPr>
              <a:t>НАЦИОНАЛЬНЫЙ ПАРК «АЛХАНАЙ»</a:t>
            </a:r>
            <a:r>
              <a:rPr lang="ru-RU" sz="2700" b="0" cap="all" dirty="0" smtClean="0"/>
              <a:t> </a:t>
            </a:r>
            <a:br>
              <a:rPr lang="ru-RU" sz="2700" b="0" cap="all" dirty="0" smtClean="0"/>
            </a:br>
            <a:r>
              <a:rPr lang="ru-RU" sz="27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Алханай</a:t>
            </a:r>
            <a:r>
              <a:rPr lang="ru-RU" sz="2700" b="0" dirty="0" smtClean="0"/>
              <a:t> — это живописный горный массив, величественно возвышающийся над просторами степных и лесостепных ландшафтов юга Забайкальского края, привлекающий паломников и туристов.</a:t>
            </a:r>
            <a:r>
              <a:rPr lang="ru-RU" sz="2700" dirty="0" smtClean="0"/>
              <a:t> </a:t>
            </a:r>
            <a:r>
              <a:rPr lang="ru-RU" sz="2700" b="0" dirty="0" smtClean="0"/>
              <a:t>Главная жемчужина парка в Агинском Бурятском округе 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>
          <a:xfrm>
            <a:off x="800100" y="4313238"/>
            <a:ext cx="2286000" cy="1355725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 При въезде в парк стоит ступа, возведенная в честь посещения Алханая Далай-Ламой XIV</a:t>
            </a:r>
            <a:r>
              <a:rPr lang="ru-RU" sz="1200" dirty="0" smtClean="0">
                <a:solidFill>
                  <a:schemeClr val="bg1"/>
                </a:solidFill>
              </a:rPr>
              <a:t>. Это первая достопримечательность, у которой останавливается паломник или турист, чтоб повязать хадаки.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8"/>
          </p:nvPr>
        </p:nvSpPr>
        <p:spPr>
          <a:xfrm>
            <a:off x="6197600" y="4300538"/>
            <a:ext cx="2628900" cy="1355725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Целебные источники Алханая – аршаны.</a:t>
            </a:r>
            <a:r>
              <a:rPr lang="ru-RU" sz="1200" dirty="0" smtClean="0">
                <a:solidFill>
                  <a:schemeClr val="bg1"/>
                </a:solidFill>
              </a:rPr>
              <a:t> Они сочатся из скал и склонов горы, стекают вниз по склонам и в нескольких местах пересекают тропу паломника.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Каждый родник целебный. Один лечит глазные болезни, другой – спину, третий – печень, почки…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9"/>
          </p:nvPr>
        </p:nvSpPr>
        <p:spPr>
          <a:xfrm>
            <a:off x="3441700" y="4312831"/>
            <a:ext cx="2451100" cy="1355725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 fontScale="47500" lnSpcReduction="200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Главная достопримеча тельность и святыня парка – Храм Ворота (Уудэн Сумэ)</a:t>
            </a:r>
            <a:r>
              <a:rPr lang="ru-RU" dirty="0" smtClean="0">
                <a:solidFill>
                  <a:schemeClr val="bg1"/>
                </a:solidFill>
              </a:rPr>
              <a:t>. Под его аркой в 1884 году Шагдар Намнанай поставил буддийскую ступу божества Дэмчог или Идама Чакрасамвары. 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0"/>
          </p:nvPr>
        </p:nvSpPr>
        <p:spPr>
          <a:xfrm>
            <a:off x="9067800" y="4313238"/>
            <a:ext cx="2603500" cy="1355725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</a:rPr>
              <a:t>Подношения делают около всех религиозных мест</a:t>
            </a:r>
            <a:r>
              <a:rPr lang="ru-RU" sz="1200" dirty="0" smtClean="0">
                <a:solidFill>
                  <a:schemeClr val="bg1"/>
                </a:solidFill>
              </a:rPr>
              <a:t>. Экскурсовод вам расскажет, как правильно это делать.</a:t>
            </a:r>
            <a:r>
              <a:rPr lang="ru-RU" sz="1200" i="1" dirty="0" smtClean="0">
                <a:solidFill>
                  <a:schemeClr val="bg1"/>
                </a:solidFill>
              </a:rPr>
              <a:t> Одобряются подношения в виде риса, монет</a:t>
            </a:r>
            <a:r>
              <a:rPr lang="ru-RU" sz="1200" dirty="0" smtClean="0">
                <a:solidFill>
                  <a:schemeClr val="bg1"/>
                </a:solidFill>
              </a:rPr>
              <a:t>. Можно завязать хадаки (разноцветные ленты) или воскурить благовония</a:t>
            </a:r>
            <a:r>
              <a:rPr lang="ru-RU" sz="1200" i="1" dirty="0" smtClean="0">
                <a:solidFill>
                  <a:schemeClr val="bg1"/>
                </a:solidFill>
              </a:rPr>
              <a:t>. </a:t>
            </a:r>
            <a:r>
              <a:rPr lang="ru-RU" sz="1200" dirty="0" smtClean="0">
                <a:solidFill>
                  <a:schemeClr val="bg1"/>
                </a:solidFill>
              </a:rPr>
              <a:t> 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" y="5903436"/>
            <a:ext cx="11163300" cy="830997"/>
          </a:xfrm>
          <a:prstGeom prst="rect">
            <a:avLst/>
          </a:prstGeom>
          <a:gradFill flip="none" rotWithShape="1">
            <a:gsLst>
              <a:gs pos="0">
                <a:srgbClr val="F577EF">
                  <a:tint val="66000"/>
                  <a:satMod val="160000"/>
                </a:srgbClr>
              </a:gs>
              <a:gs pos="50000">
                <a:srgbClr val="F577EF">
                  <a:tint val="44500"/>
                  <a:satMod val="160000"/>
                </a:srgbClr>
              </a:gs>
              <a:gs pos="100000">
                <a:srgbClr val="F577E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E61EC0"/>
            </a:solidFill>
          </a:ln>
        </p:spPr>
        <p:txBody>
          <a:bodyPr wrap="square">
            <a:spAutoFit/>
          </a:bodyPr>
          <a:lstStyle/>
          <a:p>
            <a:r>
              <a:rPr lang="ru-RU" sz="1200" i="1" dirty="0" smtClean="0"/>
              <a:t>Чтобы доехать до национального парка </a:t>
            </a:r>
            <a:r>
              <a:rPr lang="ru-RU" sz="1200" i="1" dirty="0" err="1" smtClean="0"/>
              <a:t>Алханай</a:t>
            </a:r>
            <a:r>
              <a:rPr lang="ru-RU" sz="1200" i="1" dirty="0" smtClean="0"/>
              <a:t>, нужно сначала добраться из Читы до села Дульдурга – это 220 км по асфальтированной дороге, время в пути примерно 3,5 часа. В с. Дульдурга отворот на </a:t>
            </a:r>
            <a:r>
              <a:rPr lang="ru-RU" sz="1200" i="1" dirty="0" err="1" smtClean="0"/>
              <a:t>Алханай</a:t>
            </a:r>
            <a:r>
              <a:rPr lang="ru-RU" sz="1200" i="1" dirty="0" smtClean="0"/>
              <a:t> – еще 28 км.</a:t>
            </a:r>
          </a:p>
          <a:p>
            <a:r>
              <a:rPr lang="ru-RU" sz="1200" i="1" dirty="0" smtClean="0"/>
              <a:t>До Дульдурги ходят ежедневно рейсовые автобусы. А чтоб доехать до </a:t>
            </a:r>
            <a:r>
              <a:rPr lang="ru-RU" sz="1200" i="1" dirty="0" err="1" smtClean="0"/>
              <a:t>Алханая</a:t>
            </a:r>
            <a:r>
              <a:rPr lang="ru-RU" sz="1200" i="1" dirty="0" smtClean="0"/>
              <a:t>, можно взять в селе такси. Прямые маршруты из Читы до </a:t>
            </a:r>
            <a:r>
              <a:rPr lang="ru-RU" sz="1200" i="1" dirty="0" err="1" smtClean="0"/>
              <a:t>Алханая</a:t>
            </a:r>
            <a:r>
              <a:rPr lang="ru-RU" sz="1200" i="1" dirty="0" smtClean="0"/>
              <a:t> совершают только турфирмы, которые сотрудничают с парком.</a:t>
            </a:r>
            <a:endParaRPr lang="ru-RU" sz="1200" i="1" dirty="0"/>
          </a:p>
        </p:txBody>
      </p:sp>
      <p:pic>
        <p:nvPicPr>
          <p:cNvPr id="12" name="Рисунок 11" descr="nacionalnyj-park-alhanaj-700x466"/>
          <p:cNvPicPr>
            <a:picLocks noGrp="1"/>
          </p:cNvPicPr>
          <p:nvPr>
            <p:ph type="pic" sz="quarter" idx="13"/>
          </p:nvPr>
        </p:nvPicPr>
        <p:blipFill>
          <a:blip r:embed="rId3" cstate="print"/>
          <a:srcRect l="1486" r="1486"/>
          <a:stretch>
            <a:fillRect/>
          </a:stretch>
        </p:blipFill>
        <p:spPr bwMode="auto">
          <a:xfrm>
            <a:off x="850900" y="2276475"/>
            <a:ext cx="2286000" cy="156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s://gotovim-doma.ru/forum/files/6/22/622241e49f8934a2f84ab2780e2fc7bb_94753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 cstate="print"/>
          <a:srcRect t="4259" b="4259"/>
          <a:stretch>
            <a:fillRect/>
          </a:stretch>
        </p:blipFill>
        <p:spPr bwMode="auto">
          <a:xfrm>
            <a:off x="3619500" y="2327275"/>
            <a:ext cx="2286000" cy="156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Фото ванны на аршанах, arshan - vanni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5" cstate="print"/>
          <a:srcRect t="4259" b="4259"/>
          <a:stretch>
            <a:fillRect/>
          </a:stretch>
        </p:blipFill>
        <p:spPr bwMode="auto">
          <a:xfrm>
            <a:off x="6400800" y="2314575"/>
            <a:ext cx="2286000" cy="156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Фото хадаки Алханай, Hadaki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6" cstate="print"/>
          <a:srcRect t="4055" b="4055"/>
          <a:stretch>
            <a:fillRect/>
          </a:stretch>
        </p:blipFill>
        <p:spPr bwMode="auto">
          <a:xfrm>
            <a:off x="9182100" y="2314575"/>
            <a:ext cx="2286000" cy="156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https://media.istockphoto.com/vectors/black-vector-map-pin-icon-isolated-on-white-background-map-pin-flat-vector-id1074894342?s=170x17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845175"/>
            <a:ext cx="628650" cy="84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74468" y="0"/>
            <a:ext cx="3778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hlinkClick r:id="rId8"/>
              </a:rPr>
              <a:t>Заповедники, </a:t>
            </a:r>
            <a:r>
              <a:rPr lang="ru-RU" dirty="0" smtClean="0">
                <a:solidFill>
                  <a:schemeClr val="bg1"/>
                </a:solidFill>
                <a:hlinkClick r:id="rId9"/>
              </a:rPr>
              <a:t>Паломнические места</a:t>
            </a:r>
            <a:endParaRPr lang="ru-RU" dirty="0"/>
          </a:p>
        </p:txBody>
      </p:sp>
      <p:pic>
        <p:nvPicPr>
          <p:cNvPr id="7170" name="Picture 2" descr="https://i.pinimg.com/originals/1d/f4/b5/1df4b5426508c3540f3b13cac2c19b4e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5575" y="-822326"/>
            <a:ext cx="12053588" cy="53308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8266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4A29B17-C9A2-4A08-B31E-AC1892A67044}"/>
              </a:ext>
            </a:extLst>
          </p:cNvPr>
          <p:cNvSpPr/>
          <p:nvPr/>
        </p:nvSpPr>
        <p:spPr>
          <a:xfrm>
            <a:off x="-698500" y="4205400"/>
            <a:ext cx="14042768" cy="1844039"/>
          </a:xfrm>
          <a:prstGeom prst="rect">
            <a:avLst/>
          </a:prstGeom>
          <a:solidFill>
            <a:schemeClr val="accent3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DABF3E1-5872-4BEF-B5E2-DCDA2ACD0B25}"/>
              </a:ext>
            </a:extLst>
          </p:cNvPr>
          <p:cNvSpPr/>
          <p:nvPr/>
        </p:nvSpPr>
        <p:spPr>
          <a:xfrm>
            <a:off x="-673100" y="2133601"/>
            <a:ext cx="14023340" cy="1844039"/>
          </a:xfrm>
          <a:prstGeom prst="rect">
            <a:avLst/>
          </a:prstGeom>
          <a:solidFill>
            <a:schemeClr val="accent3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5F3A9BF-BCF5-4E70-AA82-7B4928D6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79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Приглашаем всех желающих совершить путешествие по этим необыкновенным  местам!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68BEC484-6D6E-46AB-8510-31BF1DD636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0700" y="4038600"/>
            <a:ext cx="5778500" cy="2082800"/>
          </a:xfrm>
          <a:solidFill>
            <a:srgbClr val="FFDFD2"/>
          </a:solidFill>
          <a:ln>
            <a:solidFill>
              <a:srgbClr val="E61EC0"/>
            </a:solidFill>
          </a:ln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600" b="1" dirty="0" smtClean="0"/>
              <a:t>Казанский кафедральный собор</a:t>
            </a:r>
          </a:p>
          <a:p>
            <a:pPr algn="just"/>
            <a:r>
              <a:rPr lang="ru-RU" sz="4400" b="1" dirty="0" smtClean="0"/>
              <a:t>Любой, кто был в Чите, знает, что на привокзальной площади в самом центре города стоит внушительных размеров Казанский кафедральный собор. </a:t>
            </a:r>
          </a:p>
          <a:p>
            <a:pPr algn="just"/>
            <a:r>
              <a:rPr lang="ru-RU" sz="4400" dirty="0" smtClean="0">
                <a:solidFill>
                  <a:srgbClr val="FF0000"/>
                </a:solidFill>
              </a:rPr>
              <a:t>В Кафедральном соборе можно покреститься.</a:t>
            </a:r>
          </a:p>
          <a:p>
            <a:r>
              <a:rPr lang="ru-RU" sz="4400" b="1" dirty="0" smtClean="0"/>
              <a:t>Паломнику: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Богослужения</a:t>
            </a:r>
            <a:r>
              <a:rPr lang="ru-RU" sz="4400" dirty="0" smtClean="0">
                <a:solidFill>
                  <a:srgbClr val="FF0000"/>
                </a:solidFill>
              </a:rPr>
              <a:t> в Казанском кафедральном соборе совершаются ежедневно:</a:t>
            </a:r>
          </a:p>
          <a:p>
            <a:pPr>
              <a:buNone/>
            </a:pPr>
            <a:r>
              <a:rPr lang="ru-RU" sz="4400" dirty="0" smtClean="0"/>
              <a:t>Вечернее – начало в 17.00.</a:t>
            </a:r>
          </a:p>
          <a:p>
            <a:pPr>
              <a:buNone/>
            </a:pPr>
            <a:r>
              <a:rPr lang="ru-RU" sz="4400" dirty="0" smtClean="0"/>
              <a:t>Утреннее богослужение – в будние дни в 08.00; в воскресенье – в 09.00</a:t>
            </a:r>
            <a:endParaRPr lang="ru-RU" sz="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b="1" dirty="0" smtClean="0"/>
              <a:t>Адрес:</a:t>
            </a:r>
            <a:r>
              <a:rPr lang="ru-RU" sz="4400" dirty="0" smtClean="0"/>
              <a:t> Россия, Забайкальский край, г. Чита, ул. Бутина, 6</a:t>
            </a:r>
            <a:r>
              <a:rPr lang="ru-RU" sz="4400" b="1" dirty="0" smtClean="0"/>
              <a:t>Телефон:</a:t>
            </a:r>
            <a:r>
              <a:rPr lang="ru-RU" sz="4400" dirty="0" smtClean="0"/>
              <a:t> </a:t>
            </a:r>
            <a:r>
              <a:rPr lang="ru-RU" sz="4400" dirty="0" smtClean="0">
                <a:hlinkClick r:id="rId2"/>
              </a:rPr>
              <a:t>+7 (3022) 35-88-19</a:t>
            </a:r>
            <a:endParaRPr lang="ru-RU" sz="440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4B8FA868-AEAC-45F5-B014-4879DC6712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1600" y="4051301"/>
            <a:ext cx="5245100" cy="2095499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E61EC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500" b="1" dirty="0" smtClean="0"/>
              <a:t>Успенская церковь </a:t>
            </a:r>
          </a:p>
          <a:p>
            <a:pPr marL="0" indent="0" algn="just"/>
            <a:r>
              <a:rPr lang="ru-RU" sz="1200" dirty="0" smtClean="0"/>
              <a:t>самый древний храм на территории Забайкальского края, расположенный в селе Калинино (8 км. от г. Нерчинск).</a:t>
            </a:r>
          </a:p>
          <a:p>
            <a:pPr marL="0" indent="0" algn="just"/>
            <a:r>
              <a:rPr lang="ru-RU" sz="1200" dirty="0" smtClean="0"/>
              <a:t>Адрес: Из Читы доехать на автобусе или маршрутном такси до </a:t>
            </a:r>
            <a:r>
              <a:rPr lang="ru-RU" sz="1200" b="1" dirty="0" smtClean="0"/>
              <a:t>г. Нерчинск</a:t>
            </a:r>
            <a:r>
              <a:rPr lang="ru-RU" sz="1200" dirty="0" smtClean="0"/>
              <a:t> или до </a:t>
            </a:r>
            <a:r>
              <a:rPr lang="ru-RU" sz="1200" b="1" dirty="0" smtClean="0"/>
              <a:t>ст. Приисковая</a:t>
            </a:r>
            <a:r>
              <a:rPr lang="ru-RU" sz="1200" dirty="0" smtClean="0"/>
              <a:t> (п. Приисковый), а из этих населенных пунктов добраться на автотранспорте до села Калинино.</a:t>
            </a:r>
            <a:r>
              <a:rPr lang="ru-RU" sz="1200" b="1" dirty="0" smtClean="0"/>
              <a:t> 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Такси из г. Нерчинск</a:t>
            </a:r>
            <a:r>
              <a:rPr lang="ru-RU" sz="1200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ru-RU" sz="1200" dirty="0" smtClean="0"/>
              <a:t>Такси Ракета +7 (914) 526-05-94</a:t>
            </a:r>
          </a:p>
          <a:p>
            <a:pPr>
              <a:buNone/>
            </a:pPr>
            <a:r>
              <a:rPr lang="ru-RU" sz="1200" dirty="0" smtClean="0"/>
              <a:t>Новое такси +7 (914) 459-19-59</a:t>
            </a:r>
          </a:p>
          <a:p>
            <a:pPr>
              <a:buNone/>
            </a:pPr>
            <a:r>
              <a:rPr lang="ru-RU" sz="1200" dirty="0" smtClean="0"/>
              <a:t>Такси Пчелка +7 (3022) 21-02-21</a:t>
            </a:r>
          </a:p>
          <a:p>
            <a:pPr marL="0" indent="0" algn="ctr"/>
            <a:endParaRPr lang="ru-RU" sz="1200" dirty="0" smtClean="0"/>
          </a:p>
          <a:p>
            <a:pPr marL="0" indent="0" algn="ctr"/>
            <a:endParaRPr lang="ru-RU" sz="1200" dirty="0" smtClean="0"/>
          </a:p>
          <a:p>
            <a:pPr marL="0" indent="0" algn="ctr">
              <a:buNone/>
            </a:pPr>
            <a:endParaRPr lang="ru-RU" sz="1200" b="1" dirty="0"/>
          </a:p>
        </p:txBody>
      </p:sp>
      <p:pic>
        <p:nvPicPr>
          <p:cNvPr id="5122" name="Picture 2" descr="https://vesturism.ru/files/images/places/2019/07/kafedralnyy-sobor-kazanskoy-ikony-bozhiey-materi-19_07_18-13_57_59-1.jpe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l="9008" r="9008"/>
          <a:stretch>
            <a:fillRect/>
          </a:stretch>
        </p:blipFill>
        <p:spPr bwMode="auto">
          <a:xfrm>
            <a:off x="673100" y="2120900"/>
            <a:ext cx="2717800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https://now-chita.ru/media/galleries/64f3a90c-8bce-4b7b-87e4-0a88f10da1c0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 cstate="print"/>
          <a:srcRect l="1393" r="1393"/>
          <a:stretch>
            <a:fillRect/>
          </a:stretch>
        </p:blipFill>
        <p:spPr bwMode="auto">
          <a:xfrm>
            <a:off x="7467600" y="2133600"/>
            <a:ext cx="2768600" cy="180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1213791" y="0"/>
            <a:ext cx="6106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Информация для паломников и туристов!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1" name="Рисунок 20" descr="https://is5-ssl.mzstatic.com/image/thumb/Purple113/v4/92/ca/d6/92cad655-d714-3cd0-bce5-090772468aa5/AppIcon-0-1x_U007emarketing-0-0-GLES2_U002c0-512MB-sRGB-0-0-0-85-220-0-0-0-6.png/1200x630wa.png"/>
          <p:cNvPicPr/>
          <p:nvPr/>
        </p:nvPicPr>
        <p:blipFill>
          <a:blip r:embed="rId5" cstate="print"/>
          <a:srcRect l="31169" t="17316" r="31890" b="14519"/>
          <a:stretch>
            <a:fillRect/>
          </a:stretch>
        </p:blipFill>
        <p:spPr bwMode="auto">
          <a:xfrm>
            <a:off x="673100" y="0"/>
            <a:ext cx="442451" cy="39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6" name="Picture 2" descr="Ксения Зимина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6" cstate="print"/>
          <a:srcRect t="290" b="290"/>
          <a:stretch>
            <a:fillRect/>
          </a:stretch>
        </p:blipFill>
        <p:spPr bwMode="auto">
          <a:xfrm>
            <a:off x="3479800" y="2171700"/>
            <a:ext cx="2717800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2630255"/>
      </p:ext>
    </p:extLst>
  </p:cSld>
  <p:clrMapOvr>
    <a:masterClrMapping/>
  </p:clrMapOvr>
  <p:transition spd="med" advTm="29578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4A29B17-C9A2-4A08-B31E-AC1892A67044}"/>
              </a:ext>
            </a:extLst>
          </p:cNvPr>
          <p:cNvSpPr/>
          <p:nvPr/>
        </p:nvSpPr>
        <p:spPr>
          <a:xfrm>
            <a:off x="-596900" y="4268900"/>
            <a:ext cx="14042768" cy="1844039"/>
          </a:xfrm>
          <a:prstGeom prst="rect">
            <a:avLst/>
          </a:prstGeom>
          <a:solidFill>
            <a:schemeClr val="accent3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DABF3E1-5872-4BEF-B5E2-DCDA2ACD0B25}"/>
              </a:ext>
            </a:extLst>
          </p:cNvPr>
          <p:cNvSpPr/>
          <p:nvPr/>
        </p:nvSpPr>
        <p:spPr>
          <a:xfrm>
            <a:off x="-406400" y="2197101"/>
            <a:ext cx="14023340" cy="1844039"/>
          </a:xfrm>
          <a:prstGeom prst="rect">
            <a:avLst/>
          </a:prstGeom>
          <a:solidFill>
            <a:schemeClr val="accent3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5F3A9BF-BCF5-4E70-AA82-7B4928D6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7975"/>
          </a:xfrm>
        </p:spPr>
        <p:txBody>
          <a:bodyPr>
            <a:normAutofit/>
          </a:bodyPr>
          <a:lstStyle/>
          <a:p>
            <a:r>
              <a:rPr lang="ru-RU" b="1" dirty="0" smtClean="0"/>
              <a:t>Как добраться до святых мест  Забайкалья ?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58D65AEA-8FEE-43E9-9EF8-F0AB2CF6F3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66200" y="4140200"/>
            <a:ext cx="2286000" cy="1955800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200" dirty="0" smtClean="0"/>
              <a:t>После «Дворцов» — съезд на старую лесовозную дорогу, которая идет по долине реки Кадалинки. Затем будет пересечение реки вброд. Дорога кончается примерно в двух километрах от горы Палласа. Оставшийся путь придется преодолеть пешком.</a:t>
            </a:r>
            <a:br>
              <a:rPr lang="ru-RU" sz="1200" dirty="0" smtClean="0"/>
            </a:br>
            <a:r>
              <a:rPr lang="ru-RU" sz="1200" dirty="0" smtClean="0"/>
              <a:t>Нанять машину высокой проходимости, чтобы доехать до горы, стоит от 3000 руб.</a:t>
            </a:r>
            <a:endParaRPr lang="ru-RU" sz="1200" b="1" dirty="0"/>
          </a:p>
        </p:txBody>
      </p:sp>
      <p:pic>
        <p:nvPicPr>
          <p:cNvPr id="2" name="Picture 2" descr="https://media-cdn.tripadvisor.com/media/photo-s/08/55/03/85/caption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t="4315" b="4315"/>
          <a:stretch>
            <a:fillRect/>
          </a:stretch>
        </p:blipFill>
        <p:spPr bwMode="auto">
          <a:xfrm>
            <a:off x="1028700" y="2235200"/>
            <a:ext cx="2451100" cy="1841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6" name="Picture 6" descr="https://rulandinfo.ru/upload/iblock/4ff/velikiy-istok4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 cstate="print"/>
          <a:srcRect l="1417" r="1417"/>
          <a:stretch>
            <a:fillRect/>
          </a:stretch>
        </p:blipFill>
        <p:spPr bwMode="auto">
          <a:xfrm>
            <a:off x="6464300" y="2235200"/>
            <a:ext cx="2324100" cy="180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1213791" y="0"/>
            <a:ext cx="6106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Информация для паломников и туристов!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1" name="Рисунок 20" descr="https://is5-ssl.mzstatic.com/image/thumb/Purple113/v4/92/ca/d6/92cad655-d714-3cd0-bce5-090772468aa5/AppIcon-0-1x_U007emarketing-0-0-GLES2_U002c0-512MB-sRGB-0-0-0-85-220-0-0-0-6.png/1200x630wa.png"/>
          <p:cNvPicPr/>
          <p:nvPr/>
        </p:nvPicPr>
        <p:blipFill>
          <a:blip r:embed="rId4" cstate="print"/>
          <a:srcRect l="31169" t="17316" r="31890" b="14519"/>
          <a:stretch>
            <a:fillRect/>
          </a:stretch>
        </p:blipFill>
        <p:spPr bwMode="auto">
          <a:xfrm>
            <a:off x="673100" y="0"/>
            <a:ext cx="442451" cy="39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Текст 9">
            <a:extLst>
              <a:ext uri="{FF2B5EF4-FFF2-40B4-BE49-F238E27FC236}">
                <a16:creationId xmlns:a16="http://schemas.microsoft.com/office/drawing/2014/main" xmlns="" id="{F07D7B4C-A66B-4E72-B7AC-DFDECD53C8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4100" y="4140200"/>
            <a:ext cx="4940300" cy="1981200"/>
          </a:xfrm>
          <a:solidFill>
            <a:srgbClr val="FFDCDA"/>
          </a:solidFill>
          <a:ln w="57150">
            <a:solidFill>
              <a:srgbClr val="E61EC0"/>
            </a:solidFill>
          </a:ln>
        </p:spPr>
        <p:txBody>
          <a:bodyPr>
            <a:noAutofit/>
          </a:bodyPr>
          <a:lstStyle/>
          <a:p>
            <a:pPr fontAlgn="base"/>
            <a:r>
              <a:rPr lang="ru-RU" sz="1200" b="1" dirty="0" smtClean="0"/>
              <a:t>Читинская соборная мечеть</a:t>
            </a:r>
          </a:p>
          <a:p>
            <a:pPr fontAlgn="base"/>
            <a:r>
              <a:rPr lang="ru-RU" sz="1200" dirty="0" smtClean="0"/>
              <a:t>Вместимость мечети 700 человек. Мечеть в пятничные дни посещает около 150 человек, в праздничные — более 800 человек. Адрес: ​</a:t>
            </a:r>
            <a:r>
              <a:rPr lang="ru-RU" sz="1200" b="1" dirty="0" smtClean="0">
                <a:hlinkClick r:id="rId5"/>
              </a:rPr>
              <a:t>Анохина, 3а</a:t>
            </a:r>
            <a:endParaRPr lang="ru-RU" sz="1200" b="1" dirty="0" smtClean="0"/>
          </a:p>
          <a:p>
            <a:pPr fontAlgn="base">
              <a:buNone/>
            </a:pPr>
            <a:r>
              <a:rPr lang="ru-RU" sz="1200" dirty="0" err="1" smtClean="0"/>
              <a:t>Ингодинский</a:t>
            </a:r>
            <a:r>
              <a:rPr lang="ru-RU" sz="1200" dirty="0" smtClean="0"/>
              <a:t> район, Чита, 672039</a:t>
            </a:r>
          </a:p>
          <a:p>
            <a:pPr fontAlgn="base"/>
            <a:r>
              <a:rPr lang="ru-RU" sz="1200" dirty="0" smtClean="0"/>
              <a:t>Ежедневно с 09:00 до 21:00​</a:t>
            </a:r>
          </a:p>
          <a:p>
            <a:pPr fontAlgn="base"/>
            <a:r>
              <a:rPr lang="ru-RU" sz="1200" b="1" dirty="0" smtClean="0">
                <a:solidFill>
                  <a:srgbClr val="FF0000"/>
                </a:solidFill>
                <a:hlinkClick r:id="rId6"/>
              </a:rPr>
              <a:t>Телефоны</a:t>
            </a:r>
            <a:r>
              <a:rPr lang="ru-RU" sz="1200" dirty="0" smtClean="0">
                <a:solidFill>
                  <a:srgbClr val="FF0000"/>
                </a:solidFill>
                <a:hlinkClick r:id="rId6"/>
              </a:rPr>
              <a:t>:   </a:t>
            </a:r>
            <a:r>
              <a:rPr lang="ru-RU" sz="1200" dirty="0" smtClean="0">
                <a:hlinkClick r:id="rId6"/>
              </a:rPr>
              <a:t>+7 (3022) 36‒49‒87</a:t>
            </a:r>
            <a:r>
              <a:rPr lang="ru-RU" sz="1200" dirty="0" smtClean="0"/>
              <a:t>         </a:t>
            </a:r>
            <a:r>
              <a:rPr lang="ru-RU" sz="1200" dirty="0" smtClean="0">
                <a:hlinkClick r:id="rId7"/>
              </a:rPr>
              <a:t>+7‒914‒461‒78‒28</a:t>
            </a:r>
            <a:endParaRPr lang="ru-RU" sz="1200" dirty="0" smtClean="0"/>
          </a:p>
          <a:p>
            <a:pPr fontAlgn="base"/>
            <a:endParaRPr lang="ru-RU" sz="1200" b="1" dirty="0" smtClean="0"/>
          </a:p>
        </p:txBody>
      </p:sp>
      <p:sp>
        <p:nvSpPr>
          <p:cNvPr id="29" name="Текст 11">
            <a:extLst>
              <a:ext uri="{FF2B5EF4-FFF2-40B4-BE49-F238E27FC236}">
                <a16:creationId xmlns:a16="http://schemas.microsoft.com/office/drawing/2014/main" xmlns="" id="{58D65AEA-8FEE-43E9-9EF8-F0AB2CF6F3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89700" y="4140200"/>
            <a:ext cx="2286000" cy="1981200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200" b="1" dirty="0" smtClean="0"/>
              <a:t>Гора Палласа- Великий Исток</a:t>
            </a:r>
            <a:r>
              <a:rPr lang="ru-RU" sz="1200" dirty="0" smtClean="0"/>
              <a:t> </a:t>
            </a:r>
          </a:p>
          <a:p>
            <a:pPr marL="0" indent="0" algn="just"/>
            <a:r>
              <a:rPr lang="ru-RU" sz="1200" dirty="0" smtClean="0"/>
              <a:t> Гора Палласа в Забайкальском крае — единственная в мире, которая разделяет сразу три реки: Енисей, Амур и Лену.</a:t>
            </a:r>
            <a:endParaRPr lang="ru-RU" sz="1200" b="1" dirty="0" smtClean="0"/>
          </a:p>
          <a:p>
            <a:pPr marL="0" indent="0" algn="just"/>
            <a:r>
              <a:rPr lang="ru-RU" sz="1200" i="1" dirty="0" smtClean="0"/>
              <a:t> </a:t>
            </a:r>
            <a:r>
              <a:rPr lang="ru-RU" sz="1200" i="1" dirty="0" smtClean="0">
                <a:solidFill>
                  <a:srgbClr val="FF0000"/>
                </a:solidFill>
              </a:rPr>
              <a:t>Как добраться:</a:t>
            </a:r>
            <a:r>
              <a:rPr lang="ru-RU" sz="1200" i="1" dirty="0" smtClean="0"/>
              <a:t> </a:t>
            </a:r>
            <a:r>
              <a:rPr lang="ru-RU" sz="1200" dirty="0" smtClean="0"/>
              <a:t>Доехать можно из Читы выезжать по трассе в сторону дачного кооператива «Дворцы». </a:t>
            </a:r>
            <a:endParaRPr lang="ru-RU" sz="1200" b="1" dirty="0"/>
          </a:p>
        </p:txBody>
      </p:sp>
      <p:pic>
        <p:nvPicPr>
          <p:cNvPr id="5128" name="Picture 8" descr="https://muftiyatrd.ru/sites/default/files/galleryimg/whatsapp_image_2017-12-08_at_21.50.49.jpe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8" cstate="print"/>
          <a:srcRect l="2631" r="2631"/>
          <a:stretch>
            <a:fillRect/>
          </a:stretch>
        </p:blipFill>
        <p:spPr bwMode="auto">
          <a:xfrm>
            <a:off x="3556000" y="2247900"/>
            <a:ext cx="2438400" cy="1790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Рисунок 31" descr="++55.jpg"/>
          <p:cNvPicPr>
            <a:picLocks noGrp="1" noChangeAspect="1"/>
          </p:cNvPicPr>
          <p:nvPr>
            <p:ph type="pic" sz="quarter" idx="16"/>
          </p:nvPr>
        </p:nvPicPr>
        <p:blipFill>
          <a:blip r:embed="rId9" cstate="print"/>
          <a:srcRect l="13754" r="13754"/>
          <a:stretch>
            <a:fillRect/>
          </a:stretch>
        </p:blipFill>
        <p:spPr bwMode="auto">
          <a:xfrm>
            <a:off x="8940800" y="2260600"/>
            <a:ext cx="2324100" cy="180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2630255"/>
      </p:ext>
    </p:extLst>
  </p:cSld>
  <p:clrMapOvr>
    <a:masterClrMapping/>
  </p:clrMapOvr>
  <p:transition spd="med" advTm="3889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229E3EB-A24E-4BB3-9F2D-18EF4838C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0025"/>
            <a:ext cx="6057900" cy="1325563"/>
          </a:xfrm>
        </p:spPr>
        <p:txBody>
          <a:bodyPr/>
          <a:lstStyle/>
          <a:p>
            <a:r>
              <a:rPr lang="ru-RU" dirty="0" smtClean="0"/>
              <a:t>Где можно остановиться в Чите.</a:t>
            </a:r>
            <a:endParaRPr lang="ru-RU" dirty="0"/>
          </a:p>
        </p:txBody>
      </p:sp>
      <p:sp>
        <p:nvSpPr>
          <p:cNvPr id="8" name="Ромб 7">
            <a:extLst>
              <a:ext uri="{FF2B5EF4-FFF2-40B4-BE49-F238E27FC236}">
                <a16:creationId xmlns="" xmlns:a16="http://schemas.microsoft.com/office/drawing/2014/main" id="{B7DB069D-44C6-4830-806D-78B991C96EE0}"/>
              </a:ext>
            </a:extLst>
          </p:cNvPr>
          <p:cNvSpPr/>
          <p:nvPr/>
        </p:nvSpPr>
        <p:spPr>
          <a:xfrm>
            <a:off x="871220" y="3225800"/>
            <a:ext cx="1084580" cy="1295400"/>
          </a:xfrm>
          <a:prstGeom prst="diamond">
            <a:avLst/>
          </a:prstGeom>
          <a:solidFill>
            <a:schemeClr val="accent4"/>
          </a:solidFill>
          <a:ln w="317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Ромб 9">
            <a:extLst>
              <a:ext uri="{FF2B5EF4-FFF2-40B4-BE49-F238E27FC236}">
                <a16:creationId xmlns="" xmlns:a16="http://schemas.microsoft.com/office/drawing/2014/main" id="{3D7A729F-6CB6-4F00-AFE7-D071D6A453DB}"/>
              </a:ext>
            </a:extLst>
          </p:cNvPr>
          <p:cNvSpPr/>
          <p:nvPr/>
        </p:nvSpPr>
        <p:spPr>
          <a:xfrm>
            <a:off x="868680" y="1678940"/>
            <a:ext cx="1099820" cy="1457960"/>
          </a:xfrm>
          <a:prstGeom prst="diamond">
            <a:avLst/>
          </a:prstGeom>
          <a:solidFill>
            <a:schemeClr val="accent5"/>
          </a:solidFill>
          <a:ln w="317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омб 10">
            <a:extLst>
              <a:ext uri="{FF2B5EF4-FFF2-40B4-BE49-F238E27FC236}">
                <a16:creationId xmlns="" xmlns:a16="http://schemas.microsoft.com/office/drawing/2014/main" id="{BF6A3EBA-34A0-408A-9E1A-55A2E8D4C4D9}"/>
              </a:ext>
            </a:extLst>
          </p:cNvPr>
          <p:cNvSpPr/>
          <p:nvPr/>
        </p:nvSpPr>
        <p:spPr>
          <a:xfrm>
            <a:off x="937260" y="4584700"/>
            <a:ext cx="1005840" cy="1473200"/>
          </a:xfrm>
          <a:prstGeom prst="diamond">
            <a:avLst/>
          </a:prstGeom>
          <a:solidFill>
            <a:schemeClr val="accent2"/>
          </a:solidFill>
          <a:ln w="317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74995B7-D06D-4525-8F3E-3EF6A0239570}"/>
              </a:ext>
            </a:extLst>
          </p:cNvPr>
          <p:cNvSpPr txBox="1"/>
          <p:nvPr/>
        </p:nvSpPr>
        <p:spPr>
          <a:xfrm>
            <a:off x="6473998" y="556976"/>
            <a:ext cx="48544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Отель "Монблан" - единственный отель в Забайкальском крае, которому в ходе проверки присвоена категория: "ЧЕТЫРЕ ЗВЕЗДЫ"!</a:t>
            </a:r>
          </a:p>
          <a:p>
            <a:pPr fontAlgn="base"/>
            <a:r>
              <a:rPr lang="ru-RU" b="1" i="1" dirty="0" smtClean="0"/>
              <a:t> Адрес: </a:t>
            </a:r>
            <a:r>
              <a:rPr lang="ru-RU" dirty="0" smtClean="0"/>
              <a:t>г. Чита, ул. </a:t>
            </a:r>
            <a:r>
              <a:rPr lang="ru-RU" dirty="0" err="1" smtClean="0"/>
              <a:t>Костюшко-Григоровича</a:t>
            </a:r>
            <a:r>
              <a:rPr lang="ru-RU" dirty="0" smtClean="0"/>
              <a:t>, д. 5</a:t>
            </a:r>
          </a:p>
          <a:p>
            <a:pPr fontAlgn="base"/>
            <a:r>
              <a:rPr lang="ru-RU" b="1" i="1" dirty="0" smtClean="0"/>
              <a:t>Телефоны</a:t>
            </a:r>
            <a:r>
              <a:rPr lang="ru-RU" dirty="0" smtClean="0"/>
              <a:t>+7 (3022) 35 72 72</a:t>
            </a:r>
            <a:br>
              <a:rPr lang="ru-RU" dirty="0" smtClean="0"/>
            </a:br>
            <a:r>
              <a:rPr lang="ru-RU" dirty="0" smtClean="0"/>
              <a:t>+7 914 143 0000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3B52FA-F224-4F75-81C3-06B7984F7977}"/>
              </a:ext>
            </a:extLst>
          </p:cNvPr>
          <p:cNvSpPr txBox="1"/>
          <p:nvPr/>
        </p:nvSpPr>
        <p:spPr>
          <a:xfrm>
            <a:off x="6486697" y="2707723"/>
            <a:ext cx="48798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Гостиница "Забайкалье" находится в центре Читы, в 1 минуте ходьбы от площади Ленина. К услугам гостей сауна, крытый бассейн, оздоровительный центр .</a:t>
            </a:r>
            <a:r>
              <a:rPr lang="ru-RU" b="1" i="1" dirty="0" smtClean="0"/>
              <a:t> Адрес</a:t>
            </a:r>
            <a:r>
              <a:rPr lang="ru-RU" dirty="0" smtClean="0"/>
              <a:t>: ул. Ленинградская, д. 36. +7 (929) 823-85-91. 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4C4BF36-4F37-43EC-8B06-B8050478A487}"/>
              </a:ext>
            </a:extLst>
          </p:cNvPr>
          <p:cNvSpPr txBox="1"/>
          <p:nvPr/>
        </p:nvSpPr>
        <p:spPr>
          <a:xfrm>
            <a:off x="6499398" y="4285748"/>
            <a:ext cx="48417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Если вы собираетесь в Читу в командировку, по делам или в туристическую поездку – приглашаем вас остановиться в гостинице «Визит» .В отеле можно забронировать семейные номера. </a:t>
            </a:r>
            <a:r>
              <a:rPr lang="ru-RU" b="1" i="1" dirty="0" err="1" smtClean="0"/>
              <a:t>Адрес</a:t>
            </a:r>
            <a:r>
              <a:rPr lang="ru-RU" dirty="0" err="1" smtClean="0"/>
              <a:t>:г</a:t>
            </a:r>
            <a:r>
              <a:rPr lang="ru-RU" dirty="0" smtClean="0"/>
              <a:t>. Чита, ул. Ленина, 93 Бронирование</a:t>
            </a:r>
            <a:r>
              <a:rPr lang="ru-RU" dirty="0" smtClean="0">
                <a:hlinkClick r:id="rId2" tooltip="Позвонить"/>
              </a:rPr>
              <a:t>+7 (800) 301-37-70</a:t>
            </a:r>
            <a:r>
              <a:rPr lang="ru-RU" dirty="0" smtClean="0"/>
              <a:t> (звонок по России бесплатный)</a:t>
            </a:r>
            <a:r>
              <a:rPr lang="ru-RU" dirty="0" smtClean="0">
                <a:hlinkClick r:id="rId3" tooltip="Позвонить"/>
              </a:rPr>
              <a:t>+7 (3022) 35-33-33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51C0E16-423F-4F5C-AD1F-F92A460C460C}"/>
              </a:ext>
            </a:extLst>
          </p:cNvPr>
          <p:cNvSpPr/>
          <p:nvPr/>
        </p:nvSpPr>
        <p:spPr>
          <a:xfrm>
            <a:off x="6103505" y="1002519"/>
            <a:ext cx="259772" cy="259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D7E7B88-A98E-4097-985F-32194BA57B77}"/>
              </a:ext>
            </a:extLst>
          </p:cNvPr>
          <p:cNvSpPr/>
          <p:nvPr/>
        </p:nvSpPr>
        <p:spPr>
          <a:xfrm>
            <a:off x="6065405" y="3033410"/>
            <a:ext cx="259772" cy="259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BC3588E-9C3F-4D6F-B182-850838EAB3DC}"/>
              </a:ext>
            </a:extLst>
          </p:cNvPr>
          <p:cNvSpPr/>
          <p:nvPr/>
        </p:nvSpPr>
        <p:spPr>
          <a:xfrm>
            <a:off x="6090805" y="4579427"/>
            <a:ext cx="259772" cy="2597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pic.voombu.ru/img/hotel/max1280x900/513/51315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3300" y="957262"/>
            <a:ext cx="2136774" cy="142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Галерея фотографий этого варианта размещен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6000" y="2578100"/>
            <a:ext cx="2269352" cy="151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Гостиница Визи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9504" y="4305300"/>
            <a:ext cx="2304916" cy="1893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https://i.postimg.cc/T3sDYT1Q/2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3699" y="5033964"/>
            <a:ext cx="1987549" cy="1251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2772409"/>
      </p:ext>
    </p:extLst>
  </p:cSld>
  <p:clrMapOvr>
    <a:masterClrMapping/>
  </p:clrMapOvr>
  <p:transition spd="med" advTm="23594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669</Words>
  <Application>Microsoft Office PowerPoint</Application>
  <PresentationFormat>Произвольный</PresentationFormat>
  <Paragraphs>87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«Путеводитель по святым местам Забайкальского  края»</vt:lpstr>
      <vt:lpstr>Здравствуй Забайкалье!</vt:lpstr>
      <vt:lpstr>Забайка́льский край  — субъект Российской Федерации. Расположен в восточной части Забайкалья. Входит в состав Сибирского федерального округа, является частью Восточно - Сибирского экономического района. Административный центр — город Чита.</vt:lpstr>
      <vt:lpstr>Святые места Забайкалья</vt:lpstr>
      <vt:lpstr>Святые места Забайкалья</vt:lpstr>
      <vt:lpstr>   НАЦИОНАЛЬНЫЙ ПАРК «АЛХАНАЙ»  Алханай — это живописный горный массив, величественно возвышающийся над просторами степных и лесостепных ландшафтов юга Забайкальского края, привлекающий паломников и туристов. Главная жемчужина парка в Агинском Бурятском округе . </vt:lpstr>
      <vt:lpstr>Приглашаем всех желающих совершить путешествие по этим необыкновенным  местам!</vt:lpstr>
      <vt:lpstr>Как добраться до святых мест  Забайкалья ?</vt:lpstr>
      <vt:lpstr>Где можно остановиться в Чите.</vt:lpstr>
      <vt:lpstr>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Александр Починков</cp:lastModifiedBy>
  <cp:revision>118</cp:revision>
  <dcterms:created xsi:type="dcterms:W3CDTF">2021-12-05T15:34:12Z</dcterms:created>
  <dcterms:modified xsi:type="dcterms:W3CDTF">2022-02-28T06:52:18Z</dcterms:modified>
</cp:coreProperties>
</file>