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6" r:id="rId4"/>
    <p:sldId id="258" r:id="rId5"/>
    <p:sldId id="259" r:id="rId6"/>
    <p:sldId id="260" r:id="rId7"/>
    <p:sldId id="261" r:id="rId8"/>
    <p:sldId id="263" r:id="rId9"/>
    <p:sldId id="264" r:id="rId10"/>
    <p:sldId id="265" r:id="rId11"/>
    <p:sldId id="262"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9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ru-RU" smtClean="0"/>
              <a:t>Образец заголовка</a:t>
            </a:r>
            <a:endParaRPr/>
          </a:p>
        </p:txBody>
      </p:sp>
      <p:grpSp>
        <p:nvGrpSpPr>
          <p:cNvPr id="4" name="line" descr="Line graphic"/>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Tree>
    <p:extLst>
      <p:ext uri="{BB962C8B-B14F-4D97-AF65-F5344CB8AC3E}">
        <p14:creationId xmlns:p14="http://schemas.microsoft.com/office/powerpoint/2010/main" xmlns="" val="674356654"/>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grpSp>
        <p:nvGrpSpPr>
          <p:cNvPr id="7" name="line" descr="Line graphic"/>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Footer Placeholder 4"/>
          <p:cNvSpPr>
            <a:spLocks noGrp="1"/>
          </p:cNvSpPr>
          <p:nvPr>
            <p:ph type="ftr" sz="quarter" idx="11"/>
          </p:nvPr>
        </p:nvSpPr>
        <p:spPr/>
        <p:txBody>
          <a:bodyPr/>
          <a:lstStyle/>
          <a:p>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126793511"/>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3233" y="274639"/>
            <a:ext cx="1028968" cy="5901747"/>
          </a:xfrm>
        </p:spPr>
        <p:txBody>
          <a:bodyPr vert="eaVert"/>
          <a:lstStyle/>
          <a:p>
            <a:r>
              <a:rPr lang="ru-RU" smtClean="0"/>
              <a:t>Образец заголовка</a:t>
            </a:r>
            <a:endParaRPr/>
          </a:p>
        </p:txBody>
      </p:sp>
      <p:grpSp>
        <p:nvGrpSpPr>
          <p:cNvPr id="7" name="line" descr="Line graphic"/>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456128" y="277814"/>
            <a:ext cx="6859787"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211791015"/>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ru-RU" smtClean="0"/>
              <a:t>Образец заголовка</a:t>
            </a:r>
            <a:endParaRPr/>
          </a:p>
        </p:txBody>
      </p:sp>
      <p:grpSp>
        <p:nvGrpSpPr>
          <p:cNvPr id="7" name="line" descr="Line graphic"/>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Footer Placeholder 4"/>
          <p:cNvSpPr>
            <a:spLocks noGrp="1"/>
          </p:cNvSpPr>
          <p:nvPr>
            <p:ph type="ftr" sz="quarter" idx="11"/>
          </p:nvPr>
        </p:nvSpPr>
        <p:spPr/>
        <p:txBody>
          <a:bodyPr/>
          <a:lstStyle/>
          <a:p>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14472672"/>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ru-RU" smtClean="0"/>
              <a:t>Образец заголовка</a:t>
            </a:r>
            <a:endParaRPr/>
          </a:p>
        </p:txBody>
      </p:sp>
      <p:grpSp>
        <p:nvGrpSpPr>
          <p:cNvPr id="7" name="line" descr="Line graphic"/>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Footer Placeholder 4"/>
          <p:cNvSpPr>
            <a:spLocks noGrp="1"/>
          </p:cNvSpPr>
          <p:nvPr>
            <p:ph type="ftr" sz="quarter" idx="11"/>
          </p:nvPr>
        </p:nvSpPr>
        <p:spPr/>
        <p:txBody>
          <a:bodyPr/>
          <a:lstStyle/>
          <a:p>
            <a:endParaRPr lang="ru-RU"/>
          </a:p>
        </p:txBody>
      </p:sp>
      <p:sp>
        <p:nvSpPr>
          <p:cNvPr id="4" name="Date Placeholder 3"/>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058797780"/>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p>
            <a:r>
              <a:rPr lang="ru-RU" smtClean="0"/>
              <a:t>Образец заголовка</a:t>
            </a:r>
            <a:endParaRPr/>
          </a:p>
        </p:txBody>
      </p:sp>
      <p:grpSp>
        <p:nvGrpSpPr>
          <p:cNvPr id="8" name="line" descr="Line graphic"/>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Footer Placeholder 5"/>
          <p:cNvSpPr>
            <a:spLocks noGrp="1"/>
          </p:cNvSpPr>
          <p:nvPr>
            <p:ph type="ftr" sz="quarter" idx="11"/>
          </p:nvPr>
        </p:nvSpPr>
        <p:spPr/>
        <p:txBody>
          <a:bodyPr/>
          <a:lstStyle/>
          <a:p>
            <a:endParaRPr lang="ru-RU"/>
          </a:p>
        </p:txBody>
      </p:sp>
      <p:sp>
        <p:nvSpPr>
          <p:cNvPr id="5" name="Date Placeholder 4"/>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83294107"/>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lstStyle>
            <a:lvl1pPr>
              <a:defRPr/>
            </a:lvl1pPr>
          </a:lstStyle>
          <a:p>
            <a:r>
              <a:rPr lang="ru-RU" smtClean="0"/>
              <a:t>Образец заголовка</a:t>
            </a:r>
            <a:endParaRPr/>
          </a:p>
        </p:txBody>
      </p:sp>
      <p:grpSp>
        <p:nvGrpSpPr>
          <p:cNvPr id="10" name="line" descr="Line graphic"/>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8" name="Footer Placeholder 7"/>
          <p:cNvSpPr>
            <a:spLocks noGrp="1"/>
          </p:cNvSpPr>
          <p:nvPr>
            <p:ph type="ftr" sz="quarter" idx="11"/>
          </p:nvPr>
        </p:nvSpPr>
        <p:spPr/>
        <p:txBody>
          <a:bodyPr/>
          <a:lstStyle/>
          <a:p>
            <a:endParaRPr lang="ru-RU"/>
          </a:p>
        </p:txBody>
      </p:sp>
      <p:sp>
        <p:nvSpPr>
          <p:cNvPr id="7" name="Date Placeholder 6"/>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182491816"/>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grpSp>
        <p:nvGrpSpPr>
          <p:cNvPr id="6" name="line" descr="Line graphic"/>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lang="ru-RU"/>
          </a:p>
        </p:txBody>
      </p:sp>
      <p:sp>
        <p:nvSpPr>
          <p:cNvPr id="3" name="Date Placeholder 2"/>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31561462"/>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ru-RU"/>
          </a:p>
        </p:txBody>
      </p:sp>
      <p:sp>
        <p:nvSpPr>
          <p:cNvPr id="2" name="Date Placeholder 1"/>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05966626"/>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ru-RU" smtClean="0"/>
              <a:t>Образец заголовка</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grpSp>
        <p:nvGrpSpPr>
          <p:cNvPr id="8" name="frame" descr="Box graphic"/>
          <p:cNvGrpSpPr/>
          <p:nvPr/>
        </p:nvGrpSpPr>
        <p:grpSpPr bwMode="invGray">
          <a:xfrm>
            <a:off x="3314242" y="1630822"/>
            <a:ext cx="4719500" cy="4575885"/>
            <a:chOff x="4417839" y="1630821"/>
            <a:chExt cx="6291028" cy="4575885"/>
          </a:xfrm>
        </p:grpSpPr>
        <p:grpSp>
          <p:nvGrpSpPr>
            <p:cNvPr id="9" name="Group 615"/>
            <p:cNvGrpSpPr/>
            <p:nvPr/>
          </p:nvGrpSpPr>
          <p:grpSpPr bwMode="invGray">
            <a:xfrm>
              <a:off x="5414491" y="1630821"/>
              <a:ext cx="5294376" cy="4114800"/>
              <a:chOff x="3310555" y="716546"/>
              <a:chExt cx="5294376" cy="4114800"/>
            </a:xfrm>
          </p:grpSpPr>
          <p:grpSp>
            <p:nvGrpSpPr>
              <p:cNvPr id="10"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11"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12" name="Group 616"/>
            <p:cNvGrpSpPr/>
            <p:nvPr/>
          </p:nvGrpSpPr>
          <p:grpSpPr bwMode="invGray">
            <a:xfrm rot="10800000">
              <a:off x="4417839" y="2091906"/>
              <a:ext cx="5294376" cy="4114800"/>
              <a:chOff x="3310555" y="716546"/>
              <a:chExt cx="5294376" cy="4114800"/>
            </a:xfrm>
          </p:grpSpPr>
          <p:grpSp>
            <p:nvGrpSpPr>
              <p:cNvPr id="13"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14"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lang="ru-RU"/>
          </a:p>
        </p:txBody>
      </p:sp>
      <p:sp>
        <p:nvSpPr>
          <p:cNvPr id="5" name="Date Placeholder 4"/>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962116614"/>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ru-RU" smtClean="0"/>
              <a:t>Образец заголовка</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grpSp>
        <p:nvGrpSpPr>
          <p:cNvPr id="8" name="frame" descr="Box graphic"/>
          <p:cNvGrpSpPr/>
          <p:nvPr/>
        </p:nvGrpSpPr>
        <p:grpSpPr bwMode="invGray">
          <a:xfrm flipH="1">
            <a:off x="1085908" y="1630822"/>
            <a:ext cx="4719500" cy="4575885"/>
            <a:chOff x="4417839" y="1630821"/>
            <a:chExt cx="6291028" cy="4575885"/>
          </a:xfrm>
        </p:grpSpPr>
        <p:grpSp>
          <p:nvGrpSpPr>
            <p:cNvPr id="9" name="Group 614"/>
            <p:cNvGrpSpPr/>
            <p:nvPr/>
          </p:nvGrpSpPr>
          <p:grpSpPr bwMode="invGray">
            <a:xfrm>
              <a:off x="5414491" y="1630821"/>
              <a:ext cx="5294376" cy="4114800"/>
              <a:chOff x="3310555" y="716546"/>
              <a:chExt cx="5294376" cy="4114800"/>
            </a:xfrm>
          </p:grpSpPr>
          <p:grpSp>
            <p:nvGrpSpPr>
              <p:cNvPr id="10"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11"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12" name="Group 615"/>
            <p:cNvGrpSpPr/>
            <p:nvPr/>
          </p:nvGrpSpPr>
          <p:grpSpPr bwMode="invGray">
            <a:xfrm rot="10800000">
              <a:off x="4417839" y="2091906"/>
              <a:ext cx="5294376" cy="4114800"/>
              <a:chOff x="3310555" y="716546"/>
              <a:chExt cx="5294376" cy="4114800"/>
            </a:xfrm>
          </p:grpSpPr>
          <p:grpSp>
            <p:nvGrpSpPr>
              <p:cNvPr id="13"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14"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5" name="Date Placeholder 4"/>
          <p:cNvSpPr>
            <a:spLocks noGrp="1"/>
          </p:cNvSpPr>
          <p:nvPr>
            <p:ph type="dt" sz="half" idx="10"/>
          </p:nvPr>
        </p:nvSpPr>
        <p:spPr/>
        <p:txBody>
          <a:bodyPr/>
          <a:lstStyle/>
          <a:p>
            <a:fld id="{5B106E36-FD25-4E2D-B0AA-010F637433A0}" type="datetimeFigureOut">
              <a:rPr lang="ru-RU" smtClean="0"/>
              <a:pPr/>
              <a:t>28.02.2022</a:t>
            </a:fld>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17694101"/>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ru-RU" smtClean="0"/>
              <a:t>Образец заголовка</a:t>
            </a:r>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5B106E36-FD25-4E2D-B0AA-010F637433A0}" type="datetimeFigureOut">
              <a:rPr lang="ru-RU" smtClean="0"/>
              <a:pPr/>
              <a:t>28.02.2022</a:t>
            </a:fld>
            <a:endParaRPr lang="ru-RU"/>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53563648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ush dir="u"/>
  </p:transition>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oopt.aari.ru/oopt/%D0%90%D0%BB%D1%85%D0%B0%D0%BD%D0%B0%D0%B9" TargetMode="External"/><Relationship Id="rId3" Type="http://schemas.openxmlformats.org/officeDocument/2006/relationships/hyperlink" Target="http://www.aginskoe.ru/node/1616" TargetMode="External"/><Relationship Id="rId7" Type="http://schemas.openxmlformats.org/officeDocument/2006/relationships/hyperlink" Target="https://www.chita.ru/articles/136675/" TargetMode="External"/><Relationship Id="rId2" Type="http://schemas.openxmlformats.org/officeDocument/2006/relationships/hyperlink" Target="https://alkhana.ru/" TargetMode="External"/><Relationship Id="rId1" Type="http://schemas.openxmlformats.org/officeDocument/2006/relationships/slideLayout" Target="../slideLayouts/slideLayout2.xml"/><Relationship Id="rId6" Type="http://schemas.openxmlformats.org/officeDocument/2006/relationships/hyperlink" Target="http://www.mnr.gov.ru/activity/oopt/alkhanay_natsionalnyy_park/" TargetMode="External"/><Relationship Id="rId11" Type="http://schemas.openxmlformats.org/officeDocument/2006/relationships/hyperlink" Target="https://zabturizm.ru/pamyatnik_prirody/31-alhanaj.html" TargetMode="External"/><Relationship Id="rId5" Type="http://schemas.openxmlformats.org/officeDocument/2006/relationships/hyperlink" Target="https://www.tripadvisor.ru/Attraction_Review-g608959-d7930737-Reviews-National_Park_Alkhanai-Chita_Zabaykalsky_Krai_Siberian_District.html" TargetMode="External"/><Relationship Id="rId10" Type="http://schemas.openxmlformats.org/officeDocument/2006/relationships/hyperlink" Target="http://www.ecotravel.ru/regions/reserves/1/7/145/" TargetMode="External"/><Relationship Id="rId4" Type="http://schemas.openxmlformats.org/officeDocument/2006/relationships/hyperlink" Target="https://www.tourister.ru/world/europe/russia/city/chita/nationalparks/21986" TargetMode="External"/><Relationship Id="rId9" Type="http://schemas.openxmlformats.org/officeDocument/2006/relationships/hyperlink" Target="https://russia.travel/objects/29908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106" y="1905000"/>
            <a:ext cx="6886277" cy="2667000"/>
          </a:xfrm>
        </p:spPr>
        <p:txBody>
          <a:bodyPr>
            <a:prstTxWarp prst="textDoubleWave1">
              <a:avLst/>
            </a:prstTxWarp>
          </a:bodyPr>
          <a:lstStyle/>
          <a:p>
            <a:r>
              <a:rPr lang="ru-RU"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reflection blurRad="6350" stA="55000" endA="300" endPos="45500" dir="5400000" sy="-100000" algn="bl" rotWithShape="0"/>
                </a:effectLst>
              </a:rPr>
              <a:t>Алханай</a:t>
            </a:r>
            <a:endParaRPr lang="ru-RU"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reflection blurRad="6350" stA="55000" endA="300" endPos="45500" dir="5400000" sy="-100000" algn="bl" rotWithShape="0"/>
              </a:effectLst>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016" y="548680"/>
            <a:ext cx="8856984" cy="1020762"/>
          </a:xfrm>
        </p:spPr>
        <p:txBody>
          <a:bodyPr>
            <a:normAutofit fontScale="90000"/>
          </a:bodyPr>
          <a:lstStyle/>
          <a:p>
            <a:r>
              <a:rPr lang="ru-RU" sz="1600" dirty="0" err="1" smtClean="0">
                <a:latin typeface="Times New Roman" pitchFamily="18" charset="0"/>
                <a:cs typeface="Times New Roman" pitchFamily="18" charset="0"/>
              </a:rPr>
              <a:t>Алханайское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обоо</a:t>
            </a:r>
            <a:r>
              <a:rPr lang="ru-RU" sz="1600" dirty="0" smtClean="0">
                <a:latin typeface="Times New Roman" pitchFamily="18" charset="0"/>
                <a:cs typeface="Times New Roman" pitchFamily="18" charset="0"/>
              </a:rPr>
              <a:t> занимает центральное место в системе проводимых буддистских обрядов, связанных с </a:t>
            </a:r>
            <a:r>
              <a:rPr lang="ru-RU" sz="1600" dirty="0" err="1" smtClean="0">
                <a:latin typeface="Times New Roman" pitchFamily="18" charset="0"/>
                <a:cs typeface="Times New Roman" pitchFamily="18" charset="0"/>
              </a:rPr>
              <a:t>Алханайским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природно</a:t>
            </a:r>
            <a:r>
              <a:rPr lang="ru-RU" sz="1600" dirty="0" smtClean="0">
                <a:latin typeface="Times New Roman" pitchFamily="18" charset="0"/>
                <a:cs typeface="Times New Roman" pitchFamily="18" charset="0"/>
              </a:rPr>
              <a:t> - </a:t>
            </a:r>
            <a:r>
              <a:rPr lang="ru-RU" sz="1600" dirty="0" smtClean="0">
                <a:latin typeface="Times New Roman" pitchFamily="18" charset="0"/>
                <a:cs typeface="Times New Roman" pitchFamily="18" charset="0"/>
              </a:rPr>
              <a:t>культовым комплексом</a:t>
            </a:r>
            <a:r>
              <a:rPr lang="ru-RU"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Считается, что именно в это время здесь происходит наибольшее представительство хозяев и духов этой местности. Во время обряда верующими и буддистскими священнослужителями у духов и божеств испрашивается хороший урожай, умножение скота, удаление бед, болезней и несчастий, успех и удача во всех делах. Во время молебна исполняется обряд «город» - обхождение </a:t>
            </a:r>
            <a:r>
              <a:rPr lang="ru-RU" sz="1600" dirty="0" err="1" smtClean="0">
                <a:latin typeface="Times New Roman" pitchFamily="18" charset="0"/>
                <a:cs typeface="Times New Roman" pitchFamily="18" charset="0"/>
              </a:rPr>
              <a:t>обоо</a:t>
            </a:r>
            <a:r>
              <a:rPr lang="ru-RU" sz="1600" dirty="0" smtClean="0">
                <a:latin typeface="Times New Roman" pitchFamily="18" charset="0"/>
                <a:cs typeface="Times New Roman" pitchFamily="18" charset="0"/>
              </a:rPr>
              <a:t> по солнцу нечетное количество раз с чтением молитв и </a:t>
            </a:r>
            <a:r>
              <a:rPr lang="ru-RU" sz="1600" dirty="0" err="1" smtClean="0">
                <a:latin typeface="Times New Roman" pitchFamily="18" charset="0"/>
                <a:cs typeface="Times New Roman" pitchFamily="18" charset="0"/>
              </a:rPr>
              <a:t>мантр</a:t>
            </a:r>
            <a:r>
              <a:rPr lang="ru-RU" sz="1600" dirty="0" smtClean="0">
                <a:latin typeface="Times New Roman" pitchFamily="18" charset="0"/>
                <a:cs typeface="Times New Roman" pitchFamily="18" charset="0"/>
              </a:rPr>
              <a:t>, молением о благополучии для своей семьи, родных и близких. Завершается молебен народными гуляниями, спортивными состязаниями и культурными мероприятиями внизу под пологом леса на обширной лужайке.</a:t>
            </a:r>
            <a:endParaRPr lang="ru-RU" sz="1600" dirty="0">
              <a:latin typeface="Times New Roman" pitchFamily="18" charset="0"/>
              <a:cs typeface="Times New Roman" pitchFamily="18" charset="0"/>
            </a:endParaRPr>
          </a:p>
        </p:txBody>
      </p:sp>
      <p:pic>
        <p:nvPicPr>
          <p:cNvPr id="4" name="Содержимое 3" descr="10.jpg"/>
          <p:cNvPicPr>
            <a:picLocks noGrp="1" noChangeAspect="1"/>
          </p:cNvPicPr>
          <p:nvPr>
            <p:ph idx="1"/>
          </p:nvPr>
        </p:nvPicPr>
        <p:blipFill>
          <a:blip r:embed="rId2" cstate="print"/>
          <a:stretch>
            <a:fillRect/>
          </a:stretch>
        </p:blipFill>
        <p:spPr>
          <a:xfrm>
            <a:off x="683568" y="1844824"/>
            <a:ext cx="7848872" cy="4660268"/>
          </a:xfrm>
        </p:spPr>
      </p:pic>
    </p:spTree>
  </p:cSld>
  <p:clrMapOvr>
    <a:masterClrMapping/>
  </p:clrMapOvr>
  <p:transition spd="med">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020762"/>
          </a:xfrm>
        </p:spPr>
        <p:txBody>
          <a:bodyPr>
            <a:noAutofit/>
          </a:bodyPr>
          <a:lstStyle/>
          <a:p>
            <a:r>
              <a:rPr lang="ru-RU" sz="1600" dirty="0" err="1" smtClean="0">
                <a:latin typeface="Times New Roman" pitchFamily="18" charset="0"/>
                <a:cs typeface="Times New Roman" pitchFamily="18" charset="0"/>
              </a:rPr>
              <a:t>Алханай</a:t>
            </a:r>
            <a:r>
              <a:rPr lang="ru-RU" sz="1600" dirty="0" smtClean="0">
                <a:latin typeface="Times New Roman" pitchFamily="18" charset="0"/>
                <a:cs typeface="Times New Roman" pitchFamily="18" charset="0"/>
              </a:rPr>
              <a:t> очень интересное место, где абсолютно все обладает лечебными свойствами, здесь люди излечиваются от различных болезней. Лечебные </a:t>
            </a:r>
            <a:r>
              <a:rPr lang="ru-RU" sz="1600" dirty="0" smtClean="0">
                <a:latin typeface="Times New Roman" pitchFamily="18" charset="0"/>
                <a:cs typeface="Times New Roman" pitchFamily="18" charset="0"/>
              </a:rPr>
              <a:t>источники, их </a:t>
            </a:r>
            <a:r>
              <a:rPr lang="ru-RU" sz="1600" dirty="0" smtClean="0">
                <a:latin typeface="Times New Roman" pitchFamily="18" charset="0"/>
                <a:cs typeface="Times New Roman" pitchFamily="18" charset="0"/>
              </a:rPr>
              <a:t>девять, каждый из них излечивает от каких либо заболеваний. Также очень богат растительный мир. И здесь природа не обошла стороной: каждое дерево, каждый кустик обладает лечебными </a:t>
            </a:r>
            <a:r>
              <a:rPr lang="ru-RU" sz="1600" dirty="0" smtClean="0">
                <a:latin typeface="Times New Roman" pitchFamily="18" charset="0"/>
                <a:cs typeface="Times New Roman" pitchFamily="18" charset="0"/>
              </a:rPr>
              <a:t>свойствами.</a:t>
            </a:r>
            <a:endParaRPr lang="ru-RU" sz="1600" dirty="0">
              <a:latin typeface="Times New Roman" pitchFamily="18" charset="0"/>
              <a:cs typeface="Times New Roman" pitchFamily="18" charset="0"/>
            </a:endParaRPr>
          </a:p>
        </p:txBody>
      </p:sp>
      <p:pic>
        <p:nvPicPr>
          <p:cNvPr id="4" name="Содержимое 3" descr="7.jpg"/>
          <p:cNvPicPr>
            <a:picLocks noGrp="1" noChangeAspect="1"/>
          </p:cNvPicPr>
          <p:nvPr>
            <p:ph idx="1"/>
          </p:nvPr>
        </p:nvPicPr>
        <p:blipFill>
          <a:blip r:embed="rId2" cstate="print"/>
          <a:stretch>
            <a:fillRect/>
          </a:stretch>
        </p:blipFill>
        <p:spPr>
          <a:xfrm>
            <a:off x="1043608" y="1772816"/>
            <a:ext cx="7309457" cy="4902256"/>
          </a:xfrm>
        </p:spPr>
      </p:pic>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Источники: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a:buFont typeface="Wingdings" pitchFamily="2" charset="2"/>
              <a:buChar char="Ø"/>
            </a:pPr>
            <a:r>
              <a:rPr lang="en-US" sz="1400" dirty="0" smtClean="0">
                <a:latin typeface="Times New Roman" pitchFamily="18" charset="0"/>
                <a:cs typeface="Times New Roman" pitchFamily="18" charset="0"/>
                <a:hlinkClick r:id="rId2"/>
              </a:rPr>
              <a:t>https://alkhana.ru</a:t>
            </a:r>
            <a:r>
              <a:rPr lang="en-US" sz="1400" dirty="0" smtClean="0">
                <a:latin typeface="Times New Roman" pitchFamily="18" charset="0"/>
                <a:cs typeface="Times New Roman" pitchFamily="18" charset="0"/>
                <a:hlinkClick r:id="rId2"/>
              </a:rPr>
              <a:t>/</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3"/>
              </a:rPr>
              <a:t>http</a:t>
            </a:r>
            <a:r>
              <a:rPr lang="en-US" sz="1400" dirty="0" smtClean="0">
                <a:latin typeface="Times New Roman" pitchFamily="18" charset="0"/>
                <a:cs typeface="Times New Roman" pitchFamily="18" charset="0"/>
                <a:hlinkClick r:id="rId3"/>
              </a:rPr>
              <a:t>://</a:t>
            </a:r>
            <a:r>
              <a:rPr lang="en-US" sz="1400" dirty="0" smtClean="0">
                <a:latin typeface="Times New Roman" pitchFamily="18" charset="0"/>
                <a:cs typeface="Times New Roman" pitchFamily="18" charset="0"/>
                <a:hlinkClick r:id="rId3"/>
              </a:rPr>
              <a:t>www.aginskoe.ru/node/1616</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4"/>
              </a:rPr>
              <a:t>https://</a:t>
            </a:r>
            <a:r>
              <a:rPr lang="en-US" sz="1400" dirty="0" smtClean="0">
                <a:latin typeface="Times New Roman" pitchFamily="18" charset="0"/>
                <a:cs typeface="Times New Roman" pitchFamily="18" charset="0"/>
                <a:hlinkClick r:id="rId4"/>
              </a:rPr>
              <a:t>www.tourister.ru/world/europe/russia/city/chita/nationalparks/21986</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5"/>
              </a:rPr>
              <a:t>https://</a:t>
            </a:r>
            <a:r>
              <a:rPr lang="en-US" sz="1400" dirty="0" smtClean="0">
                <a:latin typeface="Times New Roman" pitchFamily="18" charset="0"/>
                <a:cs typeface="Times New Roman" pitchFamily="18" charset="0"/>
                <a:hlinkClick r:id="rId5"/>
              </a:rPr>
              <a:t>www.tripadvisor.ru/Attraction_Review-g608959-d7930737-Reviews-National_Park_Alkhanai-Chita_Zabaykalsky_Krai_Siberian_District.html</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6"/>
              </a:rPr>
              <a:t>http://www.mnr.gov.ru/activity/oopt/alkhanay_natsionalnyy_park</a:t>
            </a:r>
            <a:r>
              <a:rPr lang="en-US" sz="1400" dirty="0" smtClean="0">
                <a:latin typeface="Times New Roman" pitchFamily="18" charset="0"/>
                <a:cs typeface="Times New Roman" pitchFamily="18" charset="0"/>
                <a:hlinkClick r:id="rId6"/>
              </a:rPr>
              <a:t>/</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7"/>
              </a:rPr>
              <a:t>https://www.chita.ru/articles/136675</a:t>
            </a:r>
            <a:r>
              <a:rPr lang="en-US" sz="1400" dirty="0" smtClean="0">
                <a:latin typeface="Times New Roman" pitchFamily="18" charset="0"/>
                <a:cs typeface="Times New Roman" pitchFamily="18" charset="0"/>
                <a:hlinkClick r:id="rId7"/>
              </a:rPr>
              <a:t>/</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8"/>
              </a:rPr>
              <a:t>http://oopt.aari.ru/oopt/%</a:t>
            </a:r>
            <a:r>
              <a:rPr lang="en-US" sz="1400" dirty="0" smtClean="0">
                <a:latin typeface="Times New Roman" pitchFamily="18" charset="0"/>
                <a:cs typeface="Times New Roman" pitchFamily="18" charset="0"/>
                <a:hlinkClick r:id="rId8"/>
              </a:rPr>
              <a:t>D0%90%D0%BB%D1%85%D0%B0%D0%BD%D0%B0%D0%B9</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9"/>
              </a:rPr>
              <a:t>https://russia.travel/objects/299085</a:t>
            </a:r>
            <a:r>
              <a:rPr lang="en-US" sz="1400" dirty="0" smtClean="0">
                <a:latin typeface="Times New Roman" pitchFamily="18" charset="0"/>
                <a:cs typeface="Times New Roman" pitchFamily="18" charset="0"/>
                <a:hlinkClick r:id="rId9"/>
              </a:rPr>
              <a:t>/</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10"/>
              </a:rPr>
              <a:t>http://www.ecotravel.ru/regions/reserves/1/7/145</a:t>
            </a:r>
            <a:r>
              <a:rPr lang="en-US" sz="1400" dirty="0" smtClean="0">
                <a:latin typeface="Times New Roman" pitchFamily="18" charset="0"/>
                <a:cs typeface="Times New Roman" pitchFamily="18" charset="0"/>
                <a:hlinkClick r:id="rId10"/>
              </a:rPr>
              <a:t>/</a:t>
            </a:r>
            <a:endParaRPr lang="ru-RU"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hlinkClick r:id="rId11"/>
              </a:rPr>
              <a:t>https://</a:t>
            </a:r>
            <a:r>
              <a:rPr lang="en-US" sz="1400" dirty="0" smtClean="0">
                <a:latin typeface="Times New Roman" pitchFamily="18" charset="0"/>
                <a:cs typeface="Times New Roman" pitchFamily="18" charset="0"/>
                <a:hlinkClick r:id="rId11"/>
              </a:rPr>
              <a:t>zabturizm.ru/pamyatnik_prirody/31-alhanaj.html</a:t>
            </a:r>
            <a:endParaRPr lang="ru-RU" sz="1400" dirty="0" smtClean="0">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36912"/>
            <a:ext cx="8424936" cy="1728192"/>
          </a:xfrm>
        </p:spPr>
        <p:txBody>
          <a:bodyPr>
            <a:prstTxWarp prst="textWave2">
              <a:avLst/>
            </a:prstTxWarp>
          </a:bodyPr>
          <a:lstStyle/>
          <a:p>
            <a:r>
              <a:rPr lang="ru-RU"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Спасибо за внимание!</a:t>
            </a:r>
            <a:endParaRPr lang="ru-RU"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496944" cy="706090"/>
          </a:xfrm>
        </p:spPr>
        <p:txBody>
          <a:bodyPr>
            <a:normAutofit/>
          </a:bodyPr>
          <a:lstStyle/>
          <a:p>
            <a:r>
              <a:rPr lang="ru-RU" sz="2000" dirty="0" err="1" smtClean="0">
                <a:latin typeface="Times New Roman" pitchFamily="18" charset="0"/>
                <a:cs typeface="Times New Roman" pitchFamily="18" charset="0"/>
              </a:rPr>
              <a:t>Алханай</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единственное </a:t>
            </a:r>
            <a:r>
              <a:rPr lang="ru-RU" sz="2000" dirty="0" smtClean="0">
                <a:latin typeface="Times New Roman" pitchFamily="18" charset="0"/>
                <a:cs typeface="Times New Roman" pitchFamily="18" charset="0"/>
              </a:rPr>
              <a:t>место в России где сложилась гармоничная система культовых буддийских и природных </a:t>
            </a:r>
            <a:r>
              <a:rPr lang="ru-RU" sz="2000" dirty="0" smtClean="0">
                <a:latin typeface="Times New Roman" pitchFamily="18" charset="0"/>
                <a:cs typeface="Times New Roman" pitchFamily="18" charset="0"/>
              </a:rPr>
              <a:t>памятников.</a:t>
            </a:r>
            <a:endParaRPr lang="ru-RU" sz="2000" dirty="0">
              <a:latin typeface="Times New Roman" pitchFamily="18" charset="0"/>
              <a:cs typeface="Times New Roman" pitchFamily="18" charset="0"/>
            </a:endParaRPr>
          </a:p>
        </p:txBody>
      </p:sp>
      <p:pic>
        <p:nvPicPr>
          <p:cNvPr id="8" name="Содержимое 7" descr="3.jpg"/>
          <p:cNvPicPr>
            <a:picLocks noGrp="1" noChangeAspect="1"/>
          </p:cNvPicPr>
          <p:nvPr>
            <p:ph idx="1"/>
          </p:nvPr>
        </p:nvPicPr>
        <p:blipFill>
          <a:blip r:embed="rId2" cstate="print"/>
          <a:stretch>
            <a:fillRect/>
          </a:stretch>
        </p:blipFill>
        <p:spPr>
          <a:xfrm>
            <a:off x="971600" y="1844824"/>
            <a:ext cx="7488832" cy="4705353"/>
          </a:xfrm>
        </p:spPr>
      </p:pic>
    </p:spTree>
  </p:cSld>
  <p:clrMapOvr>
    <a:masterClrMapping/>
  </p:clrMapOvr>
  <p:transition spd="med">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О парке </a:t>
            </a:r>
            <a:r>
              <a:rPr lang="ru-RU" sz="3600" dirty="0" err="1" smtClean="0">
                <a:latin typeface="Times New Roman" pitchFamily="18" charset="0"/>
                <a:cs typeface="Times New Roman" pitchFamily="18" charset="0"/>
              </a:rPr>
              <a:t>Алханай</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a:buFont typeface="Wingdings" pitchFamily="2" charset="2"/>
              <a:buChar char="Ø"/>
            </a:pPr>
            <a:r>
              <a:rPr lang="ru-RU" sz="2000" dirty="0" smtClean="0">
                <a:latin typeface="Times New Roman" pitchFamily="18" charset="0"/>
                <a:cs typeface="Times New Roman" pitchFamily="18" charset="0"/>
              </a:rPr>
              <a:t>Национальный парк "</a:t>
            </a:r>
            <a:r>
              <a:rPr lang="ru-RU" sz="2000" dirty="0" err="1" smtClean="0">
                <a:latin typeface="Times New Roman" pitchFamily="18" charset="0"/>
                <a:cs typeface="Times New Roman" pitchFamily="18" charset="0"/>
              </a:rPr>
              <a:t>Алханай</a:t>
            </a:r>
            <a:r>
              <a:rPr lang="ru-RU" sz="2000" dirty="0" smtClean="0">
                <a:latin typeface="Times New Roman" pitchFamily="18" charset="0"/>
                <a:cs typeface="Times New Roman" pitchFamily="18" charset="0"/>
              </a:rPr>
              <a:t>" - это особо охраняемая природная территория (ООПТ) федерального значения. Создан 15 мая 1999г</a:t>
            </a:r>
            <a:r>
              <a:rPr lang="ru-RU" sz="2000" dirty="0" smtClean="0">
                <a:latin typeface="Times New Roman" pitchFamily="18" charset="0"/>
                <a:cs typeface="Times New Roman" pitchFamily="18" charset="0"/>
              </a:rPr>
              <a:t>.</a:t>
            </a:r>
          </a:p>
          <a:p>
            <a:pPr>
              <a:buFont typeface="Wingdings" pitchFamily="2" charset="2"/>
              <a:buChar char="Ø"/>
            </a:pPr>
            <a:r>
              <a:rPr lang="ru-RU" sz="2000" dirty="0" err="1" smtClean="0">
                <a:latin typeface="Times New Roman" pitchFamily="18" charset="0"/>
                <a:cs typeface="Times New Roman" pitchFamily="18" charset="0"/>
              </a:rPr>
              <a:t>Алханай</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это живописный горный массив, величественно возвышающийся над просторами степных и лесостепных ландшафтов юга Забайкальского </a:t>
            </a:r>
            <a:r>
              <a:rPr lang="ru-RU" sz="2000" dirty="0" smtClean="0">
                <a:latin typeface="Times New Roman" pitchFamily="18" charset="0"/>
                <a:cs typeface="Times New Roman" pitchFamily="18" charset="0"/>
              </a:rPr>
              <a:t>края.</a:t>
            </a:r>
          </a:p>
          <a:p>
            <a:pPr>
              <a:buFont typeface="Wingdings" pitchFamily="2" charset="2"/>
              <a:buChar char="Ø"/>
            </a:pPr>
            <a:r>
              <a:rPr lang="ru-RU" sz="2000" dirty="0" smtClean="0">
                <a:latin typeface="Times New Roman" pitchFamily="18" charset="0"/>
                <a:cs typeface="Times New Roman" pitchFamily="18" charset="0"/>
              </a:rPr>
              <a:t>Привлекает </a:t>
            </a:r>
            <a:r>
              <a:rPr lang="ru-RU" sz="2000" dirty="0" smtClean="0">
                <a:latin typeface="Times New Roman" pitchFamily="18" charset="0"/>
                <a:cs typeface="Times New Roman" pitchFamily="18" charset="0"/>
              </a:rPr>
              <a:t>туристов наличием целебных минеральных источников, буддийскими святынями </a:t>
            </a:r>
            <a:r>
              <a:rPr lang="ru-RU" sz="2000" dirty="0" err="1" smtClean="0">
                <a:latin typeface="Times New Roman" pitchFamily="18" charset="0"/>
                <a:cs typeface="Times New Roman" pitchFamily="18" charset="0"/>
              </a:rPr>
              <a:t>алханайского</a:t>
            </a:r>
            <a:r>
              <a:rPr lang="ru-RU" sz="2000" dirty="0" smtClean="0">
                <a:latin typeface="Times New Roman" pitchFamily="18" charset="0"/>
                <a:cs typeface="Times New Roman" pitchFamily="18" charset="0"/>
              </a:rPr>
              <a:t> природно-культового </a:t>
            </a:r>
            <a:r>
              <a:rPr lang="ru-RU" sz="2000" dirty="0" smtClean="0">
                <a:latin typeface="Times New Roman" pitchFamily="18" charset="0"/>
                <a:cs typeface="Times New Roman" pitchFamily="18" charset="0"/>
              </a:rPr>
              <a:t>комплекса.</a:t>
            </a:r>
          </a:p>
          <a:p>
            <a:pPr>
              <a:buFont typeface="Wingdings" pitchFamily="2" charset="2"/>
              <a:buChar char="Ø"/>
            </a:pPr>
            <a:r>
              <a:rPr lang="ru-RU" sz="2000" dirty="0" smtClean="0">
                <a:latin typeface="Times New Roman" pitchFamily="18" charset="0"/>
                <a:cs typeface="Times New Roman" pitchFamily="18" charset="0"/>
              </a:rPr>
              <a:t>Площадь </a:t>
            </a:r>
            <a:r>
              <a:rPr lang="ru-RU" sz="2000" dirty="0" smtClean="0">
                <a:latin typeface="Times New Roman" pitchFamily="18" charset="0"/>
                <a:cs typeface="Times New Roman" pitchFamily="18" charset="0"/>
              </a:rPr>
              <a:t>парка - 141907 га. На территории парка можно встретить: 960 видов растений, 30 видов млекопитающих, 95 видов птиц, 2 вида рептилий, 4 вида земноводных, около 400 видов насекомых.</a:t>
            </a:r>
            <a:endParaRPr lang="ru-RU" sz="2000" dirty="0">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38138"/>
          </a:xfrm>
        </p:spPr>
        <p:txBody>
          <a:bodyPr>
            <a:noAutofit/>
          </a:bodyPr>
          <a:lstStyle/>
          <a:p>
            <a:r>
              <a:rPr lang="ru-RU" sz="1600" dirty="0" smtClean="0">
                <a:latin typeface="Times New Roman" pitchFamily="18" charset="0"/>
                <a:cs typeface="Times New Roman" pitchFamily="18" charset="0"/>
              </a:rPr>
              <a:t>Гора </a:t>
            </a:r>
            <a:r>
              <a:rPr lang="ru-RU" sz="1600" dirty="0" err="1" smtClean="0">
                <a:latin typeface="Times New Roman" pitchFamily="18" charset="0"/>
                <a:cs typeface="Times New Roman" pitchFamily="18" charset="0"/>
              </a:rPr>
              <a:t>Алханай</a:t>
            </a:r>
            <a:r>
              <a:rPr lang="ru-RU" sz="1600" dirty="0" smtClean="0">
                <a:latin typeface="Times New Roman" pitchFamily="18" charset="0"/>
                <a:cs typeface="Times New Roman" pitchFamily="18" charset="0"/>
              </a:rPr>
              <a:t> – самая высокая точка </a:t>
            </a:r>
            <a:r>
              <a:rPr lang="ru-RU" sz="1600" dirty="0" err="1" smtClean="0">
                <a:latin typeface="Times New Roman" pitchFamily="18" charset="0"/>
                <a:cs typeface="Times New Roman" pitchFamily="18" charset="0"/>
              </a:rPr>
              <a:t>Алханайского</a:t>
            </a:r>
            <a:r>
              <a:rPr lang="ru-RU" sz="1600" dirty="0" smtClean="0">
                <a:latin typeface="Times New Roman" pitchFamily="18" charset="0"/>
                <a:cs typeface="Times New Roman" pitchFamily="18" charset="0"/>
              </a:rPr>
              <a:t> горного массива, она издавна служит основой культа в религии бурят. Вершину </a:t>
            </a:r>
            <a:r>
              <a:rPr lang="ru-RU" sz="1600" dirty="0" err="1" smtClean="0">
                <a:latin typeface="Times New Roman" pitchFamily="18" charset="0"/>
                <a:cs typeface="Times New Roman" pitchFamily="18" charset="0"/>
              </a:rPr>
              <a:t>Алха­ная</a:t>
            </a:r>
            <a:r>
              <a:rPr lang="ru-RU" sz="1600" dirty="0" smtClean="0">
                <a:latin typeface="Times New Roman" pitchFamily="18" charset="0"/>
                <a:cs typeface="Times New Roman" pitchFamily="18" charset="0"/>
              </a:rPr>
              <a:t> называют обителью божеств. Н а горе </a:t>
            </a:r>
            <a:r>
              <a:rPr lang="ru-RU" sz="1600" dirty="0" err="1" smtClean="0">
                <a:latin typeface="Times New Roman" pitchFamily="18" charset="0"/>
                <a:cs typeface="Times New Roman" pitchFamily="18" charset="0"/>
              </a:rPr>
              <a:t>Алханай</a:t>
            </a:r>
            <a:r>
              <a:rPr lang="ru-RU" sz="1600" dirty="0" smtClean="0">
                <a:latin typeface="Times New Roman" pitchFamily="18" charset="0"/>
                <a:cs typeface="Times New Roman" pitchFamily="18" charset="0"/>
              </a:rPr>
              <a:t> есть </a:t>
            </a:r>
            <a:r>
              <a:rPr lang="ru-RU" sz="1600" dirty="0" err="1" smtClean="0">
                <a:latin typeface="Times New Roman" pitchFamily="18" charset="0"/>
                <a:cs typeface="Times New Roman" pitchFamily="18" charset="0"/>
              </a:rPr>
              <a:t>обоо</a:t>
            </a:r>
            <a:r>
              <a:rPr lang="ru-RU" sz="1600" dirty="0" smtClean="0">
                <a:latin typeface="Times New Roman" pitchFamily="18" charset="0"/>
                <a:cs typeface="Times New Roman" pitchFamily="18" charset="0"/>
              </a:rPr>
              <a:t> – место жертвоприношений с сухой веточкой, на которой подвязаны лоскутки материи. По периметру плоской вершины горы </a:t>
            </a:r>
            <a:r>
              <a:rPr lang="ru-RU" sz="1600" dirty="0" err="1" smtClean="0">
                <a:latin typeface="Times New Roman" pitchFamily="18" charset="0"/>
                <a:cs typeface="Times New Roman" pitchFamily="18" charset="0"/>
              </a:rPr>
              <a:t>Алханай</a:t>
            </a:r>
            <a:r>
              <a:rPr lang="ru-RU" sz="1600" dirty="0" smtClean="0">
                <a:latin typeface="Times New Roman" pitchFamily="18" charset="0"/>
                <a:cs typeface="Times New Roman" pitchFamily="18" charset="0"/>
              </a:rPr>
              <a:t> проложена тропа, по ней верующие совершают обход с чтением молитв вокруг священной </a:t>
            </a:r>
            <a:r>
              <a:rPr lang="ru-RU" sz="1600" dirty="0" smtClean="0">
                <a:latin typeface="Times New Roman" pitchFamily="18" charset="0"/>
                <a:cs typeface="Times New Roman" pitchFamily="18" charset="0"/>
              </a:rPr>
              <a:t>вершины.</a:t>
            </a:r>
            <a:endParaRPr lang="ru-RU" sz="1600" dirty="0">
              <a:latin typeface="Times New Roman" pitchFamily="18" charset="0"/>
              <a:cs typeface="Times New Roman" pitchFamily="18" charset="0"/>
            </a:endParaRPr>
          </a:p>
        </p:txBody>
      </p:sp>
      <p:pic>
        <p:nvPicPr>
          <p:cNvPr id="4" name="Содержимое 3" descr="2.jpg"/>
          <p:cNvPicPr>
            <a:picLocks noGrp="1" noChangeAspect="1"/>
          </p:cNvPicPr>
          <p:nvPr>
            <p:ph idx="1"/>
          </p:nvPr>
        </p:nvPicPr>
        <p:blipFill>
          <a:blip r:embed="rId2" cstate="print"/>
          <a:stretch>
            <a:fillRect/>
          </a:stretch>
        </p:blipFill>
        <p:spPr>
          <a:xfrm>
            <a:off x="683568" y="1916832"/>
            <a:ext cx="7776864" cy="4450432"/>
          </a:xfrm>
        </p:spPr>
      </p:pic>
    </p:spTree>
  </p:cSld>
  <p:clrMapOvr>
    <a:masterClrMapping/>
  </p:clrMapOvr>
  <p:transition spd="med">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640960" cy="1020762"/>
          </a:xfrm>
        </p:spPr>
        <p:txBody>
          <a:bodyPr>
            <a:noAutofit/>
          </a:bodyPr>
          <a:lstStyle/>
          <a:p>
            <a:r>
              <a:rPr lang="ru-RU" sz="1600" dirty="0" smtClean="0">
                <a:latin typeface="Times New Roman" pitchFamily="18" charset="0"/>
                <a:cs typeface="Times New Roman" pitchFamily="18" charset="0"/>
              </a:rPr>
              <a:t>Самое любопытное место здесь естественный грот, в своде которого есть трещина, уходящая в глубину скалы, и из нее сочится вода, которая считается целебной. Здесь делают жерт­воприношения рисом, монетами, табаком, к сосне привязывают лоскутки материи – просьба к горному духу даровать здоровье, богатство и благополучие.</a:t>
            </a:r>
            <a:endParaRPr lang="ru-RU" sz="1600" dirty="0">
              <a:latin typeface="Times New Roman" pitchFamily="18" charset="0"/>
              <a:cs typeface="Times New Roman" pitchFamily="18" charset="0"/>
            </a:endParaRPr>
          </a:p>
        </p:txBody>
      </p:sp>
      <p:pic>
        <p:nvPicPr>
          <p:cNvPr id="4" name="Содержимое 3" descr="4.jpg"/>
          <p:cNvPicPr>
            <a:picLocks noGrp="1" noChangeAspect="1"/>
          </p:cNvPicPr>
          <p:nvPr>
            <p:ph idx="1"/>
          </p:nvPr>
        </p:nvPicPr>
        <p:blipFill>
          <a:blip r:embed="rId2" cstate="print"/>
          <a:stretch>
            <a:fillRect/>
          </a:stretch>
        </p:blipFill>
        <p:spPr>
          <a:xfrm>
            <a:off x="899592" y="1844824"/>
            <a:ext cx="7416824" cy="4725888"/>
          </a:xfrm>
        </p:spPr>
      </p:pic>
    </p:spTree>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020762"/>
          </a:xfrm>
        </p:spPr>
        <p:txBody>
          <a:bodyPr>
            <a:noAutofit/>
          </a:bodyPr>
          <a:lstStyle/>
          <a:p>
            <a:r>
              <a:rPr lang="ru-RU" sz="1600" dirty="0" smtClean="0">
                <a:latin typeface="Times New Roman" pitchFamily="18" charset="0"/>
                <a:cs typeface="Times New Roman" pitchFamily="18" charset="0"/>
              </a:rPr>
              <a:t>Щель грешников– естественное нагромождение ее обломков, образующих узкий сквозной проход длиной 2.5 метра. Проход в скале —своеобразное чистилище: если человек свободно пролез через эту щель между глыбами, значит он не грешен и </a:t>
            </a:r>
            <a:r>
              <a:rPr lang="ru-RU" sz="1600" dirty="0" err="1" smtClean="0">
                <a:latin typeface="Times New Roman" pitchFamily="18" charset="0"/>
                <a:cs typeface="Times New Roman" pitchFamily="18" charset="0"/>
              </a:rPr>
              <a:t>Алханай</a:t>
            </a:r>
            <a:r>
              <a:rPr lang="ru-RU" sz="1600" dirty="0" smtClean="0">
                <a:latin typeface="Times New Roman" pitchFamily="18" charset="0"/>
                <a:cs typeface="Times New Roman" pitchFamily="18" charset="0"/>
              </a:rPr>
              <a:t> его принимает, если он не может пролезть или боится, то </a:t>
            </a:r>
            <a:r>
              <a:rPr lang="ru-RU" sz="1600" dirty="0" err="1" smtClean="0">
                <a:latin typeface="Times New Roman" pitchFamily="18" charset="0"/>
                <a:cs typeface="Times New Roman" pitchFamily="18" charset="0"/>
              </a:rPr>
              <a:t>Алханай</a:t>
            </a:r>
            <a:r>
              <a:rPr lang="ru-RU" sz="1600" dirty="0" smtClean="0">
                <a:latin typeface="Times New Roman" pitchFamily="18" charset="0"/>
                <a:cs typeface="Times New Roman" pitchFamily="18" charset="0"/>
              </a:rPr>
              <a:t> его не принима­ет, поскольку человеку мешают </a:t>
            </a:r>
            <a:r>
              <a:rPr lang="ru-RU" sz="1600" dirty="0" smtClean="0">
                <a:latin typeface="Times New Roman" pitchFamily="18" charset="0"/>
                <a:cs typeface="Times New Roman" pitchFamily="18" charset="0"/>
              </a:rPr>
              <a:t>грехи.</a:t>
            </a:r>
            <a:endParaRPr lang="ru-RU" sz="1600" dirty="0">
              <a:latin typeface="Times New Roman" pitchFamily="18" charset="0"/>
              <a:cs typeface="Times New Roman" pitchFamily="18" charset="0"/>
            </a:endParaRPr>
          </a:p>
        </p:txBody>
      </p:sp>
      <p:pic>
        <p:nvPicPr>
          <p:cNvPr id="4" name="Содержимое 3" descr="5.jpg"/>
          <p:cNvPicPr>
            <a:picLocks noGrp="1" noChangeAspect="1"/>
          </p:cNvPicPr>
          <p:nvPr>
            <p:ph idx="1"/>
          </p:nvPr>
        </p:nvPicPr>
        <p:blipFill>
          <a:blip r:embed="rId2" cstate="print"/>
          <a:stretch>
            <a:fillRect/>
          </a:stretch>
        </p:blipFill>
        <p:spPr>
          <a:xfrm>
            <a:off x="1115616" y="1844824"/>
            <a:ext cx="7056784" cy="4698522"/>
          </a:xfrm>
        </p:spPr>
      </p:pic>
    </p:spTree>
  </p:cSld>
  <p:clrMapOvr>
    <a:masterClrMapping/>
  </p:clrMapOvr>
  <p:transition spd="med">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712968" cy="1020762"/>
          </a:xfrm>
        </p:spPr>
        <p:txBody>
          <a:bodyPr>
            <a:noAutofit/>
          </a:bodyPr>
          <a:lstStyle/>
          <a:p>
            <a:r>
              <a:rPr lang="ru-RU" sz="1400" dirty="0" err="1" smtClean="0">
                <a:latin typeface="Times New Roman" pitchFamily="18" charset="0"/>
                <a:cs typeface="Times New Roman" pitchFamily="18" charset="0"/>
              </a:rPr>
              <a:t>Эхын</a:t>
            </a:r>
            <a:r>
              <a:rPr lang="ru-RU" sz="1400" dirty="0" smtClean="0">
                <a:latin typeface="Times New Roman" pitchFamily="18" charset="0"/>
                <a:cs typeface="Times New Roman" pitchFamily="18" charset="0"/>
              </a:rPr>
              <a:t> Умай — это естественный грот длиной около 4 м .,. Здесь паломники совершают ритуальные обряды и просят у хранительницы </a:t>
            </a:r>
            <a:r>
              <a:rPr lang="ru-RU" sz="1400" dirty="0" err="1" smtClean="0">
                <a:latin typeface="Times New Roman" pitchFamily="18" charset="0"/>
                <a:cs typeface="Times New Roman" pitchFamily="18" charset="0"/>
              </a:rPr>
              <a:t>Эхын</a:t>
            </a:r>
            <a:r>
              <a:rPr lang="ru-RU" sz="1400" dirty="0" smtClean="0">
                <a:latin typeface="Times New Roman" pitchFamily="18" charset="0"/>
                <a:cs typeface="Times New Roman" pitchFamily="18" charset="0"/>
              </a:rPr>
              <a:t> Умай детей для продолжения своего рода. Грот, как правило, навещали и навещают те семьи, у которых по разным причинам нет детей. Жертвоприношения совершают у входа в грот, выговаривая и вымаливая свои просьбы. Внутри грота зажигают лампадку, окуривают пространство благовонными травами, совер­шают « </a:t>
            </a:r>
            <a:r>
              <a:rPr lang="ru-RU" sz="1400" dirty="0" err="1" smtClean="0">
                <a:latin typeface="Times New Roman" pitchFamily="18" charset="0"/>
                <a:cs typeface="Times New Roman" pitchFamily="18" charset="0"/>
              </a:rPr>
              <a:t>омоление</a:t>
            </a:r>
            <a:r>
              <a:rPr lang="ru-RU" sz="1400" dirty="0" smtClean="0">
                <a:latin typeface="Times New Roman" pitchFamily="18" charset="0"/>
                <a:cs typeface="Times New Roman" pitchFamily="18" charset="0"/>
              </a:rPr>
              <a:t> » каплями воды, стекающими по стенкам и с потолка грота. Затем ищут, буквально выковыривая пальцами из ямок стен и потолка, камушки. По поверьям, сколько камушков удалось «добыть» в Чреве Матери, столько детей должно родиться.</a:t>
            </a:r>
            <a:endParaRPr lang="ru-RU" sz="1400" dirty="0">
              <a:latin typeface="Times New Roman" pitchFamily="18" charset="0"/>
              <a:cs typeface="Times New Roman" pitchFamily="18" charset="0"/>
            </a:endParaRPr>
          </a:p>
        </p:txBody>
      </p:sp>
      <p:pic>
        <p:nvPicPr>
          <p:cNvPr id="4" name="Содержимое 3" descr="6.jpg"/>
          <p:cNvPicPr>
            <a:picLocks noGrp="1" noChangeAspect="1"/>
          </p:cNvPicPr>
          <p:nvPr>
            <p:ph idx="1"/>
          </p:nvPr>
        </p:nvPicPr>
        <p:blipFill>
          <a:blip r:embed="rId2" cstate="print"/>
          <a:stretch>
            <a:fillRect/>
          </a:stretch>
        </p:blipFill>
        <p:spPr>
          <a:xfrm>
            <a:off x="971600" y="1700808"/>
            <a:ext cx="7344816" cy="4877417"/>
          </a:xfrm>
        </p:spPr>
      </p:pic>
    </p:spTree>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856984" cy="1020762"/>
          </a:xfrm>
        </p:spPr>
        <p:txBody>
          <a:bodyPr>
            <a:noAutofit/>
          </a:bodyPr>
          <a:lstStyle/>
          <a:p>
            <a:r>
              <a:rPr lang="ru-RU" sz="1600" dirty="0" err="1" smtClean="0">
                <a:latin typeface="Times New Roman" pitchFamily="18" charset="0"/>
                <a:cs typeface="Times New Roman" pitchFamily="18" charset="0"/>
              </a:rPr>
              <a:t>Зурхэн</a:t>
            </a:r>
            <a:r>
              <a:rPr lang="ru-RU" sz="1600" dirty="0" smtClean="0">
                <a:latin typeface="Times New Roman" pitchFamily="18" charset="0"/>
                <a:cs typeface="Times New Roman" pitchFamily="18" charset="0"/>
              </a:rPr>
              <a:t> шалун Каменное сердце – это сердце </a:t>
            </a:r>
            <a:r>
              <a:rPr lang="ru-RU" sz="1600" dirty="0" err="1" smtClean="0">
                <a:latin typeface="Times New Roman" pitchFamily="18" charset="0"/>
                <a:cs typeface="Times New Roman" pitchFamily="18" charset="0"/>
              </a:rPr>
              <a:t>Алханая</a:t>
            </a:r>
            <a:r>
              <a:rPr lang="ru-RU" sz="1600" dirty="0" smtClean="0">
                <a:latin typeface="Times New Roman" pitchFamily="18" charset="0"/>
                <a:cs typeface="Times New Roman" pitchFamily="18" charset="0"/>
              </a:rPr>
              <a:t> – целитель сердец и душ людей. Это природный Храм </a:t>
            </a:r>
            <a:r>
              <a:rPr lang="ru-RU" sz="1600" dirty="0" err="1" smtClean="0">
                <a:latin typeface="Times New Roman" pitchFamily="18" charset="0"/>
                <a:cs typeface="Times New Roman" pitchFamily="18" charset="0"/>
              </a:rPr>
              <a:t>Идама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Махагала</a:t>
            </a:r>
            <a:r>
              <a:rPr lang="ru-RU" sz="1600" dirty="0" smtClean="0">
                <a:latin typeface="Times New Roman" pitchFamily="18" charset="0"/>
                <a:cs typeface="Times New Roman" pitchFamily="18" charset="0"/>
              </a:rPr>
              <a:t> – покровителя буддийской веры. На северо-западных склонах останца имеется грот, по форме напоминающий перевернутый сапог с узкой «горловиной» длиной до 1 м и глубоким изги­бом до 1,5 м. В глубине грота делают жертвоприношения. Сюда приходят паломники, чтобы избавиться от сердечных болезней, молиться и вобрать в себя энергию Сердца </a:t>
            </a:r>
            <a:r>
              <a:rPr lang="ru-RU" sz="1600" dirty="0" err="1" smtClean="0">
                <a:latin typeface="Times New Roman" pitchFamily="18" charset="0"/>
                <a:cs typeface="Times New Roman" pitchFamily="18" charset="0"/>
              </a:rPr>
              <a:t>Алханая</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4" name="Содержимое 3" descr="8.jpg"/>
          <p:cNvPicPr>
            <a:picLocks noGrp="1" noChangeAspect="1"/>
          </p:cNvPicPr>
          <p:nvPr>
            <p:ph idx="1"/>
          </p:nvPr>
        </p:nvPicPr>
        <p:blipFill>
          <a:blip r:embed="rId2" cstate="print"/>
          <a:stretch>
            <a:fillRect/>
          </a:stretch>
        </p:blipFill>
        <p:spPr>
          <a:xfrm>
            <a:off x="683568" y="2060848"/>
            <a:ext cx="7848872" cy="4411588"/>
          </a:xfrm>
        </p:spPr>
      </p:pic>
    </p:spTree>
  </p:cSld>
  <p:clrMapOvr>
    <a:masterClrMapping/>
  </p:clrMapOvr>
  <p:transition spd="med">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568952" cy="1020762"/>
          </a:xfrm>
        </p:spPr>
        <p:txBody>
          <a:bodyPr>
            <a:noAutofit/>
          </a:bodyPr>
          <a:lstStyle/>
          <a:p>
            <a:r>
              <a:rPr lang="ru-RU" sz="1600" dirty="0" smtClean="0">
                <a:latin typeface="Times New Roman" pitchFamily="18" charset="0"/>
                <a:cs typeface="Times New Roman" pitchFamily="18" charset="0"/>
              </a:rPr>
              <a:t>Часовня  </a:t>
            </a:r>
            <a:r>
              <a:rPr lang="ru-RU" sz="1600" dirty="0" smtClean="0">
                <a:latin typeface="Times New Roman" pitchFamily="18" charset="0"/>
                <a:cs typeface="Times New Roman" pitchFamily="18" charset="0"/>
              </a:rPr>
              <a:t>в </a:t>
            </a:r>
            <a:r>
              <a:rPr lang="ru-RU" sz="1600" dirty="0" smtClean="0">
                <a:latin typeface="Times New Roman" pitchFamily="18" charset="0"/>
                <a:cs typeface="Times New Roman" pitchFamily="18" charset="0"/>
              </a:rPr>
              <a:t>40 м от ручья, протекающего перед </a:t>
            </a:r>
            <a:r>
              <a:rPr lang="ru-RU" sz="1600" dirty="0" smtClean="0">
                <a:latin typeface="Times New Roman" pitchFamily="18" charset="0"/>
                <a:cs typeface="Times New Roman" pitchFamily="18" charset="0"/>
              </a:rPr>
              <a:t> Храмом </a:t>
            </a:r>
            <a:r>
              <a:rPr lang="ru-RU" sz="1600" dirty="0" smtClean="0">
                <a:latin typeface="Times New Roman" pitchFamily="18" charset="0"/>
                <a:cs typeface="Times New Roman" pitchFamily="18" charset="0"/>
              </a:rPr>
              <a:t>Ворот, на его правом берегу расположена часовня в виде небольшого каменного домика. Часовня сложена из остроугольных обломков пород и побелена снаружи известью. Внутри небольшое помещение с металлическими чашами для жертвоприношений местным духам </a:t>
            </a:r>
            <a:r>
              <a:rPr lang="ru-RU" sz="1600" dirty="0" err="1" smtClean="0">
                <a:latin typeface="Times New Roman" pitchFamily="18" charset="0"/>
                <a:cs typeface="Times New Roman" pitchFamily="18" charset="0"/>
              </a:rPr>
              <a:t>Алханая</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4" name="Содержимое 3" descr="9.jpg"/>
          <p:cNvPicPr>
            <a:picLocks noGrp="1" noChangeAspect="1"/>
          </p:cNvPicPr>
          <p:nvPr>
            <p:ph idx="1"/>
          </p:nvPr>
        </p:nvPicPr>
        <p:blipFill>
          <a:blip r:embed="rId2" cstate="print"/>
          <a:stretch>
            <a:fillRect/>
          </a:stretch>
        </p:blipFill>
        <p:spPr>
          <a:xfrm>
            <a:off x="827584" y="1844824"/>
            <a:ext cx="7632848" cy="4746411"/>
          </a:xfrm>
        </p:spPr>
      </p:pic>
    </p:spTree>
  </p:cSld>
  <p:clrMapOvr>
    <a:masterClrMapping/>
  </p:clrMapOvr>
  <p:transition spd="med">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TF00001018.potx" id="{D19C2884-2C55-4C1A-A5C2-5D03FF1F35A4}" vid="{5F7A9C6A-558C-4654-B762-2F22BC904FAE}"/>
    </a:ext>
  </a:extLst>
</a:theme>
</file>

<file path=docProps/app.xml><?xml version="1.0" encoding="utf-8"?>
<Properties xmlns="http://schemas.openxmlformats.org/officeDocument/2006/extended-properties" xmlns:vt="http://schemas.openxmlformats.org/officeDocument/2006/docPropsVTypes">
  <Template>tf02804846_win32</Template>
  <TotalTime>185</TotalTime>
  <Words>751</Words>
  <Application>Microsoft Office PowerPoint</Application>
  <PresentationFormat>Экран (4:3)</PresentationFormat>
  <Paragraphs>27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Chalkboard 16x9</vt:lpstr>
      <vt:lpstr>Алханай</vt:lpstr>
      <vt:lpstr>Алханай - единственное место в России где сложилась гармоничная система культовых буддийских и природных памятников.</vt:lpstr>
      <vt:lpstr>О парке Алханай</vt:lpstr>
      <vt:lpstr>Гора Алханай – самая высокая точка Алханайского горного массива, она издавна служит основой культа в религии бурят. Вершину Алха­ная называют обителью божеств. Н а горе Алханай есть обоо – место жертвоприношений с сухой веточкой, на которой подвязаны лоскутки материи. По периметру плоской вершины горы Алханай проложена тропа, по ней верующие совершают обход с чтением молитв вокруг священной вершины.</vt:lpstr>
      <vt:lpstr>Самое любопытное место здесь естественный грот, в своде которого есть трещина, уходящая в глубину скалы, и из нее сочится вода, которая считается целебной. Здесь делают жерт­воприношения рисом, монетами, табаком, к сосне привязывают лоскутки материи – просьба к горному духу даровать здоровье, богатство и благополучие.</vt:lpstr>
      <vt:lpstr>Щель грешников– естественное нагромождение ее обломков, образующих узкий сквозной проход длиной 2.5 метра. Проход в скале —своеобразное чистилище: если человек свободно пролез через эту щель между глыбами, значит он не грешен и Алханай его принимает, если он не может пролезть или боится, то Алханай его не принима­ет, поскольку человеку мешают грехи.</vt:lpstr>
      <vt:lpstr>Эхын Умай — это естественный грот длиной около 4 м .,. Здесь паломники совершают ритуальные обряды и просят у хранительницы Эхын Умай детей для продолжения своего рода. Грот, как правило, навещали и навещают те семьи, у которых по разным причинам нет детей. Жертвоприношения совершают у входа в грот, выговаривая и вымаливая свои просьбы. Внутри грота зажигают лампадку, окуривают пространство благовонными травами, совер­шают « омоление » каплями воды, стекающими по стенкам и с потолка грота. Затем ищут, буквально выковыривая пальцами из ямок стен и потолка, камушки. По поверьям, сколько камушков удалось «добыть» в Чреве Матери, столько детей должно родиться.</vt:lpstr>
      <vt:lpstr>Зурхэн шалун Каменное сердце – это сердце Алханая – целитель сердец и душ людей. Это природный Храм Идама Махагала – покровителя буддийской веры. На северо-западных склонах останца имеется грот, по форме напоминающий перевернутый сапог с узкой «горловиной» длиной до 1 м и глубоким изги­бом до 1,5 м. В глубине грота делают жертвоприношения. Сюда приходят паломники, чтобы избавиться от сердечных болезней, молиться и вобрать в себя энергию Сердца Алханая.</vt:lpstr>
      <vt:lpstr>Часовня  в 40 м от ручья, протекающего перед  Храмом Ворот, на его правом берегу расположена часовня в виде небольшого каменного домика. Часовня сложена из остроугольных обломков пород и побелена снаружи известью. Внутри небольшое помещение с металлическими чашами для жертвоприношений местным духам Алханая.</vt:lpstr>
      <vt:lpstr>Алханайское обоо занимает центральное место в системе проводимых буддистских обрядов, связанных с Алханайским природно - культовым комплексом. Считается, что именно в это время здесь происходит наибольшее представительство хозяев и духов этой местности. Во время обряда верующими и буддистскими священнослужителями у духов и божеств испрашивается хороший урожай, умножение скота, удаление бед, болезней и несчастий, успех и удача во всех делах. Во время молебна исполняется обряд «город» - обхождение обоо по солнцу нечетное количество раз с чтением молитв и мантр, молением о благополучии для своей семьи, родных и близких. Завершается молебен народными гуляниями, спортивными состязаниями и культурными мероприятиями внизу под пологом леса на обширной лужайке.</vt:lpstr>
      <vt:lpstr>Алханай очень интересное место, где абсолютно все обладает лечебными свойствами, здесь люди излечиваются от различных болезней. Лечебные источники, их девять, каждый из них излечивает от каких либо заболеваний. Также очень богат растительный мир. И здесь природа не обошла стороной: каждое дерево, каждый кустик обладает лечебными свойствами.</vt:lpstr>
      <vt:lpstr>Источники: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Дарья Борисовна</dc:creator>
  <cp:lastModifiedBy>User</cp:lastModifiedBy>
  <cp:revision>20</cp:revision>
  <dcterms:created xsi:type="dcterms:W3CDTF">2022-02-27T23:13:16Z</dcterms:created>
  <dcterms:modified xsi:type="dcterms:W3CDTF">2022-02-28T02:29:02Z</dcterms:modified>
</cp:coreProperties>
</file>