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23B89-6AB7-492F-8FA1-0F3C197A9B82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3E98-91F2-4ACE-9E0A-F2000481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4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3E98-91F2-4ACE-9E0A-F20004813B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28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64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74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37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1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6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29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1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52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23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317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rk.aif.ru/zabaikalie/zabaikalie_details/80376" TargetMode="External"/><Relationship Id="rId2" Type="http://schemas.openxmlformats.org/officeDocument/2006/relationships/hyperlink" Target="https://www.culture.ru/traditions/religion-heritage/location-zabaikalskii-kra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ita-eparhia.ru/agios/palom/" TargetMode="External"/><Relationship Id="rId5" Type="http://schemas.openxmlformats.org/officeDocument/2006/relationships/hyperlink" Target="https://ruskline.ru/monitoring_smi/2001/02/03/svyatye_mesta_zabajkal_ya_ozero_irgen/" TargetMode="External"/><Relationship Id="rId4" Type="http://schemas.openxmlformats.org/officeDocument/2006/relationships/hyperlink" Target="https://www.tripadvisor.ru/Attractions-g2697872-Activities-c47-t10-Zabaikalye_Siberian_District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AFD3B-D0DB-D047-840C-693168EAE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ГПОУ «Нерчинский аграрный техникум»</a:t>
            </a:r>
            <a:br>
              <a:rPr lang="ru-RU" sz="3600" dirty="0" smtClean="0"/>
            </a:br>
            <a:r>
              <a:rPr lang="ru-RU" dirty="0" smtClean="0"/>
              <a:t>«Путеводитель по святым местам</a:t>
            </a:r>
            <a:r>
              <a:rPr lang="en-US" dirty="0" smtClean="0"/>
              <a:t> </a:t>
            </a:r>
            <a:r>
              <a:rPr lang="ru-RU" dirty="0" smtClean="0"/>
              <a:t>края»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47CD15-29CB-4243-9D5E-8DA3A36AA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Работу </a:t>
            </a:r>
            <a:r>
              <a:rPr lang="ru-RU" dirty="0" smtClean="0"/>
              <a:t>выполнил</a:t>
            </a:r>
            <a:r>
              <a:rPr lang="ru-RU" dirty="0" smtClean="0"/>
              <a:t>а</a:t>
            </a:r>
          </a:p>
          <a:p>
            <a:pPr algn="r"/>
            <a:r>
              <a:rPr lang="ru-RU" dirty="0" smtClean="0"/>
              <a:t>Студентка 1 курса</a:t>
            </a:r>
          </a:p>
          <a:p>
            <a:pPr algn="r"/>
            <a:r>
              <a:rPr lang="ru-RU" dirty="0" smtClean="0"/>
              <a:t>Специальность« «Кинология»</a:t>
            </a:r>
            <a:r>
              <a:rPr lang="ru-RU" dirty="0" smtClean="0"/>
              <a:t>:  </a:t>
            </a:r>
            <a:endParaRPr lang="ru-RU" dirty="0" smtClean="0"/>
          </a:p>
          <a:p>
            <a:pPr algn="r"/>
            <a:r>
              <a:rPr lang="ru-RU" dirty="0" smtClean="0"/>
              <a:t>Сидорова Александра Валентиновна </a:t>
            </a:r>
          </a:p>
          <a:p>
            <a:pPr algn="r"/>
            <a:r>
              <a:rPr lang="ru-RU" dirty="0" smtClean="0"/>
              <a:t>Руководитель: Непомнящих Татьяна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3633689"/>
      </p:ext>
    </p:extLst>
  </p:cSld>
  <p:clrMapOvr>
    <a:masterClrMapping/>
  </p:clrMapOvr>
  <p:transition advTm="5938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35E0B-D319-D941-81D4-B6580165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14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Чрево матери</a:t>
            </a:r>
            <a:endParaRPr lang="ru-R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0586F-AC20-E642-A2E7-7543D51D2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491" y="149672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Где</a:t>
            </a:r>
            <a:r>
              <a:rPr lang="ru-RU" sz="2200" dirty="0"/>
              <a:t>: Агинский Бурятский автономный округ, </a:t>
            </a:r>
            <a:r>
              <a:rPr lang="ru-RU" sz="2200" dirty="0" err="1"/>
              <a:t>Дульдургинский</a:t>
            </a:r>
            <a:r>
              <a:rPr lang="ru-RU" sz="2200" dirty="0"/>
              <a:t> район</a:t>
            </a:r>
            <a:r>
              <a:rPr lang="ru-RU" sz="2200" dirty="0" smtClean="0"/>
              <a:t>.</a:t>
            </a:r>
            <a:r>
              <a:rPr lang="ru-RU" sz="2200" dirty="0"/>
              <a:t>
Чем знаменито место: Чрево матери – небольшой естественный грот, куда бездетные женщины приходят просить у Хозяина горы ребенка. Это место дает надежду бесплодным родителям. Они приезжают сюда за чудом. И чудо – случается. У многих впоследствии рождаются дети. Считается, что это место имеет магическое воздействие на организм женщины.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782" y="149672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xmlns="" val="2946007497"/>
      </p:ext>
    </p:extLst>
  </p:cSld>
  <p:clrMapOvr>
    <a:masterClrMapping/>
  </p:clrMapOvr>
  <p:transition advTm="6922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8E54F-F8B0-764F-AD4D-7A1631E8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445" y="0"/>
            <a:ext cx="5728855" cy="63240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Минеральный источник </a:t>
            </a:r>
            <a:r>
              <a:rPr lang="en-US" sz="2400" b="1" dirty="0" smtClean="0"/>
              <a:t>“</a:t>
            </a:r>
            <a:r>
              <a:rPr lang="ru-RU" sz="2400" b="1" dirty="0" err="1" smtClean="0"/>
              <a:t>Ургучан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2106B-CF0D-F24E-9B3C-E532E434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8970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Минеральный источник расположен в горно-климатическом бальнеологическом курорте «</a:t>
            </a:r>
            <a:r>
              <a:rPr lang="ru-RU" sz="2200" dirty="0" err="1"/>
              <a:t>Ургучан</a:t>
            </a:r>
            <a:r>
              <a:rPr lang="ru-RU" sz="2200" dirty="0"/>
              <a:t>», на высоте 810 м над уровнем моря, в узкой долине небольшой реки </a:t>
            </a:r>
            <a:r>
              <a:rPr lang="ru-RU" sz="2200" dirty="0" err="1"/>
              <a:t>Ургучан</a:t>
            </a:r>
            <a:r>
              <a:rPr lang="ru-RU" sz="2200" dirty="0"/>
              <a:t>, притока реки Шилки на северо-западном склоне </a:t>
            </a:r>
            <a:r>
              <a:rPr lang="ru-RU" sz="2200" dirty="0" err="1"/>
              <a:t>Борщевочного</a:t>
            </a:r>
            <a:r>
              <a:rPr lang="ru-RU" sz="2200" dirty="0"/>
              <a:t> хребта, покрытого густым хвойно-лиственничным лесом, в селе </a:t>
            </a:r>
            <a:r>
              <a:rPr lang="ru-RU" sz="2200" dirty="0" err="1"/>
              <a:t>Ургучан</a:t>
            </a:r>
            <a:r>
              <a:rPr lang="ru-RU" sz="2200" dirty="0"/>
              <a:t> </a:t>
            </a:r>
            <a:r>
              <a:rPr lang="ru-RU" sz="2200" dirty="0" err="1"/>
              <a:t>Балейского</a:t>
            </a:r>
            <a:r>
              <a:rPr lang="ru-RU" sz="2200" dirty="0"/>
              <a:t> района Забайкальского края.
</a:t>
            </a:r>
            <a:r>
              <a:rPr lang="ru-RU" sz="2200" dirty="0" smtClean="0"/>
              <a:t>«</a:t>
            </a:r>
            <a:r>
              <a:rPr lang="ru-RU" sz="2200" dirty="0" err="1"/>
              <a:t>Ургучан</a:t>
            </a:r>
            <a:r>
              <a:rPr lang="ru-RU" sz="2200" dirty="0"/>
              <a:t>» славен своими целебными источниками с древних времен. Здесь кочевали тунгусы и буряты, эвенки, эвены коренные жители Забайкалья. Минеральные источники выходят на поверхность в поросшей кустарником пойме речки </a:t>
            </a:r>
            <a:r>
              <a:rPr lang="ru-RU" sz="2200" dirty="0" err="1"/>
              <a:t>Ургучан</a:t>
            </a:r>
            <a:r>
              <a:rPr lang="ru-RU" sz="2200" dirty="0"/>
              <a:t>. Как курорт </a:t>
            </a:r>
            <a:r>
              <a:rPr lang="ru-RU" sz="2200" dirty="0" err="1"/>
              <a:t>Ургучан</a:t>
            </a:r>
            <a:r>
              <a:rPr lang="ru-RU" sz="2200" dirty="0"/>
              <a:t> стал развиваться после революции. Его использовали золотодобытчики г. Балея. Минеральные воды здесь эксплуатируются с 1936 г. Изучение же минеральной воды максимально пришлось на 60–70-е годы.
</a:t>
            </a:r>
            <a:r>
              <a:rPr lang="ru-RU" sz="2200" dirty="0" smtClean="0"/>
              <a:t>Уникальная </a:t>
            </a:r>
            <a:r>
              <a:rPr lang="ru-RU" sz="2200" dirty="0"/>
              <a:t>природа в совокупности с целебной водой делают эти места особенно привлекательными для желающих получить исцеления от различных болезней: опорно-двигательной системы (артрозы, артриты, полиартриты, радикулит, переломы); хронические неинфекционные кожные заболевания (нейродермит, язвы трофические, псориаз); заболевания нервной системы, гинекологические, вегетососудистая дистония, заболевание почек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1840764133"/>
      </p:ext>
    </p:extLst>
  </p:cSld>
  <p:clrMapOvr>
    <a:masterClrMapping/>
  </p:clrMapOvr>
  <p:transition advTm="10047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281" y="226579"/>
            <a:ext cx="6657109" cy="4938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Ургучан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64" y="1057361"/>
            <a:ext cx="5181600" cy="34494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456934"/>
            <a:ext cx="5181600" cy="3088719"/>
          </a:xfrm>
        </p:spPr>
      </p:pic>
    </p:spTree>
    <p:extLst>
      <p:ext uri="{BB962C8B-B14F-4D97-AF65-F5344CB8AC3E}">
        <p14:creationId xmlns:p14="http://schemas.microsoft.com/office/powerpoint/2010/main" xmlns="" val="3112947630"/>
      </p:ext>
    </p:extLst>
  </p:cSld>
  <p:clrMapOvr>
    <a:masterClrMapping/>
  </p:clrMapOvr>
  <p:transition advTm="5516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9F983-1957-FB48-A49E-D415F1CC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Водные ресурсы </a:t>
            </a:r>
            <a:r>
              <a:rPr lang="ru-RU" sz="2400" b="1" dirty="0" err="1" smtClean="0"/>
              <a:t>Ононского</a:t>
            </a:r>
            <a:r>
              <a:rPr lang="ru-RU" sz="2400" b="1" dirty="0" smtClean="0"/>
              <a:t> района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E01A16-3F1D-1048-8A3C-E9D444ABD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82" y="1510579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Водные ресурсы </a:t>
            </a:r>
            <a:r>
              <a:rPr lang="ru-RU" sz="2200" dirty="0" err="1"/>
              <a:t>Ононского</a:t>
            </a:r>
            <a:r>
              <a:rPr lang="ru-RU" sz="2200" dirty="0"/>
              <a:t> района
Рек на территории </a:t>
            </a:r>
            <a:r>
              <a:rPr lang="ru-RU" sz="2200" dirty="0" err="1"/>
              <a:t>Ононского</a:t>
            </a:r>
            <a:r>
              <a:rPr lang="ru-RU" sz="2200" dirty="0"/>
              <a:t> района мало, они маловодны. По северу и северо-востоку района протекает р. </a:t>
            </a:r>
            <a:r>
              <a:rPr lang="ru-RU" sz="2200" dirty="0" err="1"/>
              <a:t>Онон</a:t>
            </a:r>
            <a:r>
              <a:rPr lang="ru-RU" sz="2200" dirty="0"/>
              <a:t> и её приток р. </a:t>
            </a:r>
            <a:r>
              <a:rPr lang="ru-RU" sz="2200" dirty="0" smtClean="0"/>
              <a:t>Борзя. На </a:t>
            </a:r>
            <a:r>
              <a:rPr lang="ru-RU" sz="2200" dirty="0"/>
              <a:t>территории </a:t>
            </a:r>
            <a:r>
              <a:rPr lang="ru-RU" sz="2200" dirty="0" err="1"/>
              <a:t>Даурского</a:t>
            </a:r>
            <a:r>
              <a:rPr lang="ru-RU" sz="2200" dirty="0"/>
              <a:t> заповедника находятся озёра </a:t>
            </a:r>
            <a:r>
              <a:rPr lang="ru-RU" sz="2200" dirty="0" err="1"/>
              <a:t>Барун</a:t>
            </a:r>
            <a:r>
              <a:rPr lang="ru-RU" sz="2200" dirty="0"/>
              <a:t>-Торей и </a:t>
            </a:r>
            <a:r>
              <a:rPr lang="ru-RU" sz="2200" dirty="0" err="1"/>
              <a:t>Зун</a:t>
            </a:r>
            <a:r>
              <a:rPr lang="ru-RU" sz="2200" dirty="0"/>
              <a:t>-Торей (частично</a:t>
            </a:r>
            <a:r>
              <a:rPr lang="ru-RU" sz="2200" dirty="0" smtClean="0"/>
              <a:t>). В </a:t>
            </a:r>
            <a:r>
              <a:rPr lang="ru-RU" sz="2200" dirty="0"/>
              <a:t>восточной котловине района по всей площади распространены залежи озерных солей, соды, целебных грязей, источники минеральных вод.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510579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278002759"/>
      </p:ext>
    </p:extLst>
  </p:cSld>
  <p:clrMapOvr>
    <a:masterClrMapping/>
  </p:clrMapOvr>
  <p:transition advTm="825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43938-835D-954B-AA51-18FDD143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711" y="0"/>
            <a:ext cx="5825836" cy="5492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Минеральный источник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Дарасун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EF404-8A86-874B-997A-34E81C9E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429491"/>
            <a:ext cx="11263744" cy="6276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Минеральный источник «Дарасун» расположен в предгорьях </a:t>
            </a:r>
            <a:r>
              <a:rPr lang="ru-RU" sz="2200" dirty="0" err="1"/>
              <a:t>Могойтуйского</a:t>
            </a:r>
            <a:r>
              <a:rPr lang="ru-RU" sz="2200" dirty="0"/>
              <a:t> хребта, в долине реки Тура и ее притоке ручье Дарасун, у автотрассы Чита – </a:t>
            </a:r>
            <a:r>
              <a:rPr lang="ru-RU" sz="2200" dirty="0" err="1"/>
              <a:t>Акша</a:t>
            </a:r>
            <a:r>
              <a:rPr lang="ru-RU" sz="2200" dirty="0"/>
              <a:t> – Кыра, в поселке Курорт-Дарасун </a:t>
            </a:r>
            <a:r>
              <a:rPr lang="ru-RU" sz="2200" dirty="0" err="1"/>
              <a:t>Карымского</a:t>
            </a:r>
            <a:r>
              <a:rPr lang="ru-RU" sz="2200" dirty="0"/>
              <a:t> района Забайкальского края. Курорт Дарасун находится в низкогорье, на высоте 740-815 метров над уровнем моря. Считается, что поселок возник в 1800 г., для обслуживания лечащихся на минеральном источнике «Дарасун» курорта, по указу императора Павла I от </a:t>
            </a:r>
            <a:r>
              <a:rPr lang="ru-RU" sz="2200" dirty="0" smtClean="0"/>
              <a:t>17.10.1799.</a:t>
            </a:r>
            <a:r>
              <a:rPr lang="ru-RU" sz="2200" dirty="0"/>
              <a:t> </a:t>
            </a:r>
            <a:r>
              <a:rPr lang="ru-RU" sz="2200" dirty="0" smtClean="0"/>
              <a:t>Минеральные </a:t>
            </a:r>
            <a:r>
              <a:rPr lang="ru-RU" sz="2200" dirty="0"/>
              <a:t>воды </a:t>
            </a:r>
            <a:r>
              <a:rPr lang="ru-RU" sz="2200" dirty="0" err="1"/>
              <a:t>Дарасунского</a:t>
            </a:r>
            <a:r>
              <a:rPr lang="ru-RU" sz="2200" dirty="0"/>
              <a:t> месторождения минеральных вод относятся к </a:t>
            </a:r>
            <a:r>
              <a:rPr lang="ru-RU" sz="2200" dirty="0" smtClean="0"/>
              <a:t>холодным. </a:t>
            </a:r>
            <a:r>
              <a:rPr lang="ru-RU" sz="2200" dirty="0"/>
              <a:t>Высокоэффективные при внутреннем и наружном применении. Высокое содержание углекислоты, которое составляет 2,6-3,8 г/л. Целевое назначение вод – бальнеологические, лечебно-профилактические, столовые</a:t>
            </a:r>
            <a:r>
              <a:rPr lang="ru-RU" sz="2200" dirty="0" smtClean="0"/>
              <a:t>. По </a:t>
            </a:r>
            <a:r>
              <a:rPr lang="ru-RU" sz="2200" dirty="0"/>
              <a:t>вкусовым качествам, вода источника напоминает популярный кавказский «Нарзан». Особенностью является низкое содержание минералов и отсутствие сульфатов. </a:t>
            </a:r>
            <a:r>
              <a:rPr lang="ru-RU" sz="2200" dirty="0" err="1"/>
              <a:t>Дарасунский</a:t>
            </a:r>
            <a:r>
              <a:rPr lang="ru-RU" sz="2200" dirty="0"/>
              <a:t> нарзан относится к слабоминерализованным водам с большим содержанием углекислоты, кальция, магния, а также высоким содержанием биологически активных микроэлементов железа, марганца, кремниевой кислоты, бора, фтора, брома и ряда органических веществ</a:t>
            </a:r>
            <a:r>
              <a:rPr lang="ru-RU" sz="2200" dirty="0" smtClean="0"/>
              <a:t>.</a:t>
            </a:r>
            <a:r>
              <a:rPr lang="ru-RU" sz="2200" dirty="0"/>
              <a:t>
Воды источника начали использоваться в лечебных целях в 1819, когда возле минеральных источников были построены первые жилые дома. Более широкое использование началось в 1852. Как курорт действует с 1858. Впервые характеристику курорта, свойств минеральной воды дал В.Я. Кокосов в статье «</a:t>
            </a:r>
            <a:r>
              <a:rPr lang="ru-RU" sz="2200" dirty="0" err="1"/>
              <a:t>Дарасунские</a:t>
            </a:r>
            <a:r>
              <a:rPr lang="ru-RU" sz="2200" dirty="0"/>
              <a:t> минеральные воды и грязи» (1895</a:t>
            </a:r>
            <a:r>
              <a:rPr lang="ru-RU" sz="2200" dirty="0" smtClean="0"/>
              <a:t>). </a:t>
            </a:r>
            <a:r>
              <a:rPr lang="ru-RU" sz="2200" dirty="0"/>
              <a:t>В годы ВОВ функционировал как госпитальная база страны для лечения и реабилитации больных и раненых.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760545423"/>
      </p:ext>
    </p:extLst>
  </p:cSld>
  <p:clrMapOvr>
    <a:masterClrMapping/>
  </p:clrMapOvr>
  <p:transition advTm="10188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518" y="268143"/>
            <a:ext cx="6823364" cy="5077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Дарасун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109" y="1022096"/>
            <a:ext cx="5181600" cy="34522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406033"/>
            <a:ext cx="5181600" cy="3190522"/>
          </a:xfrm>
        </p:spPr>
      </p:pic>
    </p:spTree>
    <p:extLst>
      <p:ext uri="{BB962C8B-B14F-4D97-AF65-F5344CB8AC3E}">
        <p14:creationId xmlns:p14="http://schemas.microsoft.com/office/powerpoint/2010/main" xmlns="" val="2577329043"/>
      </p:ext>
    </p:extLst>
  </p:cSld>
  <p:clrMapOvr>
    <a:masterClrMapping/>
  </p:clrMapOvr>
  <p:transition advTm="6843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01F41-D58C-F342-ACF3-C3386807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9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Минеральный источник</a:t>
            </a:r>
            <a:r>
              <a:rPr lang="en-US" sz="2400" b="1" dirty="0" smtClean="0"/>
              <a:t>”</a:t>
            </a:r>
            <a:r>
              <a:rPr lang="ru-RU" sz="2400" b="1" dirty="0" smtClean="0"/>
              <a:t>Кислый ключ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5B1BD-B467-F44F-8963-5DF550CDB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016000"/>
            <a:ext cx="6096000" cy="4801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Минеральный источник «Кислый ключ» расположен на берегу ручья Мир, притока реки Могойтуй, в 3.4 км южнее поселка при станции </a:t>
            </a:r>
            <a:r>
              <a:rPr lang="ru-RU" sz="2200" dirty="0" err="1"/>
              <a:t>Адриановка</a:t>
            </a:r>
            <a:r>
              <a:rPr lang="ru-RU" sz="2200" dirty="0"/>
              <a:t> </a:t>
            </a:r>
            <a:r>
              <a:rPr lang="ru-RU" sz="2200" dirty="0" err="1"/>
              <a:t>Карымского</a:t>
            </a:r>
            <a:r>
              <a:rPr lang="ru-RU" sz="2200" dirty="0"/>
              <a:t> района Забайкальского </a:t>
            </a:r>
            <a:r>
              <a:rPr lang="ru-RU" sz="2200" dirty="0" err="1" smtClean="0"/>
              <a:t>края.Абсолютная</a:t>
            </a:r>
            <a:r>
              <a:rPr lang="ru-RU" sz="2200" dirty="0" smtClean="0"/>
              <a:t> </a:t>
            </a:r>
            <a:r>
              <a:rPr lang="ru-RU" sz="2200" dirty="0"/>
              <a:t>высота 663 м над уровнем моря. Источник обустроен, каптирован небольшим деревянным срубом, слив воды из колодца через отверстие. На </a:t>
            </a:r>
            <a:r>
              <a:rPr lang="ru-RU" sz="2200" dirty="0" err="1"/>
              <a:t>каптажном</a:t>
            </a:r>
            <a:r>
              <a:rPr lang="ru-RU" sz="2200" dirty="0"/>
              <a:t> сооружение родника, так же, как и на водной глади, на растениях, расположенных около родника, повсеместно присутствует охристые налёты оксида железа, мощность которых достигает 2-3 мм. Вода гидрокарбонатная кальциево-магниево-натриевая, углекислая, чистая, прозрачная, с сопутствующим запахом сероводорода, приятная на </a:t>
            </a:r>
            <a:r>
              <a:rPr lang="ru-RU" sz="2200" dirty="0" smtClean="0"/>
              <a:t>вкус.</a:t>
            </a:r>
            <a:r>
              <a:rPr lang="ru-RU" sz="2200" dirty="0"/>
              <a:t>
В 70 м юго-западнее находится выход еще одного необустроенного родника в заводи, имеет застойный режим.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708" y="1465841"/>
            <a:ext cx="5181600" cy="3890312"/>
          </a:xfrm>
        </p:spPr>
      </p:pic>
    </p:spTree>
    <p:extLst>
      <p:ext uri="{BB962C8B-B14F-4D97-AF65-F5344CB8AC3E}">
        <p14:creationId xmlns:p14="http://schemas.microsoft.com/office/powerpoint/2010/main" xmlns="" val="569443299"/>
      </p:ext>
    </p:extLst>
  </p:cSld>
  <p:clrMapOvr>
    <a:masterClrMapping/>
  </p:clrMapOvr>
  <p:transition advTm="914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18114" y="0"/>
            <a:ext cx="6800100" cy="116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400" b="1" dirty="0" smtClean="0"/>
              <a:t>Интернет-ресурсы </a:t>
            </a:r>
            <a:endParaRPr sz="2400" b="1"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99976" y="1122655"/>
            <a:ext cx="11207100" cy="461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2200" u="sng" dirty="0">
                <a:solidFill>
                  <a:schemeClr val="hlink"/>
                </a:solidFill>
                <a:hlinkClick r:id="rId2"/>
              </a:rPr>
              <a:t>https://www.culture.ru/traditions/religion-heritage/location-zabaikalskii-krai</a:t>
            </a:r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2200" u="sng" dirty="0">
                <a:solidFill>
                  <a:schemeClr val="hlink"/>
                </a:solidFill>
                <a:hlinkClick r:id="rId3"/>
              </a:rPr>
              <a:t>https://irk.aif.ru/zabaikalie/zabaikalie_details/80376</a:t>
            </a:r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2200" u="sng" dirty="0">
                <a:solidFill>
                  <a:schemeClr val="hlink"/>
                </a:solidFill>
                <a:hlinkClick r:id="rId4"/>
              </a:rPr>
              <a:t>https://www.tripadvisor.ru/Attractions-g2697872-Activities-c47-t10-Zabaikalye_Siberian_District.html</a:t>
            </a:r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2200" u="sng" dirty="0">
                <a:solidFill>
                  <a:schemeClr val="hlink"/>
                </a:solidFill>
                <a:hlinkClick r:id="rId5"/>
              </a:rPr>
              <a:t>https://ruskline.ru/monitoring_smi/2001/02/03/svyatye_mesta_zabajkal_ya_ozero_irgen/</a:t>
            </a:r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ru-RU" sz="2200" u="sng" dirty="0">
                <a:solidFill>
                  <a:schemeClr val="hlink"/>
                </a:solidFill>
                <a:hlinkClick r:id="rId6"/>
              </a:rPr>
              <a:t>https://chita-eparhia.ru/agios/palom/</a:t>
            </a:r>
          </a:p>
          <a:p>
            <a:pPr marL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  <p:transition advTm="5625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49783" y="2036618"/>
            <a:ext cx="5084618" cy="18288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2486367426"/>
      </p:ext>
    </p:extLst>
  </p:cSld>
  <p:clrMapOvr>
    <a:masterClrMapping/>
  </p:clrMapOvr>
  <p:transition advTm="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593D5-6069-5144-9D72-1DF3F805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8" y="14345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Мощи Преподобного </a:t>
            </a:r>
            <a:r>
              <a:rPr lang="ru-RU" sz="2400" dirty="0" err="1" smtClean="0"/>
              <a:t>Варлаама</a:t>
            </a:r>
            <a:r>
              <a:rPr lang="ru-RU" sz="2400" dirty="0" smtClean="0"/>
              <a:t> </a:t>
            </a:r>
            <a:r>
              <a:rPr lang="ru-RU" sz="2400" dirty="0" err="1" smtClean="0"/>
              <a:t>Чикойского</a:t>
            </a:r>
            <a:endParaRPr lang="ru-RU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173E34-EAA1-3E4A-996C-2B1CF1E55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469015"/>
            <a:ext cx="62121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Где</a:t>
            </a:r>
            <a:r>
              <a:rPr lang="ru-RU" sz="2200" dirty="0"/>
              <a:t>: Чита, Казанский кафедральный собор</a:t>
            </a:r>
            <a:r>
              <a:rPr lang="ru-RU" sz="2200" dirty="0" smtClean="0"/>
              <a:t>.</a:t>
            </a:r>
            <a:r>
              <a:rPr lang="ru-RU" sz="2200" dirty="0"/>
              <a:t>
Чем знаменито место: Святой </a:t>
            </a:r>
            <a:r>
              <a:rPr lang="ru-RU" sz="2200" dirty="0" err="1"/>
              <a:t>Варлаам</a:t>
            </a:r>
            <a:r>
              <a:rPr lang="ru-RU" sz="2200" dirty="0"/>
              <a:t> – единственный из святых подвижников, стяжавший святость, живя непосредственно в Забайкалье. Великим Божиим благоволением можно считать то, что Господь не только открыл имя этого пустынника, подвизавшегося в середине XIX века в </a:t>
            </a:r>
            <a:r>
              <a:rPr lang="ru-RU" sz="2200" dirty="0" err="1"/>
              <a:t>чикойских</a:t>
            </a:r>
            <a:r>
              <a:rPr lang="ru-RU" sz="2200" dirty="0"/>
              <a:t> горах, недалеко от селения Урлук, но и сподобил всех нас быть свидетелями обретения мощей Преподобного </a:t>
            </a:r>
            <a:r>
              <a:rPr lang="ru-RU" sz="2200" dirty="0" err="1"/>
              <a:t>Варлаама</a:t>
            </a:r>
            <a:r>
              <a:rPr lang="ru-RU" sz="2200" dirty="0"/>
              <a:t>. Смирением, терпением, любовью к людям, проповедью слова Божия пустынник </a:t>
            </a:r>
            <a:r>
              <a:rPr lang="ru-RU" sz="2200" dirty="0" err="1"/>
              <a:t>Варлаам</a:t>
            </a:r>
            <a:r>
              <a:rPr lang="ru-RU" sz="2200" dirty="0"/>
              <a:t> стяжал милость Божию и ныне пред Богом ходатайствует за весь Забайкальский край.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958" y="1469015"/>
            <a:ext cx="3416878" cy="4555837"/>
          </a:xfrm>
        </p:spPr>
      </p:pic>
    </p:spTree>
    <p:extLst>
      <p:ext uri="{BB962C8B-B14F-4D97-AF65-F5344CB8AC3E}">
        <p14:creationId xmlns:p14="http://schemas.microsoft.com/office/powerpoint/2010/main" xmlns="" val="3629388118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A0BAD-BE4F-C147-8C15-9AD3DC36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2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Храм-Ворота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A6145-A4FF-AF4F-96FA-DC819B9E7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171" y="1325563"/>
            <a:ext cx="64733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Где</a:t>
            </a:r>
            <a:r>
              <a:rPr lang="ru-RU" sz="2200" dirty="0"/>
              <a:t>: Агинский Бурятский автономный округ, </a:t>
            </a:r>
            <a:r>
              <a:rPr lang="ru-RU" sz="2200" dirty="0" err="1"/>
              <a:t>Дульдургинский</a:t>
            </a:r>
            <a:r>
              <a:rPr lang="ru-RU" sz="2200" dirty="0"/>
              <a:t> район</a:t>
            </a:r>
            <a:r>
              <a:rPr lang="ru-RU" sz="2200" dirty="0" smtClean="0"/>
              <a:t>.</a:t>
            </a:r>
            <a:r>
              <a:rPr lang="ru-RU" sz="2200" dirty="0"/>
              <a:t>
Чем знаменито место: Это скальный останец с естественной аркой, образованной в результате неоднородности выветривания, её расстояние от земли до свода составляет 6 метров. Под аркой находится буддийская ступа. Ламы считают, что Храм-Ворота образует канал, связывающий наш мир с надземной Шамбалой. Одна из легенд рассказывает, что </a:t>
            </a:r>
            <a:r>
              <a:rPr lang="ru-RU" sz="2200" dirty="0" err="1"/>
              <a:t>алханайские</a:t>
            </a:r>
            <a:r>
              <a:rPr lang="ru-RU" sz="2200" dirty="0"/>
              <a:t> ворота возникли под действием волшебной силы шаманов Чингисхана и местных шаманов. Агинские буряты связывают их с другим священным местом – островом Ольхон (на Байкале). Считается, что все жертвоприношения на </a:t>
            </a:r>
            <a:r>
              <a:rPr lang="ru-RU" sz="2200" dirty="0" err="1"/>
              <a:t>Алханае</a:t>
            </a:r>
            <a:r>
              <a:rPr lang="ru-RU" sz="2200" dirty="0"/>
              <a:t> через эти ворота попадают прямо к Хозяину острова Ольхон, культ которого является </a:t>
            </a:r>
            <a:r>
              <a:rPr lang="ru-RU" sz="2200" dirty="0" err="1"/>
              <a:t>общеплеменным</a:t>
            </a:r>
            <a:r>
              <a:rPr lang="ru-RU" sz="2200" dirty="0"/>
              <a:t> у хори-бурят.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232" y="1325563"/>
            <a:ext cx="3470117" cy="4351338"/>
          </a:xfrm>
        </p:spPr>
      </p:pic>
    </p:spTree>
    <p:extLst>
      <p:ext uri="{BB962C8B-B14F-4D97-AF65-F5344CB8AC3E}">
        <p14:creationId xmlns:p14="http://schemas.microsoft.com/office/powerpoint/2010/main" xmlns="" val="2279654945"/>
      </p:ext>
    </p:extLst>
  </p:cSld>
  <p:clrMapOvr>
    <a:masterClrMapping/>
  </p:clrMapOvr>
  <p:transition advTm="10204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FADED-C48C-C845-8653-96504CC5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Иргень</a:t>
            </a:r>
            <a:r>
              <a:rPr lang="ru-RU" sz="2400" b="1" dirty="0" smtClean="0"/>
              <a:t>-алтарь Забайкалья(озеро </a:t>
            </a:r>
            <a:r>
              <a:rPr lang="ru-RU" sz="2400" b="1" dirty="0" err="1" smtClean="0"/>
              <a:t>Иргень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DDCFB-1598-D147-826A-3DD029A68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71" y="1325563"/>
            <a:ext cx="57440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Где</a:t>
            </a:r>
            <a:r>
              <a:rPr lang="ru-RU" sz="2200" dirty="0"/>
              <a:t>: Читинский район, село </a:t>
            </a:r>
            <a:r>
              <a:rPr lang="ru-RU" sz="2200" dirty="0" err="1"/>
              <a:t>Иргень</a:t>
            </a:r>
            <a:r>
              <a:rPr lang="ru-RU" sz="2200" dirty="0" smtClean="0"/>
              <a:t>.</a:t>
            </a:r>
            <a:r>
              <a:rPr lang="ru-RU" sz="2200" dirty="0"/>
              <a:t>
Чем знаменито место: </a:t>
            </a:r>
            <a:r>
              <a:rPr lang="ru-RU" sz="2200" dirty="0" err="1"/>
              <a:t>Иргень</a:t>
            </a:r>
            <a:r>
              <a:rPr lang="ru-RU" sz="2200" dirty="0"/>
              <a:t> является священным местом для всего населения Забайкалья, независимо от вероисповедания и национальности. Когда на </a:t>
            </a:r>
            <a:r>
              <a:rPr lang="ru-RU" sz="2200" dirty="0" err="1"/>
              <a:t>Иргени</a:t>
            </a:r>
            <a:r>
              <a:rPr lang="ru-RU" sz="2200" dirty="0"/>
              <a:t> был выстроен храм, свет несколько раз показывался в нем, до этого сияние появлялось непосредственно над святым местом. Древность и всеобщность религиозного почитания </a:t>
            </a:r>
            <a:r>
              <a:rPr lang="ru-RU" sz="2200" dirty="0" err="1"/>
              <a:t>Иргени</a:t>
            </a:r>
            <a:r>
              <a:rPr lang="ru-RU" sz="2200" dirty="0"/>
              <a:t> говорит, что причина этого должна быть непременно реальная, действительная. На </a:t>
            </a:r>
            <a:r>
              <a:rPr lang="ru-RU" sz="2200" dirty="0" err="1"/>
              <a:t>Иргени</a:t>
            </a:r>
            <a:r>
              <a:rPr lang="ru-RU" sz="2200" dirty="0"/>
              <a:t> с незапамятных времен хранятся две святыни: останки, по преданию, замученных православных воинов и древняя благоговейно чтимая икона св. великомученицы </a:t>
            </a:r>
            <a:r>
              <a:rPr lang="ru-RU" sz="2200" dirty="0" err="1"/>
              <a:t>Параскевы</a:t>
            </a:r>
            <a:r>
              <a:rPr lang="ru-RU" sz="2200" dirty="0"/>
              <a:t> –Пятницы.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819" y="1325563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xmlns="" val="661795626"/>
      </p:ext>
    </p:extLst>
  </p:cSld>
  <p:clrMapOvr>
    <a:masterClrMapping/>
  </p:clrMapOvr>
  <p:transition advTm="105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8F7BE-A1A3-8947-94F9-BBB63E10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74" y="0"/>
            <a:ext cx="3034146" cy="466147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Алханай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840E1-D113-5140-8A1A-16BA4A626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717452"/>
            <a:ext cx="11195172" cy="5336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/>
              <a:t>Алханай</a:t>
            </a:r>
            <a:r>
              <a:rPr lang="ru-RU" sz="2200" dirty="0"/>
              <a:t> — это живописный горный массив, величественно возвышающийся над просторами степных и лесостепных ландшафтов юга Забайкальского края, привлекающий туристов целебными минеральными источниками и буддийскими святынями </a:t>
            </a:r>
            <a:r>
              <a:rPr lang="ru-RU" sz="2200" dirty="0" err="1"/>
              <a:t>алханайского</a:t>
            </a:r>
            <a:r>
              <a:rPr lang="ru-RU" sz="2200" dirty="0"/>
              <a:t> природно-культового </a:t>
            </a:r>
            <a:r>
              <a:rPr lang="ru-RU" sz="2200" dirty="0" err="1" smtClean="0"/>
              <a:t>комплекса.В</a:t>
            </a:r>
            <a:r>
              <a:rPr lang="ru-RU" sz="2200" dirty="0" smtClean="0"/>
              <a:t> </a:t>
            </a:r>
            <a:r>
              <a:rPr lang="ru-RU" sz="2200" dirty="0"/>
              <a:t>национальный парк входит прежде всего </a:t>
            </a:r>
            <a:r>
              <a:rPr lang="ru-RU" sz="2200" dirty="0" err="1"/>
              <a:t>Алханайский</a:t>
            </a:r>
            <a:r>
              <a:rPr lang="ru-RU" sz="2200" dirty="0"/>
              <a:t> горный массив — единственное место в России, где гармонично соседствуют уникальные памятники природы и сакральные объекты буддийской </a:t>
            </a:r>
            <a:r>
              <a:rPr lang="ru-RU" sz="2200" dirty="0" err="1" smtClean="0"/>
              <a:t>Алханай</a:t>
            </a:r>
            <a:r>
              <a:rPr lang="ru-RU" sz="2200" dirty="0" smtClean="0"/>
              <a:t> </a:t>
            </a:r>
            <a:r>
              <a:rPr lang="ru-RU" sz="2200" dirty="0"/>
              <a:t>относится к пяти священным вершинам северного буддизма. Глава буддийского духовенства Его святейшество Далай-Лама XIV </a:t>
            </a:r>
            <a:r>
              <a:rPr lang="ru-RU" sz="2200" dirty="0" err="1"/>
              <a:t>Данзан</a:t>
            </a:r>
            <a:r>
              <a:rPr lang="ru-RU" sz="2200" dirty="0"/>
              <a:t> </a:t>
            </a:r>
            <a:r>
              <a:rPr lang="ru-RU" sz="2200" dirty="0" err="1"/>
              <a:t>Жамсо</a:t>
            </a:r>
            <a:r>
              <a:rPr lang="ru-RU" sz="2200" dirty="0"/>
              <a:t> в 1991 году специально посетил культовые места </a:t>
            </a:r>
            <a:r>
              <a:rPr lang="ru-RU" sz="2200" dirty="0" err="1"/>
              <a:t>Алханая</a:t>
            </a:r>
            <a:r>
              <a:rPr lang="ru-RU" sz="2200" dirty="0"/>
              <a:t>. Такая слава вызывает популярность и уважение к этой святыне далеко за пределами Агинской </a:t>
            </a:r>
            <a:r>
              <a:rPr lang="ru-RU" sz="2200" dirty="0" smtClean="0"/>
              <a:t>степи.</a:t>
            </a:r>
            <a:r>
              <a:rPr lang="ru-RU" sz="2200" dirty="0"/>
              <a:t> </a:t>
            </a:r>
            <a:r>
              <a:rPr lang="ru-RU" sz="2200" dirty="0" smtClean="0"/>
              <a:t>Сотворенные </a:t>
            </a:r>
            <a:r>
              <a:rPr lang="ru-RU" sz="2200" dirty="0"/>
              <a:t>природой каменные изваяния,  являются объектами почитания и поклонения буддийских паломников. «</a:t>
            </a:r>
            <a:r>
              <a:rPr lang="ru-RU" sz="2200" dirty="0" err="1"/>
              <a:t>Дэмчог</a:t>
            </a:r>
            <a:r>
              <a:rPr lang="ru-RU" sz="2200" dirty="0"/>
              <a:t> </a:t>
            </a:r>
            <a:r>
              <a:rPr lang="ru-RU" sz="2200" dirty="0" err="1"/>
              <a:t>Сумэ</a:t>
            </a:r>
            <a:r>
              <a:rPr lang="ru-RU" sz="2200" dirty="0"/>
              <a:t>» — обитель хранителя </a:t>
            </a:r>
            <a:r>
              <a:rPr lang="ru-RU" sz="2200" dirty="0" err="1"/>
              <a:t>Алханая</a:t>
            </a:r>
            <a:r>
              <a:rPr lang="ru-RU" sz="2200" dirty="0"/>
              <a:t> божества </a:t>
            </a:r>
            <a:r>
              <a:rPr lang="ru-RU" sz="2200" dirty="0" err="1"/>
              <a:t>Дэмчог</a:t>
            </a:r>
            <a:r>
              <a:rPr lang="ru-RU" sz="2200" dirty="0"/>
              <a:t> (</a:t>
            </a:r>
            <a:r>
              <a:rPr lang="ru-RU" sz="2200" dirty="0" err="1"/>
              <a:t>идама</a:t>
            </a:r>
            <a:r>
              <a:rPr lang="ru-RU" sz="2200" dirty="0"/>
              <a:t> </a:t>
            </a:r>
            <a:r>
              <a:rPr lang="ru-RU" sz="2200" dirty="0" err="1"/>
              <a:t>Чакрасамвары</a:t>
            </a:r>
            <a:r>
              <a:rPr lang="ru-RU" sz="2200" dirty="0"/>
              <a:t>), поклонение которому по поверьям приносит человеку неисчислимые заслуги в этой жизни и будущих рождениях. «Храм Ворота» — величественная скала со сквозным </a:t>
            </a:r>
            <a:r>
              <a:rPr lang="ru-RU" sz="2200" dirty="0" smtClean="0"/>
              <a:t>проемом</a:t>
            </a:r>
            <a:r>
              <a:rPr lang="ru-RU" sz="2200" dirty="0"/>
              <a:t>, в центре которой сооружен </a:t>
            </a:r>
            <a:r>
              <a:rPr lang="ru-RU" sz="2200" dirty="0" err="1"/>
              <a:t>субурган</a:t>
            </a:r>
            <a:r>
              <a:rPr lang="ru-RU" sz="2200" dirty="0"/>
              <a:t>, способный умиротворять и излечивать людей. «Чрево матери», дарующая </a:t>
            </a:r>
            <a:r>
              <a:rPr lang="ru-RU" sz="2200" dirty="0" smtClean="0"/>
              <a:t>женщинам </a:t>
            </a:r>
            <a:r>
              <a:rPr lang="ru-RU" sz="2200" dirty="0"/>
              <a:t>детей. «</a:t>
            </a:r>
            <a:r>
              <a:rPr lang="ru-RU" sz="2200" dirty="0" err="1"/>
              <a:t>Наро</a:t>
            </a:r>
            <a:r>
              <a:rPr lang="ru-RU" sz="2200" dirty="0"/>
              <a:t> </a:t>
            </a:r>
            <a:r>
              <a:rPr lang="ru-RU" sz="2200" dirty="0" err="1"/>
              <a:t>Хажод</a:t>
            </a:r>
            <a:r>
              <a:rPr lang="ru-RU" sz="2200" dirty="0"/>
              <a:t>» — место медитаций буддистских священнослужителей. 
В </a:t>
            </a:r>
            <a:r>
              <a:rPr lang="ru-RU" sz="2200" dirty="0" err="1"/>
              <a:t>Алханае</a:t>
            </a:r>
            <a:r>
              <a:rPr lang="ru-RU" sz="2200" dirty="0"/>
              <a:t> богатый растительный и животный мир, сформировавшийся на стыке степей, лесов и высокогорий. Здесь отмечено более 340 видов растений, около 180 из которых находит применение в официальной и народной, в том числе тибетской медицине.</a:t>
            </a:r>
          </a:p>
        </p:txBody>
      </p:sp>
    </p:spTree>
    <p:extLst>
      <p:ext uri="{BB962C8B-B14F-4D97-AF65-F5344CB8AC3E}">
        <p14:creationId xmlns:p14="http://schemas.microsoft.com/office/powerpoint/2010/main" xmlns="" val="4226734595"/>
      </p:ext>
    </p:extLst>
  </p:cSld>
  <p:clrMapOvr>
    <a:masterClrMapping/>
  </p:clrMapOvr>
  <p:transition advTm="10281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93572" y="115744"/>
            <a:ext cx="4357255" cy="549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Алханай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363" y="763949"/>
            <a:ext cx="5181600" cy="34544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3844954296"/>
      </p:ext>
    </p:extLst>
  </p:cSld>
  <p:clrMapOvr>
    <a:masterClrMapping/>
  </p:clrMapOvr>
  <p:transition advTm="5063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471CF-3FFF-AB45-854D-8D6F3BDA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Скала-Церковь на устье </a:t>
            </a:r>
            <a:r>
              <a:rPr lang="ru-RU" sz="2400" b="1" dirty="0" err="1" smtClean="0"/>
              <a:t>Юмурчена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B0D257-8F19-3046-8518-49749D1C6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8" y="856343"/>
            <a:ext cx="6154056" cy="4794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Есть </a:t>
            </a:r>
            <a:r>
              <a:rPr lang="ru-RU" sz="2200" dirty="0"/>
              <a:t>в </a:t>
            </a:r>
            <a:r>
              <a:rPr lang="ru-RU" sz="2200" dirty="0" err="1"/>
              <a:t>Тунгокоченском</a:t>
            </a:r>
            <a:r>
              <a:rPr lang="ru-RU" sz="2200" dirty="0"/>
              <a:t> районе Забайкальского края одно сакральное место. Это Скала-Церковь, возвышается она там, где воды </a:t>
            </a:r>
            <a:r>
              <a:rPr lang="ru-RU" sz="2200" dirty="0" err="1"/>
              <a:t>Юмурчена</a:t>
            </a:r>
            <a:r>
              <a:rPr lang="ru-RU" sz="2200" dirty="0"/>
              <a:t> впадают в Витим. В 8 км вверх по течению </a:t>
            </a:r>
            <a:r>
              <a:rPr lang="ru-RU" sz="2200" dirty="0" err="1"/>
              <a:t>Юмурчена</a:t>
            </a:r>
            <a:r>
              <a:rPr lang="ru-RU" sz="2200" dirty="0"/>
              <a:t> находится одноименное </a:t>
            </a:r>
            <a:r>
              <a:rPr lang="ru-RU" sz="2200" dirty="0" err="1" smtClean="0"/>
              <a:t>село.На</a:t>
            </a:r>
            <a:r>
              <a:rPr lang="ru-RU" sz="2200" dirty="0" smtClean="0"/>
              <a:t> </a:t>
            </a:r>
            <a:r>
              <a:rPr lang="ru-RU" sz="2200" dirty="0"/>
              <a:t>устье реки </a:t>
            </a:r>
            <a:r>
              <a:rPr lang="ru-RU" sz="2200" dirty="0" err="1"/>
              <a:t>Юмурчен</a:t>
            </a:r>
            <a:r>
              <a:rPr lang="ru-RU" sz="2200" dirty="0"/>
              <a:t> из вод Витима рвется вверх высокий, похожий на клык, каменный останец. Это, знаменитая на Витиме скала «Церковь». Скала является священным местом поклонения эвенков. А ее вершину украшает православный крест. Скала является ориентиром реки </a:t>
            </a:r>
            <a:r>
              <a:rPr lang="ru-RU" sz="2200" dirty="0" err="1"/>
              <a:t>Юмурчен</a:t>
            </a:r>
            <a:r>
              <a:rPr lang="ru-RU" sz="2200" dirty="0"/>
              <a:t> – правого притока Витима. </a:t>
            </a:r>
            <a:r>
              <a:rPr lang="ru-RU" sz="2200" dirty="0" err="1"/>
              <a:t>Юмурчен</a:t>
            </a:r>
            <a:r>
              <a:rPr lang="ru-RU" sz="2200" dirty="0"/>
              <a:t> впадает в Витим спокойно и ровно. Считается, что справа от скалы любителям сплава стоит опасаться сильного и опасного прижима к скальной стене. Местность в районе скалы очень красивая, впрочем как и везде на </a:t>
            </a:r>
            <a:r>
              <a:rPr lang="ru-RU" sz="2200" dirty="0" err="1" smtClean="0"/>
              <a:t>Витиме.А</a:t>
            </a:r>
            <a:r>
              <a:rPr lang="ru-RU" sz="2200" dirty="0" smtClean="0"/>
              <a:t> </a:t>
            </a:r>
            <a:r>
              <a:rPr lang="ru-RU" sz="2200" dirty="0"/>
              <a:t>еще эта местность известна археологам обилием памятников </a:t>
            </a:r>
            <a:r>
              <a:rPr lang="ru-RU" sz="2200" dirty="0" err="1"/>
              <a:t>усть-юмурченской</a:t>
            </a:r>
            <a:r>
              <a:rPr lang="ru-RU" sz="2200" dirty="0"/>
              <a:t> культуры эпохи </a:t>
            </a:r>
            <a:r>
              <a:rPr lang="ru-RU" sz="2200" dirty="0" smtClean="0"/>
              <a:t>неолита.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086" y="1524433"/>
            <a:ext cx="5181600" cy="3333496"/>
          </a:xfrm>
        </p:spPr>
      </p:pic>
    </p:spTree>
    <p:extLst>
      <p:ext uri="{BB962C8B-B14F-4D97-AF65-F5344CB8AC3E}">
        <p14:creationId xmlns:p14="http://schemas.microsoft.com/office/powerpoint/2010/main" xmlns="" val="710472663"/>
      </p:ext>
    </p:extLst>
  </p:cSld>
  <p:clrMapOvr>
    <a:masterClrMapping/>
  </p:clrMapOvr>
  <p:transition advTm="10594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0F26A-6224-8E4A-923C-3DE74E4A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Родник</a:t>
            </a:r>
            <a:r>
              <a:rPr lang="en-US" sz="2400" b="1" dirty="0" smtClean="0"/>
              <a:t>”</a:t>
            </a:r>
            <a:r>
              <a:rPr lang="ru-RU" sz="2400" b="1" dirty="0" smtClean="0"/>
              <a:t>Глазной ключ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0C72DB-7BFE-3449-8440-C1A365099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4170" y="899886"/>
            <a:ext cx="8040915" cy="4892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Родник «Глазной ключ», священный источник почитаемый бурятами, расположен слева от автодороги Улан-Удэ – Чита (Р-258 «Байкал») в 6.3 км северо-восточнее села </a:t>
            </a:r>
            <a:r>
              <a:rPr lang="ru-RU" sz="2200" dirty="0" err="1"/>
              <a:t>Баляга</a:t>
            </a:r>
            <a:r>
              <a:rPr lang="ru-RU" sz="2200" dirty="0"/>
              <a:t> и 4,3 км северо-западнее села Тарбагатай Петровск-Забайкальского района Забайкальского края</a:t>
            </a:r>
            <a:r>
              <a:rPr lang="ru-RU" sz="2200" dirty="0" smtClean="0"/>
              <a:t>.</a:t>
            </a:r>
            <a:r>
              <a:rPr lang="ru-RU" sz="2200" dirty="0"/>
              <a:t>
Другое известное название источника «</a:t>
            </a:r>
            <a:r>
              <a:rPr lang="ru-RU" sz="2200" dirty="0" err="1"/>
              <a:t>Глазуниха</a:t>
            </a:r>
            <a:r>
              <a:rPr lang="ru-RU" sz="2200" dirty="0"/>
              <a:t>». Буряты буддисты почитают этот ключ, считают, что здесь святое место и в источнике живет добрый дух, лечащий болезни глаз. Чтобы задобрить духа, они читают молитвы и привязывают ленточки к кустарнику, растущему вокруг </a:t>
            </a:r>
            <a:r>
              <a:rPr lang="ru-RU" sz="2200" dirty="0" err="1" smtClean="0"/>
              <a:t>источника.Родник</a:t>
            </a:r>
            <a:r>
              <a:rPr lang="ru-RU" sz="2200" dirty="0" smtClean="0"/>
              <a:t> </a:t>
            </a:r>
            <a:r>
              <a:rPr lang="ru-RU" sz="2200" dirty="0"/>
              <a:t>обустроен, каптирован, слив воды по трубе. Вода слабоминерализованная, чистая, прозрачная, без запаха, приятная на вкус, дебет средний. Считается что в воде содержатся ионы серебра. Минеральный источник считается одной из местных достопримечательностей, многие проезжающие по трассе останавливаются и запасаются целебной водой. Рядом с источником устроена стоянка для транспорта и отдыха водителей и пассажиров, построено кафе.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7331" y="1253331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xmlns="" val="1678170726"/>
      </p:ext>
    </p:extLst>
  </p:cSld>
  <p:clrMapOvr>
    <a:masterClrMapping/>
  </p:clrMapOvr>
  <p:transition advTm="1039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3D531-92B0-5D40-A14D-FAF5EE06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01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Музей</a:t>
            </a:r>
            <a:r>
              <a:rPr lang="en-US" sz="2400" b="1" dirty="0" smtClean="0"/>
              <a:t>”</a:t>
            </a:r>
            <a:r>
              <a:rPr lang="ru-RU" sz="2400" b="1" dirty="0" smtClean="0"/>
              <a:t>Церковь декабристов</a:t>
            </a:r>
            <a:r>
              <a:rPr lang="en-US" sz="2400" b="1" dirty="0" smtClean="0"/>
              <a:t>”</a:t>
            </a:r>
            <a:endParaRPr lang="ru-RU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78DAC-ED40-7C4E-B984-23C0C2B11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6" y="943429"/>
            <a:ext cx="6429829" cy="4863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Музей «Церковь декабристов» — филиал Забайкальского краевого краеведческого музея им. А. К. </a:t>
            </a:r>
            <a:r>
              <a:rPr lang="ru-RU" sz="2200" dirty="0" err="1"/>
              <a:t>Кузнецова.Располагается</a:t>
            </a:r>
            <a:r>
              <a:rPr lang="ru-RU" sz="2200" dirty="0"/>
              <a:t> в деревянном здании бывшей Михайло-Архангельской церкви, возведенной в 1776 году на пожертвования горожан в Чите</a:t>
            </a:r>
            <a:r>
              <a:rPr lang="ru-RU" sz="2200" dirty="0" smtClean="0"/>
              <a:t>.</a:t>
            </a:r>
            <a:r>
              <a:rPr lang="ru-RU" sz="2200" dirty="0"/>
              <a:t>
Здание </a:t>
            </a:r>
            <a:r>
              <a:rPr lang="ru-RU" sz="2200" dirty="0" err="1"/>
              <a:t>Градочитинской</a:t>
            </a:r>
            <a:r>
              <a:rPr lang="ru-RU" sz="2200" dirty="0"/>
              <a:t> Михайло-Архангельской церкви в заброшенном виде было передано краеведческому музею в 1971 году для открытия филиала. Тут были размещены экспозиции, связанные с историей города Читы. К 160-летнему юбилею восстания декабристов в 1985 году музей был торжественно открыт как «музей декабристов</a:t>
            </a:r>
            <a:r>
              <a:rPr lang="ru-RU" sz="2200" dirty="0" smtClean="0"/>
              <a:t>».</a:t>
            </a:r>
            <a:r>
              <a:rPr lang="ru-RU" sz="2200" dirty="0"/>
              <a:t>
В этом здании, находясь в ссылке в церкви венчались декабристы И. А. Анненков с П. </a:t>
            </a:r>
            <a:r>
              <a:rPr lang="ru-RU" sz="2200" dirty="0" err="1"/>
              <a:t>Гёбль</a:t>
            </a:r>
            <a:r>
              <a:rPr lang="ru-RU" sz="2200" dirty="0"/>
              <a:t> и Д. И. Завалишин с А. С. </a:t>
            </a:r>
            <a:r>
              <a:rPr lang="ru-RU" sz="2200" dirty="0" err="1"/>
              <a:t>Смольяниновой</a:t>
            </a:r>
            <a:r>
              <a:rPr lang="ru-RU" sz="2200" dirty="0"/>
              <a:t>. Рядом с церковью похоронена дочь Волконских — Софья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249" y="1248331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1486404327"/>
      </p:ext>
    </p:extLst>
  </p:cSld>
  <p:clrMapOvr>
    <a:masterClrMapping/>
  </p:clrMapOvr>
  <p:transition advTm="8032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694</Words>
  <Application>Microsoft Office PowerPoint</Application>
  <PresentationFormat>Произвольный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ГПОУ «Нерчинский аграрный техникум» «Путеводитель по святым местам края»</vt:lpstr>
      <vt:lpstr>Мощи Преподобного Варлаама Чикойского</vt:lpstr>
      <vt:lpstr>Храм-Ворота</vt:lpstr>
      <vt:lpstr>Иргень-алтарь Забайкалья(озеро Иргень)</vt:lpstr>
      <vt:lpstr>Алханай</vt:lpstr>
      <vt:lpstr>Алханай</vt:lpstr>
      <vt:lpstr>Скала-Церковь на устье Юмурчена</vt:lpstr>
      <vt:lpstr>Родник”Глазной ключ”</vt:lpstr>
      <vt:lpstr>Музей”Церковь декабристов”</vt:lpstr>
      <vt:lpstr>Чрево матери</vt:lpstr>
      <vt:lpstr>Минеральный источник “Ургучан”</vt:lpstr>
      <vt:lpstr>Ургучан</vt:lpstr>
      <vt:lpstr>Водные ресурсы Ононского района</vt:lpstr>
      <vt:lpstr>Минеральный источник “Дарасун”</vt:lpstr>
      <vt:lpstr>Дарасун</vt:lpstr>
      <vt:lpstr>Минеральный источник”Кислый ключ”</vt:lpstr>
      <vt:lpstr>Интернет-ресурсы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</cp:lastModifiedBy>
  <cp:revision>11</cp:revision>
  <dcterms:modified xsi:type="dcterms:W3CDTF">2022-02-27T11:20:50Z</dcterms:modified>
</cp:coreProperties>
</file>