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3" d="100"/>
          <a:sy n="43" d="100"/>
        </p:scale>
        <p:origin x="60"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2/25/2022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154" y="207033"/>
            <a:ext cx="11671540" cy="1104183"/>
          </a:xfrm>
        </p:spPr>
        <p:txBody>
          <a:bodyPr/>
          <a:lstStyle/>
          <a:p>
            <a:r>
              <a:rPr lang="ru-RU" b="1" i="1" dirty="0" smtClean="0">
                <a:solidFill>
                  <a:srgbClr val="002060"/>
                </a:solidFill>
              </a:rPr>
              <a:t>Обряды </a:t>
            </a:r>
            <a:r>
              <a:rPr lang="ru-RU" b="1" i="1" dirty="0">
                <a:solidFill>
                  <a:srgbClr val="002060"/>
                </a:solidFill>
              </a:rPr>
              <a:t>и традиции русского народа</a:t>
            </a:r>
            <a:endParaRPr lang="ru-RU" dirty="0">
              <a:solidFill>
                <a:srgbClr val="002060"/>
              </a:solidFill>
            </a:endParaRPr>
          </a:p>
        </p:txBody>
      </p:sp>
      <p:sp>
        <p:nvSpPr>
          <p:cNvPr id="3" name="Подзаголовок 2"/>
          <p:cNvSpPr>
            <a:spLocks noGrp="1"/>
          </p:cNvSpPr>
          <p:nvPr>
            <p:ph type="subTitle" idx="1"/>
          </p:nvPr>
        </p:nvSpPr>
        <p:spPr>
          <a:xfrm>
            <a:off x="4911304" y="5386396"/>
            <a:ext cx="7197726" cy="1405467"/>
          </a:xfrm>
        </p:spPr>
        <p:txBody>
          <a:bodyPr/>
          <a:lstStyle/>
          <a:p>
            <a:r>
              <a:rPr lang="ru-RU" dirty="0" smtClean="0">
                <a:solidFill>
                  <a:srgbClr val="FFFF00"/>
                </a:solidFill>
              </a:rPr>
              <a:t>Презентацию выполнил: </a:t>
            </a:r>
          </a:p>
          <a:p>
            <a:r>
              <a:rPr lang="ru-RU" dirty="0" smtClean="0">
                <a:solidFill>
                  <a:srgbClr val="FFFF00"/>
                </a:solidFill>
              </a:rPr>
              <a:t>Студент группы ИКСиС-20-1</a:t>
            </a:r>
          </a:p>
          <a:p>
            <a:r>
              <a:rPr lang="ru-RU" dirty="0" err="1" smtClean="0">
                <a:solidFill>
                  <a:srgbClr val="FFFF00"/>
                </a:solidFill>
              </a:rPr>
              <a:t>Губенин</a:t>
            </a:r>
            <a:r>
              <a:rPr lang="ru-RU" dirty="0" smtClean="0">
                <a:solidFill>
                  <a:srgbClr val="FFFF00"/>
                </a:solidFill>
              </a:rPr>
              <a:t> Даниил</a:t>
            </a:r>
            <a:r>
              <a:rPr lang="ru-RU" dirty="0" smtClean="0"/>
              <a:t> </a:t>
            </a:r>
            <a:endParaRPr lang="ru-RU" dirty="0"/>
          </a:p>
        </p:txBody>
      </p:sp>
      <p:pic>
        <p:nvPicPr>
          <p:cNvPr id="5" name="Picture 2" descr="Россия — Русский экспер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513" y="2053087"/>
            <a:ext cx="7461849" cy="420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2284" y="232913"/>
            <a:ext cx="10217987" cy="2950234"/>
          </a:xfrm>
        </p:spPr>
        <p:txBody>
          <a:bodyPr/>
          <a:lstStyle/>
          <a:p>
            <a:r>
              <a:rPr lang="ru-RU" b="1" dirty="0"/>
              <a:t>Прощание с Масленицей</a:t>
            </a:r>
          </a:p>
          <a:p>
            <a:r>
              <a:rPr lang="ru-RU" dirty="0"/>
              <a:t>Прощание с Масленицей завершалось в первый день Великого поста — Чистый понедельник, который считали днем очищения от греха и скоромной пищи. В Чистый понедельник обязательно мылись в бане, а женщины мыли посуду, очищая ее от жира и остатков скоромного.</a:t>
            </a:r>
          </a:p>
          <a:p>
            <a:endParaRPr lang="ru-RU" dirty="0"/>
          </a:p>
        </p:txBody>
      </p:sp>
      <p:pic>
        <p:nvPicPr>
          <p:cNvPr id="9220" name="Picture 4" descr="Маслени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891" y="2389518"/>
            <a:ext cx="5745191" cy="376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Свадебные традиции в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996" y="2838090"/>
            <a:ext cx="5774937" cy="35970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b="1" dirty="0"/>
              <a:t>Свадебные традиции в России</a:t>
            </a:r>
            <a:br>
              <a:rPr lang="ru-RU" b="1" dirty="0"/>
            </a:br>
            <a:endParaRPr lang="ru-RU" dirty="0"/>
          </a:p>
        </p:txBody>
      </p:sp>
      <p:sp>
        <p:nvSpPr>
          <p:cNvPr id="3" name="Объект 2"/>
          <p:cNvSpPr>
            <a:spLocks noGrp="1"/>
          </p:cNvSpPr>
          <p:nvPr>
            <p:ph idx="1"/>
          </p:nvPr>
        </p:nvSpPr>
        <p:spPr>
          <a:xfrm>
            <a:off x="685801" y="1667614"/>
            <a:ext cx="8173528" cy="4189722"/>
          </a:xfrm>
        </p:spPr>
        <p:txBody>
          <a:bodyPr>
            <a:normAutofit lnSpcReduction="10000"/>
          </a:bodyPr>
          <a:lstStyle/>
          <a:p>
            <a:r>
              <a:rPr lang="ru-RU" dirty="0">
                <a:solidFill>
                  <a:srgbClr val="FFFF00"/>
                </a:solidFill>
              </a:rPr>
              <a:t>Официальной религией Киевской Руси христианство было провозглашено в конце IX века. И с этого момента и началось формирование традиционного русского свадебного обряда и продолжалось на протяжении семи веков. С введением христианства браки стали оформляться через обряд церковного венчания. Христианская церковь на протяжении многих веков боролась с язычеством, но искоренить его полностью так и не удалось. В результате чего христианские традиции тесно переплелись с языческими верованиями.</a:t>
            </a:r>
          </a:p>
          <a:p>
            <a:r>
              <a:rPr lang="ru-RU" dirty="0">
                <a:solidFill>
                  <a:srgbClr val="FFFF00"/>
                </a:solidFill>
              </a:rPr>
              <a:t>Только к XVI веку полностью сформировался свадебный ритуал с четко определенными этапами, свадебной атрибутикой, одеждой и угощениями. Тогда же и сложился свадебный фольклор. Но в разных регионах свадебные обряды сильно отличались, потому что свадьба всегда представляла собой игровое действо, и подходили к этому «спектаклю» по-разному даже в двух близлежащих деревушках. Все же, не взирая на эти различия, существовал некий костяк свадьбы - обряды, повторяющиеся от деревни к деревне от города к городу.</a:t>
            </a:r>
          </a:p>
          <a:p>
            <a:endParaRPr lang="ru-RU" dirty="0"/>
          </a:p>
        </p:txBody>
      </p:sp>
    </p:spTree>
    <p:extLst>
      <p:ext uri="{BB962C8B-B14F-4D97-AF65-F5344CB8AC3E}">
        <p14:creationId xmlns:p14="http://schemas.microsoft.com/office/powerpoint/2010/main" val="387910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Русский народ | Мир меняетс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127" y="3200400"/>
            <a:ext cx="4886249" cy="347428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720306" y="156871"/>
            <a:ext cx="10131425" cy="1456267"/>
          </a:xfrm>
        </p:spPr>
        <p:txBody>
          <a:bodyPr/>
          <a:lstStyle/>
          <a:p>
            <a:pPr algn="ctr"/>
            <a:r>
              <a:rPr lang="ru-RU" dirty="0" smtClean="0">
                <a:solidFill>
                  <a:schemeClr val="bg2">
                    <a:lumMod val="20000"/>
                    <a:lumOff val="80000"/>
                  </a:schemeClr>
                </a:solidFill>
              </a:rPr>
              <a:t>Спасибо За внимание </a:t>
            </a:r>
            <a:endParaRPr lang="ru-RU" dirty="0">
              <a:solidFill>
                <a:schemeClr val="bg2">
                  <a:lumMod val="20000"/>
                  <a:lumOff val="80000"/>
                </a:schemeClr>
              </a:solidFill>
            </a:endParaRPr>
          </a:p>
        </p:txBody>
      </p:sp>
      <p:pic>
        <p:nvPicPr>
          <p:cNvPr id="11268" name="Picture 4" descr="Русские - происхождение народа, где и как живут, фото"/>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66753"/>
            <a:ext cx="4368171" cy="299117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Русский народ — неповтори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379" y="1166753"/>
            <a:ext cx="4254051" cy="229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98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2091" y="687238"/>
            <a:ext cx="11438625" cy="943154"/>
          </a:xfrm>
        </p:spPr>
        <p:txBody>
          <a:bodyPr>
            <a:normAutofit fontScale="90000"/>
          </a:bodyPr>
          <a:lstStyle/>
          <a:p>
            <a:r>
              <a:rPr lang="ru-RU" b="1" dirty="0">
                <a:solidFill>
                  <a:srgbClr val="FFFF00"/>
                </a:solidFill>
                <a:latin typeface="Times New Roman" panose="02020603050405020304" pitchFamily="18" charset="0"/>
                <a:cs typeface="Times New Roman" panose="02020603050405020304" pitchFamily="18" charset="0"/>
              </a:rPr>
              <a:t>Вековые традиции и обычаи русского наро</a:t>
            </a:r>
            <a:r>
              <a:rPr lang="ru-RU" b="1" dirty="0">
                <a:solidFill>
                  <a:srgbClr val="FFFF00"/>
                </a:solidFill>
              </a:rPr>
              <a:t>да </a:t>
            </a:r>
            <a:r>
              <a:rPr lang="ru-RU" b="1" dirty="0"/>
              <a:t/>
            </a:r>
            <a:br>
              <a:rPr lang="ru-RU" b="1" dirty="0"/>
            </a:br>
            <a:endParaRPr lang="ru-RU" dirty="0"/>
          </a:p>
        </p:txBody>
      </p:sp>
      <p:sp>
        <p:nvSpPr>
          <p:cNvPr id="3" name="Объект 2"/>
          <p:cNvSpPr>
            <a:spLocks noGrp="1"/>
          </p:cNvSpPr>
          <p:nvPr>
            <p:ph idx="1"/>
          </p:nvPr>
        </p:nvSpPr>
        <p:spPr>
          <a:xfrm>
            <a:off x="552091" y="728797"/>
            <a:ext cx="10131425" cy="4139241"/>
          </a:xfrm>
        </p:spPr>
        <p:txBody>
          <a:bodyPr/>
          <a:lstStyle/>
          <a:p>
            <a:pPr algn="just"/>
            <a:r>
              <a:rPr lang="ru-RU" dirty="0">
                <a:latin typeface="Times New Roman" panose="02020603050405020304" pitchFamily="18" charset="0"/>
                <a:cs typeface="Times New Roman" panose="02020603050405020304" pitchFamily="18" charset="0"/>
              </a:rPr>
              <a:t>Россия – поистине уникальная страна, которая наряду с высокоразвитой современной культурой бережно хранит традиции своей нации, глубоко уходящие корнями не только в православие, но даже в язычество. Россияне продолжают отмечать языческие праздники, верят в многочисленные народные приметы и предания.</a:t>
            </a:r>
          </a:p>
          <a:p>
            <a:pPr algn="just"/>
            <a:r>
              <a:rPr lang="ru-RU" dirty="0">
                <a:latin typeface="Times New Roman" panose="02020603050405020304" pitchFamily="18" charset="0"/>
                <a:cs typeface="Times New Roman" panose="02020603050405020304" pitchFamily="18" charset="0"/>
              </a:rPr>
              <a:t>Христианство подарило русским такие замечательные праздники, как Пасха, Рождество и обряд Крещения, а язычество – Масленицу и Ивана Купалу</a:t>
            </a:r>
          </a:p>
          <a:p>
            <a:endParaRPr lang="ru-RU" dirty="0"/>
          </a:p>
        </p:txBody>
      </p:sp>
      <p:sp>
        <p:nvSpPr>
          <p:cNvPr id="4" name="AutoShape 4" descr="Книжная выставка «Русский народ: обычаи, традиции, праздники»"/>
          <p:cNvSpPr>
            <a:spLocks noChangeAspect="1" noChangeArrowheads="1"/>
          </p:cNvSpPr>
          <p:nvPr/>
        </p:nvSpPr>
        <p:spPr bwMode="auto">
          <a:xfrm>
            <a:off x="6953190" y="4401658"/>
            <a:ext cx="2699768" cy="1222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Книжная выставка «Русский народ: обычаи, традиции, праздники»"/>
          <p:cNvSpPr>
            <a:spLocks noChangeAspect="1" noChangeArrowheads="1"/>
          </p:cNvSpPr>
          <p:nvPr/>
        </p:nvSpPr>
        <p:spPr bwMode="auto">
          <a:xfrm>
            <a:off x="6953190" y="41773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Книжная выставка «Русский народ: обычаи, традиции, праздники»"/>
          <p:cNvSpPr>
            <a:spLocks noChangeAspect="1" noChangeArrowheads="1"/>
          </p:cNvSpPr>
          <p:nvPr/>
        </p:nvSpPr>
        <p:spPr bwMode="auto">
          <a:xfrm>
            <a:off x="155575" y="-207033"/>
            <a:ext cx="304800" cy="3673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0" name="Picture 12" descr="Книжная выставка «Русский народ: обычаи, традиции, праздн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279" y="3337359"/>
            <a:ext cx="4306049" cy="3351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Традиции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07" y="3543300"/>
            <a:ext cx="4282090" cy="32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59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Традиции Пасхи в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06" y="103517"/>
            <a:ext cx="10265433" cy="659057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57996" y="319177"/>
            <a:ext cx="11460193" cy="6374920"/>
          </a:xfrm>
        </p:spPr>
        <p:txBody>
          <a:bodyPr>
            <a:normAutofit/>
          </a:bodyPr>
          <a:lstStyle/>
          <a:p>
            <a:r>
              <a:rPr lang="ru-RU" sz="1500" b="1" dirty="0">
                <a:solidFill>
                  <a:schemeClr val="bg1"/>
                </a:solidFill>
                <a:latin typeface="Times New Roman" panose="02020603050405020304" pitchFamily="18" charset="0"/>
                <a:cs typeface="Times New Roman" panose="02020603050405020304" pitchFamily="18" charset="0"/>
              </a:rPr>
              <a:t>Пасха</a:t>
            </a:r>
            <a:r>
              <a:rPr lang="ru-RU" sz="1500" dirty="0">
                <a:solidFill>
                  <a:schemeClr val="bg1"/>
                </a:solidFill>
                <a:latin typeface="Times New Roman" panose="02020603050405020304" pitchFamily="18" charset="0"/>
                <a:cs typeface="Times New Roman" panose="02020603050405020304" pitchFamily="18" charset="0"/>
              </a:rPr>
              <a:t> – это светлый праздник воскресения Христа. Этот праздник пришел на Русь из Византии вместе с крещением в конце X века. С тех пор по всей России широко, красиво и торжественно отмечают этот христианский праздник.</a:t>
            </a:r>
          </a:p>
          <a:p>
            <a:r>
              <a:rPr lang="ru-RU" sz="1500" dirty="0">
                <a:solidFill>
                  <a:schemeClr val="bg1"/>
                </a:solidFill>
                <a:latin typeface="Times New Roman" panose="02020603050405020304" pitchFamily="18" charset="0"/>
                <a:cs typeface="Times New Roman" panose="02020603050405020304" pitchFamily="18" charset="0"/>
              </a:rPr>
              <a:t>Накануне Пасхи во всех храмах проходят всенощные бдения и крестный ход вокруг церкви. К этому времени уже во всех домах испекли традиционную праздничную выпечку – куличи, которые символизируют собой тело Христа, и выкрасили яйца. И прямо с утра, верующие отправляются по домам с угощением, даря другу крашеные яйца, приговаривая при этом: «Христос воскрес!» - «Воистину воскрес!». Этот обычай приветствия-поздравления, сопровождаемый </a:t>
            </a:r>
            <a:r>
              <a:rPr lang="ru-RU" sz="1500" dirty="0" err="1">
                <a:solidFill>
                  <a:schemeClr val="bg1"/>
                </a:solidFill>
                <a:latin typeface="Times New Roman" panose="02020603050405020304" pitchFamily="18" charset="0"/>
                <a:cs typeface="Times New Roman" panose="02020603050405020304" pitchFamily="18" charset="0"/>
              </a:rPr>
              <a:t>обниманиями</a:t>
            </a:r>
            <a:r>
              <a:rPr lang="ru-RU" sz="1500" dirty="0">
                <a:solidFill>
                  <a:schemeClr val="bg1"/>
                </a:solidFill>
                <a:latin typeface="Times New Roman" panose="02020603050405020304" pitchFamily="18" charset="0"/>
                <a:cs typeface="Times New Roman" panose="02020603050405020304" pitchFamily="18" charset="0"/>
              </a:rPr>
              <a:t> и поцелуями, получил название «христосование». Праздник христианской Пасхи продолжается семь дней и называется Святой неделей или </a:t>
            </a:r>
            <a:r>
              <a:rPr lang="ru-RU" sz="1500" dirty="0" err="1">
                <a:solidFill>
                  <a:schemeClr val="bg1"/>
                </a:solidFill>
                <a:latin typeface="Times New Roman" panose="02020603050405020304" pitchFamily="18" charset="0"/>
                <a:cs typeface="Times New Roman" panose="02020603050405020304" pitchFamily="18" charset="0"/>
              </a:rPr>
              <a:t>Седьмицей</a:t>
            </a:r>
            <a:r>
              <a:rPr lang="ru-RU" sz="1500" dirty="0" smtClean="0">
                <a:solidFill>
                  <a:schemeClr val="bg1"/>
                </a:solidFill>
                <a:latin typeface="Times New Roman" panose="02020603050405020304" pitchFamily="18" charset="0"/>
                <a:cs typeface="Times New Roman" panose="02020603050405020304" pitchFamily="18" charset="0"/>
              </a:rPr>
              <a:t>.</a:t>
            </a:r>
          </a:p>
          <a:p>
            <a:r>
              <a:rPr lang="ru-RU" sz="1500" b="1" dirty="0">
                <a:solidFill>
                  <a:schemeClr val="bg1"/>
                </a:solidFill>
                <a:latin typeface="Times New Roman" panose="02020603050405020304" pitchFamily="18" charset="0"/>
                <a:cs typeface="Times New Roman" panose="02020603050405020304" pitchFamily="18" charset="0"/>
              </a:rPr>
              <a:t>Пасха</a:t>
            </a:r>
            <a:r>
              <a:rPr lang="ru-RU" sz="1500" dirty="0">
                <a:solidFill>
                  <a:schemeClr val="bg1"/>
                </a:solidFill>
                <a:latin typeface="Times New Roman" panose="02020603050405020304" pitchFamily="18" charset="0"/>
                <a:cs typeface="Times New Roman" panose="02020603050405020304" pitchFamily="18" charset="0"/>
              </a:rPr>
              <a:t> – это день обильного угощения. После Великого Поста на стол в этот день выставляются самые разные и вкусные блюда. И среди них первое место занимают ритуальные кушанья. И, прежде всего, это пасхи, куличи и крашеные яйца.</a:t>
            </a:r>
          </a:p>
          <a:p>
            <a:r>
              <a:rPr lang="ru-RU" sz="1500" dirty="0">
                <a:solidFill>
                  <a:schemeClr val="bg1"/>
                </a:solidFill>
                <a:latin typeface="Times New Roman" panose="02020603050405020304" pitchFamily="18" charset="0"/>
                <a:cs typeface="Times New Roman" panose="02020603050405020304" pitchFamily="18" charset="0"/>
              </a:rPr>
              <a:t>Яйцо, которое традиционно красилось в красные цвета и его оттенки, стало обязательным атрибутом и символом христианской Пасхи с XII века. А кулич всегда выпекали из дрожжевого теста, высоким и круглым. Сверху кулич украшают изображением креста. Считается, что если пасхальный хлеб удался, то в семье все будет благополучно. При еде кулич разрезают не вдоль, а поперек, сохраняя верхушку целой, чтобы покрывать ее оставшуюся часть кулича.</a:t>
            </a:r>
          </a:p>
          <a:p>
            <a:r>
              <a:rPr lang="ru-RU" sz="1500" dirty="0">
                <a:solidFill>
                  <a:schemeClr val="bg1"/>
                </a:solidFill>
                <a:latin typeface="Times New Roman" panose="02020603050405020304" pitchFamily="18" charset="0"/>
                <a:cs typeface="Times New Roman" panose="02020603050405020304" pitchFamily="18" charset="0"/>
              </a:rPr>
              <a:t>И, конечно же, по старому русскому обычаю в эти пасхальные дни посылались и разносились дары бедным и неимущим, родственникам и совсем не знакомым людям в богадельни, сиротские приюты, больницы и тюрьмы. Не обделялись и нищие странники - ведь в народе говорили, что «от Пасхи до Вознесения странствует по земле Христос с апостолами, испытывая милосердие и доброту каждого».</a:t>
            </a:r>
          </a:p>
          <a:p>
            <a:endParaRPr lang="ru-RU" dirty="0"/>
          </a:p>
        </p:txBody>
      </p:sp>
    </p:spTree>
    <p:extLst>
      <p:ext uri="{BB962C8B-B14F-4D97-AF65-F5344CB8AC3E}">
        <p14:creationId xmlns:p14="http://schemas.microsoft.com/office/powerpoint/2010/main" val="35190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1515" y="336430"/>
            <a:ext cx="11451563" cy="2587924"/>
          </a:xfrm>
        </p:spPr>
        <p:txBody>
          <a:bodyPr>
            <a:normAutofit/>
          </a:bodyPr>
          <a:lstStyle/>
          <a:p>
            <a:pPr algn="just"/>
            <a:r>
              <a:rPr lang="ru-RU" sz="2000" dirty="0">
                <a:latin typeface="Times New Roman" panose="02020603050405020304" pitchFamily="18" charset="0"/>
                <a:cs typeface="Times New Roman" panose="02020603050405020304" pitchFamily="18" charset="0"/>
              </a:rPr>
              <a:t>Рождество Христово — праздник рождения Иисуса Христа, спасителя мира, с пришествием которого люди обрели надежду на милосердие, доброту, истину и вечную жизнь. Православная церковь отмечает Рождество Христово по юлианскому календарю 7 января в отличие от западных церквей, празднующих его 25 декабря по григорианскому календарю.</a:t>
            </a:r>
          </a:p>
        </p:txBody>
      </p:sp>
      <p:pic>
        <p:nvPicPr>
          <p:cNvPr id="4098" name="Picture 2" descr="Традиции Рождества в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322" y="2743200"/>
            <a:ext cx="5986732" cy="356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80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1349" y="267419"/>
            <a:ext cx="11365301" cy="5063706"/>
          </a:xfrm>
        </p:spPr>
        <p:txBody>
          <a:bodyPr/>
          <a:lstStyle/>
          <a:p>
            <a:r>
              <a:rPr lang="ru-RU" dirty="0">
                <a:solidFill>
                  <a:schemeClr val="accent6">
                    <a:lumMod val="40000"/>
                    <a:lumOff val="60000"/>
                  </a:schemeClr>
                </a:solidFill>
                <a:latin typeface="Times New Roman" panose="02020603050405020304" pitchFamily="18" charset="0"/>
                <a:cs typeface="Times New Roman" panose="02020603050405020304" pitchFamily="18" charset="0"/>
              </a:rPr>
              <a:t>Издревле все народы мира отмечали в конце июня праздник вершины лета. На Руси таковым праздником является Иван Купала. В ночь с 23 на 24 июня все праздновали этот мистический, загадочный, но в то же время разгульный и весёлый праздник, полный обрядовых действий, правил и запретов, песен, приговоров, всевозможных примет, гаданий, легенд, поверий</a:t>
            </a:r>
            <a:r>
              <a:rPr lang="ru-RU" dirty="0" smtClean="0">
                <a:solidFill>
                  <a:schemeClr val="accent6">
                    <a:lumMod val="40000"/>
                    <a:lumOff val="60000"/>
                  </a:schemeClr>
                </a:solidFill>
                <a:latin typeface="Times New Roman" panose="02020603050405020304" pitchFamily="18" charset="0"/>
                <a:cs typeface="Times New Roman" panose="02020603050405020304" pitchFamily="18" charset="0"/>
              </a:rPr>
              <a:t>.</a:t>
            </a:r>
          </a:p>
          <a:p>
            <a:r>
              <a:rPr lang="ru-RU" dirty="0">
                <a:solidFill>
                  <a:schemeClr val="accent6">
                    <a:lumMod val="40000"/>
                    <a:lumOff val="60000"/>
                  </a:schemeClr>
                </a:solidFill>
                <a:latin typeface="Times New Roman" panose="02020603050405020304" pitchFamily="18" charset="0"/>
                <a:cs typeface="Times New Roman" panose="02020603050405020304" pitchFamily="18" charset="0"/>
              </a:rPr>
              <a:t>Еще в пору язычества у древних </a:t>
            </a:r>
            <a:r>
              <a:rPr lang="ru-RU" dirty="0" err="1">
                <a:solidFill>
                  <a:schemeClr val="accent6">
                    <a:lumMod val="40000"/>
                    <a:lumOff val="60000"/>
                  </a:schemeClr>
                </a:solidFill>
                <a:latin typeface="Times New Roman" panose="02020603050405020304" pitchFamily="18" charset="0"/>
                <a:cs typeface="Times New Roman" panose="02020603050405020304" pitchFamily="18" charset="0"/>
              </a:rPr>
              <a:t>русичей</a:t>
            </a:r>
            <a:r>
              <a:rPr lang="ru-RU" dirty="0">
                <a:solidFill>
                  <a:schemeClr val="accent6">
                    <a:lumMod val="40000"/>
                    <a:lumOff val="60000"/>
                  </a:schemeClr>
                </a:solidFill>
                <a:latin typeface="Times New Roman" panose="02020603050405020304" pitchFamily="18" charset="0"/>
                <a:cs typeface="Times New Roman" panose="02020603050405020304" pitchFamily="18" charset="0"/>
              </a:rPr>
              <a:t> существовало божество Купало, олицетворяющее летнее плодородие. В его честь вечерами и распевали песни, и прыгали через костер. Это обрядовое действие превратилось в ежегодное празднование летнего солнцестояния, смешивая в себе языческую и христианскую традицию. Иваном божество Купало стало называться после крещения Руси, когда его заместил не кто иной, как Иоанн Креститель (точнее — его народный образ), крестивший самого Христа и чье рождество праздновалось 24 июня.</a:t>
            </a:r>
          </a:p>
        </p:txBody>
      </p:sp>
    </p:spTree>
    <p:extLst>
      <p:ext uri="{BB962C8B-B14F-4D97-AF65-F5344CB8AC3E}">
        <p14:creationId xmlns:p14="http://schemas.microsoft.com/office/powerpoint/2010/main" val="175032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Традиции Ивана Купала в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909" y="3623095"/>
            <a:ext cx="5681555" cy="313138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255809" y="126520"/>
            <a:ext cx="10131425" cy="1456267"/>
          </a:xfrm>
        </p:spPr>
        <p:txBody>
          <a:bodyPr/>
          <a:lstStyle/>
          <a:p>
            <a:r>
              <a:rPr lang="ru-RU" b="1" dirty="0">
                <a:solidFill>
                  <a:srgbClr val="FFFF00"/>
                </a:solidFill>
              </a:rPr>
              <a:t>Купальские обряды в России</a:t>
            </a:r>
            <a:br>
              <a:rPr lang="ru-RU" b="1" dirty="0">
                <a:solidFill>
                  <a:srgbClr val="FFFF00"/>
                </a:solidFill>
              </a:rPr>
            </a:br>
            <a:endParaRPr lang="ru-RU" dirty="0">
              <a:solidFill>
                <a:srgbClr val="FFFF00"/>
              </a:solidFill>
            </a:endParaRPr>
          </a:p>
        </p:txBody>
      </p:sp>
      <p:sp>
        <p:nvSpPr>
          <p:cNvPr id="3" name="Объект 2"/>
          <p:cNvSpPr>
            <a:spLocks noGrp="1"/>
          </p:cNvSpPr>
          <p:nvPr>
            <p:ph idx="1"/>
          </p:nvPr>
        </p:nvSpPr>
        <p:spPr>
          <a:xfrm>
            <a:off x="150963" y="854654"/>
            <a:ext cx="11201400" cy="5250771"/>
          </a:xfrm>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В это день люди опоясывались перевязями из цветов, на голову надевали венки из трав. Водили хороводы, пели песни, разводили костры, в середину которых ставили шест с укрепленным на нем горящим колесом — символом солнца.</a:t>
            </a:r>
          </a:p>
          <a:p>
            <a:r>
              <a:rPr lang="ru-RU" dirty="0">
                <a:latin typeface="Times New Roman" panose="02020603050405020304" pitchFamily="18" charset="0"/>
                <a:cs typeface="Times New Roman" panose="02020603050405020304" pitchFamily="18" charset="0"/>
              </a:rPr>
              <a:t>В песнях, которые распевались в деревнях, Купала называется любовным, чистоплотным, веселым. В день Ивана Купалы девушки завивали венки из трав, а вечером пускали их в воду, наблюдая, как и куда они плывут. Если венок тонет, значит, суженый разлюбил и замуж за него не выйти.</a:t>
            </a:r>
          </a:p>
          <a:p>
            <a:r>
              <a:rPr lang="ru-RU" dirty="0">
                <a:latin typeface="Times New Roman" panose="02020603050405020304" pitchFamily="18" charset="0"/>
                <a:cs typeface="Times New Roman" panose="02020603050405020304" pitchFamily="18" charset="0"/>
              </a:rPr>
              <a:t>На Иванов день принято было обливать грязной водой всякого встречного. Считалось, чем чаще человек бежит купаться, тем чище будет его душа. Купаться же было предписано на заре: тогда купание обладало целебной силой.</a:t>
            </a:r>
          </a:p>
          <a:p>
            <a:r>
              <a:rPr lang="ru-RU" dirty="0">
                <a:latin typeface="Times New Roman" panose="02020603050405020304" pitchFamily="18" charset="0"/>
                <a:cs typeface="Times New Roman" panose="02020603050405020304" pitchFamily="18" charset="0"/>
              </a:rPr>
              <a:t>В купальную ночь разжигали очищающие костры. Вокруг них плясали, через них прыгали, кто удачнее и выше — тот будет счастливее. В купальских кострах матери сжигали снятые с хворых детей сорочки, чтобы вместе с этим бельём сгорели и самые болезни. Молодёжь, напрыгавшись через костры, устраивали шумные весёлые игры, потасовки, бег наперегонки. Непременно играли в горелки.</a:t>
            </a:r>
          </a:p>
          <a:p>
            <a:r>
              <a:rPr lang="ru-RU" dirty="0">
                <a:latin typeface="Times New Roman" panose="02020603050405020304" pitchFamily="18" charset="0"/>
                <a:cs typeface="Times New Roman" panose="02020603050405020304" pitchFamily="18" charset="0"/>
              </a:rPr>
              <a:t>В народе верили, что все чудодейственные и целебные травы распускаются как раз в ночь на Ивана Купалу. Поэтому знающие и опытные люди, а особенно деревенские лекари и знахари, ни под каким видом не пропускали Ивановой ночи и собирали целебные коренья и травы на весь год.</a:t>
            </a:r>
          </a:p>
          <a:p>
            <a:r>
              <a:rPr lang="ru-RU" dirty="0">
                <a:latin typeface="Times New Roman" panose="02020603050405020304" pitchFamily="18" charset="0"/>
                <a:cs typeface="Times New Roman" panose="02020603050405020304" pitchFamily="18" charset="0"/>
              </a:rPr>
              <a:t>Ходили слухи, что в полночь на Купалу расцветает папоротник. Чудесный огненный цветок может указать счастливцу местонахождения всех кладов, как бы глубоко они ни были зарыты. Около полуночи на широких листьях папоротника появляется почка, которая поднимается все выше, выше, потом шатается, переворачивается и начинает «прыгать». Ровно в полночь созревшая почка с треском раскрывается и из нее появляется огненно-красный цветок. Человек сорвать его не может, но если увидит, все его пожелания исполнятся.</a:t>
            </a:r>
          </a:p>
          <a:p>
            <a:r>
              <a:rPr lang="ru-RU" dirty="0">
                <a:latin typeface="Times New Roman" panose="02020603050405020304" pitchFamily="18" charset="0"/>
                <a:cs typeface="Times New Roman" panose="02020603050405020304" pitchFamily="18" charset="0"/>
              </a:rPr>
              <a:t>С днем Ивана Купалы люди связывали представления о чудесах. В ночь на Купалу нельзя было спать, так как оживала и становилась активной вся нечисть: ведьмы, оборотни, упыри, русалки... Считалось, что на Ивана Купалу ведьмы тоже справляют свой праздник, стараясь как можно больше причинить зла людям.</a:t>
            </a:r>
          </a:p>
          <a:p>
            <a:r>
              <a:rPr lang="ru-RU" dirty="0">
                <a:latin typeface="Times New Roman" panose="02020603050405020304" pitchFamily="18" charset="0"/>
                <a:cs typeface="Times New Roman" panose="02020603050405020304" pitchFamily="18" charset="0"/>
              </a:rPr>
              <a:t>Вот так и проходил праздник Ивана Купалы — в разгульных обрядах, гаданиях и прочих веселых и милых шалостях…</a:t>
            </a:r>
          </a:p>
          <a:p>
            <a:endParaRPr lang="ru-RU" dirty="0"/>
          </a:p>
        </p:txBody>
      </p:sp>
    </p:spTree>
    <p:extLst>
      <p:ext uri="{BB962C8B-B14F-4D97-AF65-F5344CB8AC3E}">
        <p14:creationId xmlns:p14="http://schemas.microsoft.com/office/powerpoint/2010/main" val="373271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6265"/>
            <a:ext cx="11615468" cy="3209026"/>
          </a:xfrm>
        </p:spPr>
        <p:txBody>
          <a:bodyPr/>
          <a:lstStyle/>
          <a:p>
            <a:r>
              <a:rPr lang="ru-RU" dirty="0">
                <a:latin typeface="Times New Roman" panose="02020603050405020304" pitchFamily="18" charset="0"/>
                <a:cs typeface="Times New Roman" panose="02020603050405020304" pitchFamily="18" charset="0"/>
              </a:rPr>
              <a:t>Пожалуй, самым веселым праздником на Руси можно назвать Масленицу. Этот праздник считается отголоском дохристианских времен, когда славяне еще были </a:t>
            </a:r>
            <a:r>
              <a:rPr lang="ru-RU" dirty="0" smtClean="0">
                <a:latin typeface="Times New Roman" panose="02020603050405020304" pitchFamily="18" charset="0"/>
                <a:cs typeface="Times New Roman" panose="02020603050405020304" pitchFamily="18" charset="0"/>
              </a:rPr>
              <a:t>язычниками</a:t>
            </a:r>
          </a:p>
          <a:p>
            <a:r>
              <a:rPr lang="ru-RU" dirty="0">
                <a:latin typeface="Times New Roman" panose="02020603050405020304" pitchFamily="18" charset="0"/>
                <a:cs typeface="Times New Roman" panose="02020603050405020304" pitchFamily="18" charset="0"/>
              </a:rPr>
              <a:t>В старину считалась масленица праздником поминовения усопших. Так что сжигание масленицы - это ее похороны, а блины - это поминальное угощение. Со временем праздник значительно трансформировался, но осталась традиция печь блины - круглые, желтые и горячие, как солнце, а к ней добавились катания на конных упряжках и санях с ледяных гор, кулачные бой, тещины посиделки. Масленичные обряды очень необычны и интересны, так как они сочетают в себе завершение периода зимних праздничных ритуалов и открытие нового, весеннего периода праздников и обрядов, которые должны были способствовать получению богатого урожая</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Масленицу справляют целую неделю перед Великим постом. Причем каждый день Масленичной недели был посвящен особым ритуалам.</a:t>
            </a:r>
          </a:p>
        </p:txBody>
      </p:sp>
      <p:pic>
        <p:nvPicPr>
          <p:cNvPr id="6146" name="Picture 2" descr="Традиции Масленицы в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072" y="3010618"/>
            <a:ext cx="5072334" cy="370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3876" y="235629"/>
            <a:ext cx="9122433" cy="6027148"/>
          </a:xfrm>
        </p:spPr>
        <p:txBody>
          <a:bodyPr>
            <a:normAutofit fontScale="92500" lnSpcReduction="20000"/>
          </a:bodyPr>
          <a:lstStyle/>
          <a:p>
            <a:r>
              <a:rPr lang="ru-RU" b="1" dirty="0">
                <a:latin typeface="Times New Roman" panose="02020603050405020304" pitchFamily="18" charset="0"/>
                <a:cs typeface="Times New Roman" panose="02020603050405020304" pitchFamily="18" charset="0"/>
              </a:rPr>
              <a:t>Понедельник, Масленица</a:t>
            </a:r>
          </a:p>
          <a:p>
            <a:r>
              <a:rPr lang="ru-RU" dirty="0">
                <a:latin typeface="Times New Roman" panose="02020603050405020304" pitchFamily="18" charset="0"/>
                <a:cs typeface="Times New Roman" panose="02020603050405020304" pitchFamily="18" charset="0"/>
              </a:rPr>
              <a:t>В понедельник Масленицу встречали. В этот день из соломы делали чучело Зимы, надевали на него старую женскую одежду и с пением возили на санях по деревне. Затем чучело ставили на снежной горе, где начиналось катание на санях. Катание с гор - это не просто забава, а старинный обряд, ведь считалось, что у того, кто больше раз с горы скатиться, у того и лен выше будет.</a:t>
            </a:r>
          </a:p>
          <a:p>
            <a:r>
              <a:rPr lang="ru-RU" b="1" dirty="0">
                <a:latin typeface="Times New Roman" panose="02020603050405020304" pitchFamily="18" charset="0"/>
                <a:cs typeface="Times New Roman" panose="02020603050405020304" pitchFamily="18" charset="0"/>
              </a:rPr>
              <a:t>Вторник, Масленица</a:t>
            </a:r>
          </a:p>
          <a:p>
            <a:r>
              <a:rPr lang="ru-RU" dirty="0">
                <a:latin typeface="Times New Roman" panose="02020603050405020304" pitchFamily="18" charset="0"/>
                <a:cs typeface="Times New Roman" panose="02020603050405020304" pitchFamily="18" charset="0"/>
              </a:rPr>
              <a:t>Вторник назывался «</a:t>
            </a:r>
            <a:r>
              <a:rPr lang="ru-RU" dirty="0" err="1">
                <a:latin typeface="Times New Roman" panose="02020603050405020304" pitchFamily="18" charset="0"/>
                <a:cs typeface="Times New Roman" panose="02020603050405020304" pitchFamily="18" charset="0"/>
              </a:rPr>
              <a:t>заигрыш</a:t>
            </a:r>
            <a:r>
              <a:rPr lang="ru-RU" dirty="0">
                <a:latin typeface="Times New Roman" panose="02020603050405020304" pitchFamily="18" charset="0"/>
                <a:cs typeface="Times New Roman" panose="02020603050405020304" pitchFamily="18" charset="0"/>
              </a:rPr>
              <a:t>». С этого дня по всей деревне начинались разного рода развлечения: катания на санях, народные гулянья, представления скоморохов и кукольных театров во главе с Петрушкой. На улицах расхаживали ряженые, в масках, разъезжавших по знакомым домам, где экспромтом устраивались веселые домашние концерты. Большими компаниями катались по городу, на тройках и на простых санях.</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Ни одна масленичная неделя в Москве прошлого века не обходилась без медвежьего представления. Медвежья потеха была очень популярна среди всех слоев населения больших и малых городов, сел, деревень. Дрессированные медведи смешили публику, изображая, как девушки красятся перед зеркалом, как женщины блины пекут.</a:t>
            </a:r>
          </a:p>
          <a:p>
            <a:r>
              <a:rPr lang="ru-RU" b="1" dirty="0">
                <a:latin typeface="Times New Roman" panose="02020603050405020304" pitchFamily="18" charset="0"/>
                <a:cs typeface="Times New Roman" panose="02020603050405020304" pitchFamily="18" charset="0"/>
              </a:rPr>
              <a:t>Среда, Масленица</a:t>
            </a:r>
          </a:p>
          <a:p>
            <a:r>
              <a:rPr lang="ru-RU" dirty="0">
                <a:latin typeface="Times New Roman" panose="02020603050405020304" pitchFamily="18" charset="0"/>
                <a:cs typeface="Times New Roman" panose="02020603050405020304" pitchFamily="18" charset="0"/>
              </a:rPr>
              <a:t>Среда – лакомка - открывала угощение во всех домах культовым масленичным блюдом - блинами - и другими яствами. В каждой семье накрывали столы с вкусной едой, пекли блины, варили пиво. Повсюду появлялись торговые палатки. В них продавались горячие сбитни (напитки из воды, меда и пряностей), каленые орехи, медовые пряники. Здесь же, прямо под открытым небом, из кипящего самовара можно было выпить чаю.</a:t>
            </a:r>
          </a:p>
          <a:p>
            <a:endParaRPr lang="ru-RU" dirty="0"/>
          </a:p>
        </p:txBody>
      </p:sp>
      <p:pic>
        <p:nvPicPr>
          <p:cNvPr id="7170" name="Picture 2" descr="Традиции Масленицы в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761" y="303331"/>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Традиции Масленицы в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309" y="2487202"/>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Традиции Масленицы в Росси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6309" y="4755990"/>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9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492" y="132112"/>
            <a:ext cx="9321139" cy="6570613"/>
          </a:xfrm>
        </p:spPr>
        <p:txBody>
          <a:bodyPr>
            <a:normAutofit fontScale="77500" lnSpcReduction="20000"/>
          </a:bodyPr>
          <a:lstStyle/>
          <a:p>
            <a:r>
              <a:rPr lang="ru-RU" sz="2000" b="1" dirty="0">
                <a:latin typeface="Times New Roman" panose="02020603050405020304" pitchFamily="18" charset="0"/>
                <a:cs typeface="Times New Roman" panose="02020603050405020304" pitchFamily="18" charset="0"/>
              </a:rPr>
              <a:t>Четверг, Масленица</a:t>
            </a:r>
          </a:p>
          <a:p>
            <a:r>
              <a:rPr lang="ru-RU" sz="2000" dirty="0">
                <a:latin typeface="Times New Roman" panose="02020603050405020304" pitchFamily="18" charset="0"/>
                <a:cs typeface="Times New Roman" panose="02020603050405020304" pitchFamily="18" charset="0"/>
              </a:rPr>
              <a:t>На четверг - разгул - приходилась середина игр и веселья. Именно тогда проходили и жаркие масленичные кулачные бои.</a:t>
            </a:r>
          </a:p>
          <a:p>
            <a:r>
              <a:rPr lang="ru-RU" sz="2000" b="1" dirty="0">
                <a:latin typeface="Times New Roman" panose="02020603050405020304" pitchFamily="18" charset="0"/>
                <a:cs typeface="Times New Roman" panose="02020603050405020304" pitchFamily="18" charset="0"/>
              </a:rPr>
              <a:t>Пятница, Масленица</a:t>
            </a:r>
          </a:p>
          <a:p>
            <a:r>
              <a:rPr lang="ru-RU" sz="2000" dirty="0">
                <a:latin typeface="Times New Roman" panose="02020603050405020304" pitchFamily="18" charset="0"/>
                <a:cs typeface="Times New Roman" panose="02020603050405020304" pitchFamily="18" charset="0"/>
              </a:rPr>
              <a:t>Если в среду зятья угощались блинами в доме у тещи, то в пятницу они устраивали у себя тещины вечера с блинами. Теща обязана была прислать с вечера все необходимое для печения блинов: сковороду, половник и пр., а тесть посылал мешок гречневой крупы и коровье масло. Неуважение зятя к этому событию считалось бесчестием и обидой, и было поводом к вечной вражде между ним и тещей.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Вообще на Масленицу особое место отводилось теме семейно-брачных отношений: на масленицу чествовали молодоженов, поженившихся в течение прошедшего года. Молодым устраивали своеобразные смотрины в селе: ставили их к столбам ворот и заставляли целоваться у всех на глазах, забрасывали старыми лаптями или соломой, а иногда устраивали им «целовальник» — когда односельчане могли прийти в дом к молодым и поцеловать молодую. Традиция требовала, чтобы они нарядные выезжали «в люди» в расписных санях, наносили визиты всем, кто гулял у них на свадьбе, чтобы торжественно под песни скатывались с ледяной горы. Масленичная неделя проходила также во взаимных визитах двух недавно породнившихся семейств.</a:t>
            </a:r>
          </a:p>
          <a:p>
            <a:r>
              <a:rPr lang="ru-RU" sz="2000" b="1" dirty="0">
                <a:latin typeface="Times New Roman" panose="02020603050405020304" pitchFamily="18" charset="0"/>
                <a:cs typeface="Times New Roman" panose="02020603050405020304" pitchFamily="18" charset="0"/>
              </a:rPr>
              <a:t>Суббота, Масленица</a:t>
            </a:r>
          </a:p>
          <a:p>
            <a:r>
              <a:rPr lang="ru-RU" sz="2000" dirty="0">
                <a:latin typeface="Times New Roman" panose="02020603050405020304" pitchFamily="18" charset="0"/>
                <a:cs typeface="Times New Roman" panose="02020603050405020304" pitchFamily="18" charset="0"/>
              </a:rPr>
              <a:t>Суббота в Масленичной неделе была посвящена </a:t>
            </a:r>
            <a:r>
              <a:rPr lang="ru-RU" sz="2000" dirty="0" err="1">
                <a:latin typeface="Times New Roman" panose="02020603050405020304" pitchFamily="18" charset="0"/>
                <a:cs typeface="Times New Roman" panose="02020603050405020304" pitchFamily="18" charset="0"/>
              </a:rPr>
              <a:t>золовкиным</a:t>
            </a:r>
            <a:r>
              <a:rPr lang="ru-RU" sz="2000" dirty="0">
                <a:latin typeface="Times New Roman" panose="02020603050405020304" pitchFamily="18" charset="0"/>
                <a:cs typeface="Times New Roman" panose="02020603050405020304" pitchFamily="18" charset="0"/>
              </a:rPr>
              <a:t> посиделкам. Молодые невестки принимали у себя родных.</a:t>
            </a:r>
          </a:p>
          <a:p>
            <a:r>
              <a:rPr lang="ru-RU" sz="2000" b="1" dirty="0">
                <a:latin typeface="Times New Roman" panose="02020603050405020304" pitchFamily="18" charset="0"/>
                <a:cs typeface="Times New Roman" panose="02020603050405020304" pitchFamily="18" charset="0"/>
              </a:rPr>
              <a:t>Воскресенье, Масленица</a:t>
            </a:r>
          </a:p>
          <a:p>
            <a:r>
              <a:rPr lang="ru-RU" sz="2000" dirty="0">
                <a:latin typeface="Times New Roman" panose="02020603050405020304" pitchFamily="18" charset="0"/>
                <a:cs typeface="Times New Roman" panose="02020603050405020304" pitchFamily="18" charset="0"/>
              </a:rPr>
              <a:t>Воскресенье получило название «Прощенное». В этот день близкие люди просили друг у друга прощения за все причиненные им обиды и неприятности; по вечерам принято было посещать кладбища и «прощаться» с умершими. В последний день Масленичной недели происходит самое интересное действо - проводы Масленицы - с торжественным сжиганием чучела Зимы. В большой костер люди бросали также блины и остатки угощения. Детям же говорили, что вся сытная пища в костре сгорела, тем самым объясняя им, почему в Великий пост едят только постную пищу.</a:t>
            </a:r>
          </a:p>
          <a:p>
            <a:endParaRPr lang="ru-RU" dirty="0"/>
          </a:p>
        </p:txBody>
      </p:sp>
      <p:pic>
        <p:nvPicPr>
          <p:cNvPr id="8194" name="Picture 2" descr="Традиции Масленицы в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4631" y="769159"/>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Традиции Масленицы в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631" y="2973941"/>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Традиции Масленицы в Росси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4631" y="4961596"/>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35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TM03457452[[fn=Небесная]]</Template>
  <TotalTime>36</TotalTime>
  <Words>1296</Words>
  <Application>Microsoft Office PowerPoint</Application>
  <PresentationFormat>Широкоэкранный</PresentationFormat>
  <Paragraphs>47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Небеса</vt:lpstr>
      <vt:lpstr>Обряды и традиции русского народа</vt:lpstr>
      <vt:lpstr>Вековые традиции и обычаи русского народа  </vt:lpstr>
      <vt:lpstr>Презентация PowerPoint</vt:lpstr>
      <vt:lpstr>Презентация PowerPoint</vt:lpstr>
      <vt:lpstr>Презентация PowerPoint</vt:lpstr>
      <vt:lpstr>Купальские обряды в России </vt:lpstr>
      <vt:lpstr>Презентация PowerPoint</vt:lpstr>
      <vt:lpstr>Презентация PowerPoint</vt:lpstr>
      <vt:lpstr>Презентация PowerPoint</vt:lpstr>
      <vt:lpstr>Презентация PowerPoint</vt:lpstr>
      <vt:lpstr>Свадебные традиции в России </vt:lpstr>
      <vt:lpstr>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Обряды и традиции русского народа</dc:title>
  <dc:creator>у</dc:creator>
  <cp:lastModifiedBy>у</cp:lastModifiedBy>
  <cp:revision>4</cp:revision>
  <dcterms:created xsi:type="dcterms:W3CDTF">2022-02-25T01:12:16Z</dcterms:created>
  <dcterms:modified xsi:type="dcterms:W3CDTF">2022-02-25T02:11:58Z</dcterms:modified>
</cp:coreProperties>
</file>