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8" autoAdjust="0"/>
    <p:restoredTop sz="94660"/>
  </p:normalViewPr>
  <p:slideViewPr>
    <p:cSldViewPr snapToGrid="0">
      <p:cViewPr varScale="1">
        <p:scale>
          <a:sx n="72" d="100"/>
          <a:sy n="72" d="100"/>
        </p:scale>
        <p:origin x="64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2/24/2022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09579881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41924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862930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8967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2/24/2022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2530546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2/24/2022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144618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2/24/2022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441811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2/24/2022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090982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2/24/2022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7601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2/24/2022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68353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2/24/2022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2412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2/24/2022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10383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AC457F-09AA-41B5-9275-6B7489079685}"/>
              </a:ext>
            </a:extLst>
          </p:cNvPr>
          <p:cNvSpPr>
            <a:spLocks noGrp="1"/>
          </p:cNvSpPr>
          <p:nvPr>
            <p:ph type="ctrTitle"/>
          </p:nvPr>
        </p:nvSpPr>
        <p:spPr>
          <a:xfrm>
            <a:off x="1530815" y="1049818"/>
            <a:ext cx="8898646" cy="2786750"/>
          </a:xfrm>
        </p:spPr>
        <p:txBody>
          <a:bodyPr/>
          <a:lstStyle/>
          <a:p>
            <a:r>
              <a:rPr lang="ru-RU" sz="4800" dirty="0">
                <a:latin typeface="Times New Roman" panose="02020603050405020304" pitchFamily="18" charset="0"/>
                <a:cs typeface="Times New Roman" panose="02020603050405020304" pitchFamily="18" charset="0"/>
              </a:rPr>
              <a:t>Обряды и традиции русского народа </a:t>
            </a:r>
          </a:p>
        </p:txBody>
      </p:sp>
      <p:sp>
        <p:nvSpPr>
          <p:cNvPr id="3" name="Подзаголовок 2">
            <a:extLst>
              <a:ext uri="{FF2B5EF4-FFF2-40B4-BE49-F238E27FC236}">
                <a16:creationId xmlns:a16="http://schemas.microsoft.com/office/drawing/2014/main" id="{851D267E-4AC6-4FB7-9C37-6A2201B4DED7}"/>
              </a:ext>
            </a:extLst>
          </p:cNvPr>
          <p:cNvSpPr>
            <a:spLocks noGrp="1"/>
          </p:cNvSpPr>
          <p:nvPr>
            <p:ph type="subTitle" idx="1"/>
          </p:nvPr>
        </p:nvSpPr>
        <p:spPr>
          <a:xfrm>
            <a:off x="3757181" y="4154621"/>
            <a:ext cx="6831673" cy="1086237"/>
          </a:xfrm>
        </p:spPr>
        <p:txBody>
          <a:bodyPr/>
          <a:lstStyle/>
          <a:p>
            <a:r>
              <a:rPr lang="ru-RU" dirty="0"/>
              <a:t>Выполнила : студентка группы АРХ-21-1</a:t>
            </a:r>
          </a:p>
          <a:p>
            <a:r>
              <a:rPr lang="ru-RU" dirty="0"/>
              <a:t>Коренкова Инна</a:t>
            </a:r>
          </a:p>
        </p:txBody>
      </p:sp>
    </p:spTree>
    <p:extLst>
      <p:ext uri="{BB962C8B-B14F-4D97-AF65-F5344CB8AC3E}">
        <p14:creationId xmlns:p14="http://schemas.microsoft.com/office/powerpoint/2010/main" val="2583256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88BB54-1892-4E4F-B39A-657AF2CF670E}"/>
              </a:ext>
            </a:extLst>
          </p:cNvPr>
          <p:cNvSpPr>
            <a:spLocks noGrp="1"/>
          </p:cNvSpPr>
          <p:nvPr>
            <p:ph type="title"/>
          </p:nvPr>
        </p:nvSpPr>
        <p:spPr>
          <a:xfrm>
            <a:off x="185530" y="379344"/>
            <a:ext cx="3855720" cy="612913"/>
          </a:xfrm>
        </p:spPr>
        <p:txBody>
          <a:bodyPr/>
          <a:lstStyle/>
          <a:p>
            <a:r>
              <a:rPr lang="ru-RU" dirty="0">
                <a:latin typeface="Times New Roman" panose="02020603050405020304" pitchFamily="18" charset="0"/>
                <a:cs typeface="Times New Roman" panose="02020603050405020304" pitchFamily="18" charset="0"/>
              </a:rPr>
              <a:t>Баня</a:t>
            </a:r>
          </a:p>
        </p:txBody>
      </p:sp>
      <p:pic>
        <p:nvPicPr>
          <p:cNvPr id="5" name="Объект 4">
            <a:extLst>
              <a:ext uri="{FF2B5EF4-FFF2-40B4-BE49-F238E27FC236}">
                <a16:creationId xmlns:a16="http://schemas.microsoft.com/office/drawing/2014/main" id="{B15A00F9-1CB1-4A62-8E3C-10B36EF41911}"/>
              </a:ext>
            </a:extLst>
          </p:cNvPr>
          <p:cNvPicPr>
            <a:picLocks noGrp="1" noChangeAspect="1"/>
          </p:cNvPicPr>
          <p:nvPr>
            <p:ph idx="1"/>
          </p:nvPr>
        </p:nvPicPr>
        <p:blipFill>
          <a:blip r:embed="rId2"/>
          <a:stretch>
            <a:fillRect/>
          </a:stretch>
        </p:blipFill>
        <p:spPr>
          <a:xfrm>
            <a:off x="6758730" y="685800"/>
            <a:ext cx="4206977" cy="5175250"/>
          </a:xfrm>
          <a:prstGeom prst="rect">
            <a:avLst/>
          </a:prstGeom>
        </p:spPr>
      </p:pic>
      <p:sp>
        <p:nvSpPr>
          <p:cNvPr id="4" name="Текст 3">
            <a:extLst>
              <a:ext uri="{FF2B5EF4-FFF2-40B4-BE49-F238E27FC236}">
                <a16:creationId xmlns:a16="http://schemas.microsoft.com/office/drawing/2014/main" id="{0CB4027C-7D7C-4FC8-B344-49BE22BAF671}"/>
              </a:ext>
            </a:extLst>
          </p:cNvPr>
          <p:cNvSpPr>
            <a:spLocks noGrp="1"/>
          </p:cNvSpPr>
          <p:nvPr>
            <p:ph type="body" sz="half" idx="2"/>
          </p:nvPr>
        </p:nvSpPr>
        <p:spPr>
          <a:xfrm>
            <a:off x="185530" y="992257"/>
            <a:ext cx="4903304" cy="5175250"/>
          </a:xfrm>
        </p:spPr>
        <p:txBody>
          <a:bodyPr>
            <a:noAutofit/>
          </a:bodyPr>
          <a:lstStyle/>
          <a:p>
            <a:r>
              <a:rPr lang="ru-RU" sz="2000" dirty="0">
                <a:latin typeface="Times New Roman" panose="02020603050405020304" pitchFamily="18" charset="0"/>
                <a:cs typeface="Times New Roman" panose="02020603050405020304" pitchFamily="18" charset="0"/>
              </a:rPr>
              <a:t>К традициям, касающихся «мыльни», наши предки относились с особой любовью. Посещение бани на Руси – это непросто гигиеническая процедура, а целый ритуал. Люди шли в «мовню» не искупаться, а духовно почиститься.</a:t>
            </a:r>
          </a:p>
          <a:p>
            <a:r>
              <a:rPr lang="ru-RU" sz="2000" dirty="0">
                <a:latin typeface="Times New Roman" panose="02020603050405020304" pitchFamily="18" charset="0"/>
                <a:cs typeface="Times New Roman" panose="02020603050405020304" pitchFamily="18" charset="0"/>
              </a:rPr>
              <a:t>Баню обязательно посещали перед любым важным мероприятием. Процесс мытья мог затянуться на несколько часов, ведь торопиться в этом деле не принято. Важно посещать «мовню» в хорошем настроении и желательно с друзьями.</a:t>
            </a:r>
          </a:p>
          <a:p>
            <a:r>
              <a:rPr lang="ru-RU" sz="2000" dirty="0">
                <a:latin typeface="Times New Roman" panose="02020603050405020304" pitchFamily="18" charset="0"/>
                <a:cs typeface="Times New Roman" panose="02020603050405020304" pitchFamily="18" charset="0"/>
              </a:rPr>
              <a:t>Еще одна традиция – поливаться холодной водой после посещения жаркой парилки.</a:t>
            </a:r>
          </a:p>
        </p:txBody>
      </p:sp>
    </p:spTree>
    <p:extLst>
      <p:ext uri="{BB962C8B-B14F-4D97-AF65-F5344CB8AC3E}">
        <p14:creationId xmlns:p14="http://schemas.microsoft.com/office/powerpoint/2010/main" val="3008137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9F397E-E765-4CEE-BD17-1D7557B29DDF}"/>
              </a:ext>
            </a:extLst>
          </p:cNvPr>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Чаепитие </a:t>
            </a:r>
          </a:p>
        </p:txBody>
      </p:sp>
      <p:sp>
        <p:nvSpPr>
          <p:cNvPr id="4" name="TextBox 3">
            <a:extLst>
              <a:ext uri="{FF2B5EF4-FFF2-40B4-BE49-F238E27FC236}">
                <a16:creationId xmlns:a16="http://schemas.microsoft.com/office/drawing/2014/main" id="{262D3E1A-F81D-47E8-AECE-C66781BF54F6}"/>
              </a:ext>
            </a:extLst>
          </p:cNvPr>
          <p:cNvSpPr txBox="1"/>
          <p:nvPr/>
        </p:nvSpPr>
        <p:spPr>
          <a:xfrm>
            <a:off x="1060174" y="1678779"/>
            <a:ext cx="10787270" cy="1569660"/>
          </a:xfrm>
          <a:prstGeom prst="rect">
            <a:avLst/>
          </a:prstGeom>
          <a:noFill/>
        </p:spPr>
        <p:txBody>
          <a:bodyPr wrap="square">
            <a:spAutoFit/>
          </a:bodyPr>
          <a:lstStyle/>
          <a:p>
            <a:r>
              <a:rPr lang="ru-RU" sz="2400" dirty="0">
                <a:latin typeface="Times New Roman" panose="02020603050405020304" pitchFamily="18" charset="0"/>
                <a:cs typeface="Times New Roman" panose="02020603050405020304" pitchFamily="18" charset="0"/>
              </a:rPr>
              <a:t>На Руси знаменитый напиток появился только в семнадцатом веке. Но практически мгновенно чай завоевал сердца славян и с ним связано огромное количество традиций. Обязательным атрибутами проведения чаепития считается до блеска начищенный самовар и красиво оформленный стол.</a:t>
            </a:r>
          </a:p>
        </p:txBody>
      </p:sp>
      <p:sp>
        <p:nvSpPr>
          <p:cNvPr id="6" name="TextBox 5">
            <a:extLst>
              <a:ext uri="{FF2B5EF4-FFF2-40B4-BE49-F238E27FC236}">
                <a16:creationId xmlns:a16="http://schemas.microsoft.com/office/drawing/2014/main" id="{81977C8B-FFE1-463E-A421-BEC490553862}"/>
              </a:ext>
            </a:extLst>
          </p:cNvPr>
          <p:cNvSpPr txBox="1"/>
          <p:nvPr/>
        </p:nvSpPr>
        <p:spPr>
          <a:xfrm>
            <a:off x="1033670" y="3429000"/>
            <a:ext cx="10694504" cy="2215991"/>
          </a:xfrm>
          <a:prstGeom prst="rect">
            <a:avLst/>
          </a:prstGeom>
          <a:noFill/>
        </p:spPr>
        <p:txBody>
          <a:bodyPr wrap="square">
            <a:spAutoFit/>
          </a:bodyPr>
          <a:lstStyle/>
          <a:p>
            <a:endParaRPr lang="ru-RU" i="1" dirty="0">
              <a:solidFill>
                <a:srgbClr val="C00000"/>
              </a:solidFill>
            </a:endParaRPr>
          </a:p>
          <a:p>
            <a:r>
              <a:rPr lang="ru-RU" sz="2400" i="1" dirty="0">
                <a:solidFill>
                  <a:srgbClr val="C00000"/>
                </a:solidFill>
              </a:rPr>
              <a:t>Ароматный напиток славяне распивали из блюдец, в качестве десерта выступали баранки и домашняя выпечка. Также наши предки любили «закусывать» чай пиленым сахаром. Русские традиции проведения чаепития передавались от старшего поколения к младшему и свято соблюдались во всех домах.</a:t>
            </a:r>
          </a:p>
        </p:txBody>
      </p:sp>
      <p:graphicFrame>
        <p:nvGraphicFramePr>
          <p:cNvPr id="7" name="Таблица 6">
            <a:extLst>
              <a:ext uri="{FF2B5EF4-FFF2-40B4-BE49-F238E27FC236}">
                <a16:creationId xmlns:a16="http://schemas.microsoft.com/office/drawing/2014/main" id="{6319A1E2-A6E1-420C-B1A5-B23E406B51CC}"/>
              </a:ext>
            </a:extLst>
          </p:cNvPr>
          <p:cNvGraphicFramePr>
            <a:graphicFrameLocks noGrp="1"/>
          </p:cNvGraphicFramePr>
          <p:nvPr>
            <p:extLst>
              <p:ext uri="{D42A27DB-BD31-4B8C-83A1-F6EECF244321}">
                <p14:modId xmlns:p14="http://schemas.microsoft.com/office/powerpoint/2010/main" val="1407865200"/>
              </p:ext>
            </p:extLst>
          </p:nvPr>
        </p:nvGraphicFramePr>
        <p:xfrm>
          <a:off x="993913" y="3790122"/>
          <a:ext cx="10840278" cy="1749287"/>
        </p:xfrm>
        <a:graphic>
          <a:graphicData uri="http://schemas.openxmlformats.org/drawingml/2006/table">
            <a:tbl>
              <a:tblPr/>
              <a:tblGrid>
                <a:gridCol w="10840278">
                  <a:extLst>
                    <a:ext uri="{9D8B030D-6E8A-4147-A177-3AD203B41FA5}">
                      <a16:colId xmlns:a16="http://schemas.microsoft.com/office/drawing/2014/main" val="606849199"/>
                    </a:ext>
                  </a:extLst>
                </a:gridCol>
              </a:tblGrid>
              <a:tr h="1749287">
                <a:tc>
                  <a:txBody>
                    <a:bodyPr/>
                    <a:lstStyle/>
                    <a:p>
                      <a:endParaRPr lang="ru-RU" i="1"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609618088"/>
                  </a:ext>
                </a:extLst>
              </a:tr>
            </a:tbl>
          </a:graphicData>
        </a:graphic>
      </p:graphicFrame>
    </p:spTree>
    <p:extLst>
      <p:ext uri="{BB962C8B-B14F-4D97-AF65-F5344CB8AC3E}">
        <p14:creationId xmlns:p14="http://schemas.microsoft.com/office/powerpoint/2010/main" val="91674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FAF7AB-0245-4E52-9D04-F3C57063C5CA}"/>
              </a:ext>
            </a:extLst>
          </p:cNvPr>
          <p:cNvSpPr>
            <a:spLocks noGrp="1"/>
          </p:cNvSpPr>
          <p:nvPr>
            <p:ph type="title"/>
          </p:nvPr>
        </p:nvSpPr>
        <p:spPr>
          <a:xfrm>
            <a:off x="246821" y="487017"/>
            <a:ext cx="3855720" cy="652670"/>
          </a:xfrm>
        </p:spPr>
        <p:txBody>
          <a:bodyPr>
            <a:normAutofit fontScale="90000"/>
          </a:bodyPr>
          <a:lstStyle/>
          <a:p>
            <a:r>
              <a:rPr lang="ru-RU" dirty="0">
                <a:latin typeface="Times New Roman" panose="02020603050405020304" pitchFamily="18" charset="0"/>
                <a:cs typeface="Times New Roman" panose="02020603050405020304" pitchFamily="18" charset="0"/>
              </a:rPr>
              <a:t>Кристины</a:t>
            </a:r>
          </a:p>
        </p:txBody>
      </p:sp>
      <p:pic>
        <p:nvPicPr>
          <p:cNvPr id="5" name="Рисунок 4">
            <a:extLst>
              <a:ext uri="{FF2B5EF4-FFF2-40B4-BE49-F238E27FC236}">
                <a16:creationId xmlns:a16="http://schemas.microsoft.com/office/drawing/2014/main" id="{5097CE99-2EFF-4B1C-B121-AD9827C6B4FF}"/>
              </a:ext>
            </a:extLst>
          </p:cNvPr>
          <p:cNvPicPr>
            <a:picLocks noGrp="1" noChangeAspect="1"/>
          </p:cNvPicPr>
          <p:nvPr>
            <p:ph type="pic" idx="1"/>
          </p:nvPr>
        </p:nvPicPr>
        <p:blipFill>
          <a:blip r:embed="rId2"/>
          <a:srcRect l="17631" r="17631"/>
          <a:stretch>
            <a:fillRect/>
          </a:stretch>
        </p:blipFill>
        <p:spPr>
          <a:xfrm>
            <a:off x="6096000" y="487017"/>
            <a:ext cx="5679219" cy="5848165"/>
          </a:xfrm>
          <a:prstGeom prst="rect">
            <a:avLst/>
          </a:prstGeom>
        </p:spPr>
      </p:pic>
      <p:sp>
        <p:nvSpPr>
          <p:cNvPr id="4" name="Текст 3">
            <a:extLst>
              <a:ext uri="{FF2B5EF4-FFF2-40B4-BE49-F238E27FC236}">
                <a16:creationId xmlns:a16="http://schemas.microsoft.com/office/drawing/2014/main" id="{2BE847A4-3E1E-4C81-9586-30969C03E6FE}"/>
              </a:ext>
            </a:extLst>
          </p:cNvPr>
          <p:cNvSpPr>
            <a:spLocks noGrp="1"/>
          </p:cNvSpPr>
          <p:nvPr>
            <p:ph type="body" sz="half" idx="2"/>
          </p:nvPr>
        </p:nvSpPr>
        <p:spPr>
          <a:xfrm>
            <a:off x="246821" y="1139687"/>
            <a:ext cx="4855265" cy="5327374"/>
          </a:xfrm>
        </p:spPr>
        <p:txBody>
          <a:bodyPr>
            <a:normAutofit lnSpcReduction="10000"/>
          </a:bodyPr>
          <a:lstStyle/>
          <a:p>
            <a:r>
              <a:rPr lang="ru-RU" sz="2000" dirty="0">
                <a:latin typeface="Times New Roman" panose="02020603050405020304" pitchFamily="18" charset="0"/>
                <a:cs typeface="Times New Roman" panose="02020603050405020304" pitchFamily="18" charset="0"/>
              </a:rPr>
              <a:t>Ритуал крещения существует в нашей стране очень давно. Малышей требовалось «осветить» сразу после рождения. Для проведения процедуры выбирали кумовьев. Это очень важная роль, ведь крестные родители несут ответственность за ребенка на протяжении всей жизни.</a:t>
            </a:r>
          </a:p>
          <a:p>
            <a:r>
              <a:rPr lang="ru-RU" sz="2000" dirty="0">
                <a:latin typeface="Times New Roman" panose="02020603050405020304" pitchFamily="18" charset="0"/>
                <a:cs typeface="Times New Roman" panose="02020603050405020304" pitchFamily="18" charset="0"/>
              </a:rPr>
              <a:t>Младенца относили в храм, где батюшка окроплял его святой водой. На шею грудничку надевали нательный крестик. Основное предназначение обряда – защитить от воздействия нечистой силы. Считалось, что после крещения у малыша появляется собственный ангел-хранитель.</a:t>
            </a:r>
          </a:p>
          <a:p>
            <a:endParaRPr lang="ru-RU" dirty="0"/>
          </a:p>
          <a:p>
            <a:endParaRPr lang="ru-RU" dirty="0"/>
          </a:p>
        </p:txBody>
      </p:sp>
    </p:spTree>
    <p:extLst>
      <p:ext uri="{BB962C8B-B14F-4D97-AF65-F5344CB8AC3E}">
        <p14:creationId xmlns:p14="http://schemas.microsoft.com/office/powerpoint/2010/main" val="745406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365EF9-0CDE-4330-B691-C2CDF8F85A7F}"/>
              </a:ext>
            </a:extLst>
          </p:cNvPr>
          <p:cNvSpPr>
            <a:spLocks noGrp="1"/>
          </p:cNvSpPr>
          <p:nvPr>
            <p:ph type="title"/>
          </p:nvPr>
        </p:nvSpPr>
        <p:spPr>
          <a:xfrm>
            <a:off x="286579" y="420756"/>
            <a:ext cx="3855720" cy="851452"/>
          </a:xfrm>
        </p:spPr>
        <p:txBody>
          <a:bodyPr/>
          <a:lstStyle/>
          <a:p>
            <a:r>
              <a:rPr lang="ru-RU" dirty="0"/>
              <a:t>Поминки </a:t>
            </a:r>
          </a:p>
        </p:txBody>
      </p:sp>
      <p:graphicFrame>
        <p:nvGraphicFramePr>
          <p:cNvPr id="7" name="Объект 6">
            <a:extLst>
              <a:ext uri="{FF2B5EF4-FFF2-40B4-BE49-F238E27FC236}">
                <a16:creationId xmlns:a16="http://schemas.microsoft.com/office/drawing/2014/main" id="{09D779D9-F98F-4384-A647-10B8F1A6D756}"/>
              </a:ext>
            </a:extLst>
          </p:cNvPr>
          <p:cNvGraphicFramePr>
            <a:graphicFrameLocks noGrp="1"/>
          </p:cNvGraphicFramePr>
          <p:nvPr>
            <p:ph idx="1"/>
            <p:extLst>
              <p:ext uri="{D42A27DB-BD31-4B8C-83A1-F6EECF244321}">
                <p14:modId xmlns:p14="http://schemas.microsoft.com/office/powerpoint/2010/main" val="2275301584"/>
              </p:ext>
            </p:extLst>
          </p:nvPr>
        </p:nvGraphicFramePr>
        <p:xfrm>
          <a:off x="145774" y="3482009"/>
          <a:ext cx="4943061" cy="2955235"/>
        </p:xfrm>
        <a:graphic>
          <a:graphicData uri="http://schemas.openxmlformats.org/drawingml/2006/table">
            <a:tbl>
              <a:tblPr/>
              <a:tblGrid>
                <a:gridCol w="4943061">
                  <a:extLst>
                    <a:ext uri="{9D8B030D-6E8A-4147-A177-3AD203B41FA5}">
                      <a16:colId xmlns:a16="http://schemas.microsoft.com/office/drawing/2014/main" val="3456830684"/>
                    </a:ext>
                  </a:extLst>
                </a:gridCol>
              </a:tblGrid>
              <a:tr h="2955235">
                <a:tc>
                  <a:txBody>
                    <a:bodyPr/>
                    <a:lstStyle/>
                    <a:p>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261887741"/>
                  </a:ext>
                </a:extLst>
              </a:tr>
            </a:tbl>
          </a:graphicData>
        </a:graphic>
      </p:graphicFrame>
      <p:sp>
        <p:nvSpPr>
          <p:cNvPr id="4" name="Текст 3">
            <a:extLst>
              <a:ext uri="{FF2B5EF4-FFF2-40B4-BE49-F238E27FC236}">
                <a16:creationId xmlns:a16="http://schemas.microsoft.com/office/drawing/2014/main" id="{7D4F28B1-DC4C-4C6A-BF7A-2F5DEDE579A2}"/>
              </a:ext>
            </a:extLst>
          </p:cNvPr>
          <p:cNvSpPr>
            <a:spLocks noGrp="1"/>
          </p:cNvSpPr>
          <p:nvPr>
            <p:ph type="body" sz="half" idx="2"/>
          </p:nvPr>
        </p:nvSpPr>
        <p:spPr>
          <a:xfrm>
            <a:off x="145774" y="1152939"/>
            <a:ext cx="4943061" cy="5473148"/>
          </a:xfrm>
        </p:spPr>
        <p:txBody>
          <a:bodyPr>
            <a:normAutofit lnSpcReduction="10000"/>
          </a:bodyPr>
          <a:lstStyle/>
          <a:p>
            <a:r>
              <a:rPr lang="ru-RU" sz="2400" dirty="0">
                <a:latin typeface="Times New Roman" panose="02020603050405020304" pitchFamily="18" charset="0"/>
                <a:cs typeface="Times New Roman" panose="02020603050405020304" pitchFamily="18" charset="0"/>
              </a:rPr>
              <a:t>После проведения похорон близкие родственники и друзья усопшего отправляются в его дом, чтобы почтить память. В наши дни для проведения поминок обычно арендуют специальный зал.</a:t>
            </a:r>
          </a:p>
          <a:p>
            <a:r>
              <a:rPr lang="ru-RU" sz="2400" i="1" dirty="0">
                <a:solidFill>
                  <a:srgbClr val="C00000"/>
                </a:solidFill>
                <a:latin typeface="Times New Roman" panose="02020603050405020304" pitchFamily="18" charset="0"/>
                <a:cs typeface="Times New Roman" panose="02020603050405020304" pitchFamily="18" charset="0"/>
              </a:rPr>
              <a:t>В процессе обряда все присутствующие говорят добрые слова о покойном. Поминки проводят в день похорон, на девятые и сороковые сутки. Также близких собирают спустя год после смерти</a:t>
            </a:r>
          </a:p>
        </p:txBody>
      </p:sp>
      <p:pic>
        <p:nvPicPr>
          <p:cNvPr id="8" name="Рисунок 7">
            <a:extLst>
              <a:ext uri="{FF2B5EF4-FFF2-40B4-BE49-F238E27FC236}">
                <a16:creationId xmlns:a16="http://schemas.microsoft.com/office/drawing/2014/main" id="{B3E7DD95-2ADC-4DF3-8F37-404CE98B7A26}"/>
              </a:ext>
            </a:extLst>
          </p:cNvPr>
          <p:cNvPicPr>
            <a:picLocks noChangeAspect="1"/>
          </p:cNvPicPr>
          <p:nvPr/>
        </p:nvPicPr>
        <p:blipFill>
          <a:blip r:embed="rId2"/>
          <a:stretch>
            <a:fillRect/>
          </a:stretch>
        </p:blipFill>
        <p:spPr>
          <a:xfrm>
            <a:off x="5972980" y="1406365"/>
            <a:ext cx="5874464" cy="4151288"/>
          </a:xfrm>
          <a:prstGeom prst="rect">
            <a:avLst/>
          </a:prstGeom>
        </p:spPr>
      </p:pic>
    </p:spTree>
    <p:extLst>
      <p:ext uri="{BB962C8B-B14F-4D97-AF65-F5344CB8AC3E}">
        <p14:creationId xmlns:p14="http://schemas.microsoft.com/office/powerpoint/2010/main" val="2559515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D20BC9-6317-42DA-B856-CEC308566829}"/>
              </a:ext>
            </a:extLst>
          </p:cNvPr>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Источники </a:t>
            </a:r>
          </a:p>
        </p:txBody>
      </p:sp>
      <p:sp>
        <p:nvSpPr>
          <p:cNvPr id="4" name="TextBox 3">
            <a:extLst>
              <a:ext uri="{FF2B5EF4-FFF2-40B4-BE49-F238E27FC236}">
                <a16:creationId xmlns:a16="http://schemas.microsoft.com/office/drawing/2014/main" id="{3395078A-F941-4A32-8C42-5ED1A3E68668}"/>
              </a:ext>
            </a:extLst>
          </p:cNvPr>
          <p:cNvSpPr txBox="1"/>
          <p:nvPr/>
        </p:nvSpPr>
        <p:spPr>
          <a:xfrm>
            <a:off x="990600" y="1558644"/>
            <a:ext cx="1036320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https://7kul.ru/traditsii/obryady/kultura-obychai-i-traditsii-russkogo-naroda</a:t>
            </a:r>
            <a:endParaRPr lang="ru-RU"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2666F16-0757-4AAE-92FE-D2F6FCF3896E}"/>
              </a:ext>
            </a:extLst>
          </p:cNvPr>
          <p:cNvSpPr txBox="1"/>
          <p:nvPr/>
        </p:nvSpPr>
        <p:spPr>
          <a:xfrm>
            <a:off x="990600" y="2675212"/>
            <a:ext cx="609600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https://obereg.blog/obryady-i-ritualy/russkogo-naroda/</a:t>
            </a:r>
            <a:endParaRPr lang="ru-RU"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019DAE3-50D6-468A-B6C8-FB4AD96B94AD}"/>
              </a:ext>
            </a:extLst>
          </p:cNvPr>
          <p:cNvSpPr txBox="1"/>
          <p:nvPr/>
        </p:nvSpPr>
        <p:spPr>
          <a:xfrm>
            <a:off x="990600" y="2155675"/>
            <a:ext cx="609600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https://www.culture.ru/s/slavyanskie-tradicii/</a:t>
            </a:r>
            <a:endParaRPr lang="ru-RU"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9971EC7-88D6-47CA-901E-F2ABB8670813}"/>
              </a:ext>
            </a:extLst>
          </p:cNvPr>
          <p:cNvSpPr txBox="1"/>
          <p:nvPr/>
        </p:nvSpPr>
        <p:spPr>
          <a:xfrm>
            <a:off x="990600" y="3080845"/>
            <a:ext cx="10210800" cy="64633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https://zen.yandex.ru/media/id/5ab21e6277d0e601dd5bddf3/russkii-narod-kultura-tradicii-i-obychai-5abbdda6db0cd906818b3417</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9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05E3FF-4A68-408E-9D41-3A08979B9753}"/>
              </a:ext>
            </a:extLst>
          </p:cNvPr>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Содержание </a:t>
            </a:r>
          </a:p>
        </p:txBody>
      </p:sp>
      <p:sp>
        <p:nvSpPr>
          <p:cNvPr id="3" name="Объект 2">
            <a:extLst>
              <a:ext uri="{FF2B5EF4-FFF2-40B4-BE49-F238E27FC236}">
                <a16:creationId xmlns:a16="http://schemas.microsoft.com/office/drawing/2014/main" id="{EE199887-9A6D-4333-BBEE-7D4D8782EB8A}"/>
              </a:ext>
            </a:extLst>
          </p:cNvPr>
          <p:cNvSpPr>
            <a:spLocks noGrp="1"/>
          </p:cNvSpPr>
          <p:nvPr>
            <p:ph idx="1"/>
          </p:nvPr>
        </p:nvSpPr>
        <p:spPr/>
        <p:txBody>
          <a:bodyPr/>
          <a:lstStyle/>
          <a:p>
            <a:r>
              <a:rPr lang="ru-RU" sz="2400" dirty="0">
                <a:latin typeface="Times New Roman" panose="02020603050405020304" pitchFamily="18" charset="0"/>
                <a:cs typeface="Times New Roman" panose="02020603050405020304" pitchFamily="18" charset="0"/>
              </a:rPr>
              <a:t> Культура и быт русского народа</a:t>
            </a:r>
          </a:p>
          <a:p>
            <a:r>
              <a:rPr lang="ru-RU" sz="2400" dirty="0">
                <a:latin typeface="Times New Roman" panose="02020603050405020304" pitchFamily="18" charset="0"/>
                <a:cs typeface="Times New Roman" panose="02020603050405020304" pitchFamily="18" charset="0"/>
              </a:rPr>
              <a:t> Традиции и обычаи русского народа</a:t>
            </a:r>
          </a:p>
          <a:p>
            <a:r>
              <a:rPr lang="ru-RU" sz="2400" dirty="0">
                <a:latin typeface="Times New Roman" panose="02020603050405020304" pitchFamily="18" charset="0"/>
                <a:cs typeface="Times New Roman" panose="02020603050405020304" pitchFamily="18" charset="0"/>
              </a:rPr>
              <a:t> Традиционные праздники русского народа</a:t>
            </a:r>
          </a:p>
          <a:p>
            <a:endParaRPr lang="ru-RU" dirty="0"/>
          </a:p>
        </p:txBody>
      </p:sp>
    </p:spTree>
    <p:extLst>
      <p:ext uri="{BB962C8B-B14F-4D97-AF65-F5344CB8AC3E}">
        <p14:creationId xmlns:p14="http://schemas.microsoft.com/office/powerpoint/2010/main" val="1213512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F8206B-B11E-4DFD-9D6C-E33A9EB66628}"/>
              </a:ext>
            </a:extLst>
          </p:cNvPr>
          <p:cNvSpPr txBox="1"/>
          <p:nvPr/>
        </p:nvSpPr>
        <p:spPr>
          <a:xfrm>
            <a:off x="1524000" y="2179409"/>
            <a:ext cx="9144000" cy="3046988"/>
          </a:xfrm>
          <a:prstGeom prst="rect">
            <a:avLst/>
          </a:prstGeom>
          <a:noFill/>
        </p:spPr>
        <p:txBody>
          <a:bodyPr wrap="square">
            <a:spAutoFit/>
          </a:bodyPr>
          <a:lstStyle/>
          <a:p>
            <a:r>
              <a:rPr lang="ru-RU" sz="2400" dirty="0">
                <a:latin typeface="Times New Roman" panose="02020603050405020304" pitchFamily="18" charset="0"/>
                <a:cs typeface="Times New Roman" panose="02020603050405020304" pitchFamily="18" charset="0"/>
              </a:rPr>
              <a:t>Россия славится своей богатой историей, в которой происходили радостные и трагические события. Главным способом объединения людей на протяжении многих веков служили традиции, зародившиеся еще в Древней Руси. Россияне продолжают отмечать национальные праздники, верят в старинные приметы и предания. Вследствие того, что наша страна стала домом для ста девяноста народностей, крайне важно сохранить культурное наследие нации в чистом виде.</a:t>
            </a:r>
          </a:p>
        </p:txBody>
      </p:sp>
    </p:spTree>
    <p:extLst>
      <p:ext uri="{BB962C8B-B14F-4D97-AF65-F5344CB8AC3E}">
        <p14:creationId xmlns:p14="http://schemas.microsoft.com/office/powerpoint/2010/main" val="190646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417D84-A0CF-4016-8332-0FD8CD94F2E2}"/>
              </a:ext>
            </a:extLst>
          </p:cNvPr>
          <p:cNvSpPr>
            <a:spLocks noGrp="1"/>
          </p:cNvSpPr>
          <p:nvPr>
            <p:ph type="title"/>
          </p:nvPr>
        </p:nvSpPr>
        <p:spPr>
          <a:xfrm>
            <a:off x="265043" y="288234"/>
            <a:ext cx="4099891" cy="1553818"/>
          </a:xfrm>
        </p:spPr>
        <p:txBody>
          <a:bodyPr/>
          <a:lstStyle/>
          <a:p>
            <a:r>
              <a:rPr lang="ru-RU" sz="4000" dirty="0">
                <a:latin typeface="Times New Roman" panose="02020603050405020304" pitchFamily="18" charset="0"/>
                <a:cs typeface="Times New Roman" panose="02020603050405020304" pitchFamily="18" charset="0"/>
              </a:rPr>
              <a:t>Традиции и обычаи русского народа</a:t>
            </a:r>
          </a:p>
        </p:txBody>
      </p:sp>
      <p:sp>
        <p:nvSpPr>
          <p:cNvPr id="4" name="Текст 3">
            <a:extLst>
              <a:ext uri="{FF2B5EF4-FFF2-40B4-BE49-F238E27FC236}">
                <a16:creationId xmlns:a16="http://schemas.microsoft.com/office/drawing/2014/main" id="{7C4A7269-5F4F-4717-886B-C3AC4C9C6664}"/>
              </a:ext>
            </a:extLst>
          </p:cNvPr>
          <p:cNvSpPr>
            <a:spLocks noGrp="1"/>
          </p:cNvSpPr>
          <p:nvPr>
            <p:ph type="body" sz="half" idx="2"/>
          </p:nvPr>
        </p:nvSpPr>
        <p:spPr>
          <a:xfrm>
            <a:off x="265043" y="1842052"/>
            <a:ext cx="4741793" cy="4727714"/>
          </a:xfrm>
        </p:spPr>
        <p:txBody>
          <a:bodyPr>
            <a:noAutofit/>
          </a:bodyPr>
          <a:lstStyle/>
          <a:p>
            <a:r>
              <a:rPr lang="ru-RU" sz="2000" dirty="0">
                <a:latin typeface="Times New Roman" panose="02020603050405020304" pitchFamily="18" charset="0"/>
                <a:cs typeface="Times New Roman" panose="02020603050405020304" pitchFamily="18" charset="0"/>
              </a:rPr>
              <a:t>Обряды в России гармонично соединяют в себе прошлое и настоящее. Некоторые традиции имеют корни в язычестве, зародившись до крещения Руси. Конечно, со временем их сакральный смысл терялся, но основные элементы ритуалов дошли и до наших дней.</a:t>
            </a:r>
          </a:p>
          <a:p>
            <a:r>
              <a:rPr lang="ru-RU" sz="2000" dirty="0">
                <a:latin typeface="Times New Roman" panose="02020603050405020304" pitchFamily="18" charset="0"/>
                <a:cs typeface="Times New Roman" panose="02020603050405020304" pitchFamily="18" charset="0"/>
              </a:rPr>
              <a:t>Большое количество обрядов тесно связано с семьей. Их проведение считалось залогом успешного брака, здоровья детей и благополучия.</a:t>
            </a:r>
          </a:p>
        </p:txBody>
      </p:sp>
      <p:pic>
        <p:nvPicPr>
          <p:cNvPr id="8" name="Объект 7">
            <a:extLst>
              <a:ext uri="{FF2B5EF4-FFF2-40B4-BE49-F238E27FC236}">
                <a16:creationId xmlns:a16="http://schemas.microsoft.com/office/drawing/2014/main" id="{A6293962-0D29-448A-B1CF-FFC798D089FF}"/>
              </a:ext>
            </a:extLst>
          </p:cNvPr>
          <p:cNvPicPr>
            <a:picLocks noGrp="1" noChangeAspect="1"/>
          </p:cNvPicPr>
          <p:nvPr>
            <p:ph idx="1"/>
          </p:nvPr>
        </p:nvPicPr>
        <p:blipFill>
          <a:blip r:embed="rId2"/>
          <a:stretch>
            <a:fillRect/>
          </a:stretch>
        </p:blipFill>
        <p:spPr>
          <a:xfrm>
            <a:off x="6256338" y="1143117"/>
            <a:ext cx="5211762" cy="4260615"/>
          </a:xfrm>
          <a:prstGeom prst="rect">
            <a:avLst/>
          </a:prstGeom>
        </p:spPr>
      </p:pic>
    </p:spTree>
    <p:extLst>
      <p:ext uri="{BB962C8B-B14F-4D97-AF65-F5344CB8AC3E}">
        <p14:creationId xmlns:p14="http://schemas.microsoft.com/office/powerpoint/2010/main" val="2295493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BBCB1F-BCD9-4546-A90D-EB2332F84164}"/>
              </a:ext>
            </a:extLst>
          </p:cNvPr>
          <p:cNvSpPr>
            <a:spLocks noGrp="1"/>
          </p:cNvSpPr>
          <p:nvPr>
            <p:ph type="title"/>
          </p:nvPr>
        </p:nvSpPr>
        <p:spPr>
          <a:xfrm>
            <a:off x="4873487" y="394253"/>
            <a:ext cx="2445026" cy="1485900"/>
          </a:xfrm>
        </p:spPr>
        <p:txBody>
          <a:bodyPr/>
          <a:lstStyle/>
          <a:p>
            <a:r>
              <a:rPr lang="ru-RU" dirty="0">
                <a:latin typeface="Times New Roman" panose="02020603050405020304" pitchFamily="18" charset="0"/>
                <a:cs typeface="Times New Roman" panose="02020603050405020304" pitchFamily="18" charset="0"/>
              </a:rPr>
              <a:t>Свадьба</a:t>
            </a:r>
            <a:r>
              <a:rPr lang="ru-RU" dirty="0"/>
              <a:t> </a:t>
            </a:r>
          </a:p>
        </p:txBody>
      </p:sp>
      <p:pic>
        <p:nvPicPr>
          <p:cNvPr id="4" name="Объект 3">
            <a:extLst>
              <a:ext uri="{FF2B5EF4-FFF2-40B4-BE49-F238E27FC236}">
                <a16:creationId xmlns:a16="http://schemas.microsoft.com/office/drawing/2014/main" id="{455A8E6F-A7B9-4191-A775-CFE11CEA7B00}"/>
              </a:ext>
            </a:extLst>
          </p:cNvPr>
          <p:cNvPicPr>
            <a:picLocks noGrp="1" noChangeAspect="1"/>
          </p:cNvPicPr>
          <p:nvPr>
            <p:ph idx="1"/>
          </p:nvPr>
        </p:nvPicPr>
        <p:blipFill>
          <a:blip r:embed="rId2"/>
          <a:stretch>
            <a:fillRect/>
          </a:stretch>
        </p:blipFill>
        <p:spPr>
          <a:xfrm>
            <a:off x="2710438" y="1766887"/>
            <a:ext cx="7831667" cy="4405313"/>
          </a:xfrm>
          <a:prstGeom prst="rect">
            <a:avLst/>
          </a:prstGeom>
        </p:spPr>
      </p:pic>
    </p:spTree>
    <p:extLst>
      <p:ext uri="{BB962C8B-B14F-4D97-AF65-F5344CB8AC3E}">
        <p14:creationId xmlns:p14="http://schemas.microsoft.com/office/powerpoint/2010/main" val="2234229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5B04C4-F23D-47EE-A469-40C3145507B7}"/>
              </a:ext>
            </a:extLst>
          </p:cNvPr>
          <p:cNvSpPr txBox="1"/>
          <p:nvPr/>
        </p:nvSpPr>
        <p:spPr>
          <a:xfrm>
            <a:off x="1060174" y="487025"/>
            <a:ext cx="10071651" cy="6001643"/>
          </a:xfrm>
          <a:prstGeom prst="rect">
            <a:avLst/>
          </a:prstGeom>
          <a:noFill/>
        </p:spPr>
        <p:txBody>
          <a:bodyPr wrap="square">
            <a:spAutoFit/>
          </a:bodyPr>
          <a:lstStyle/>
          <a:p>
            <a:r>
              <a:rPr lang="ru-RU" sz="2400" dirty="0">
                <a:latin typeface="Times New Roman" panose="02020603050405020304" pitchFamily="18" charset="0"/>
                <a:cs typeface="Times New Roman" panose="02020603050405020304" pitchFamily="18" charset="0"/>
              </a:rPr>
              <a:t>Традиции, затрагивающие процесс бракосочетания, зародились еще во времена язычества. Свадьба между племенами или внутри них сопровождалась поклонением идолам, тематическими песнями и плясками. Единый обряд проведения торжества появился, когда на Руси приняли христианство.</a:t>
            </a:r>
          </a:p>
          <a:p>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Бракосочетание проводили в осенний период, собрав урожай либо зимой после Крещение (19 января). Самым удачным временем для церемонии считалась первая неделя по завершении Пасхи. Свадебный обряд состоял из нескольких этапов, которым уделялось огромное внимание.</a:t>
            </a:r>
          </a:p>
          <a:p>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Перед бракосочетанием проводили сватовство, к родителям девушки прибывали отец и мать жениха. Если обе стороны согласны на объединение семей, то переходили к смотринам. На них будущие супруги впервые знакомились. Затем следовал обряд сговора и рукобития. Их проводили, чтобы решить вопросы относительно приданого и даты венчания.</a:t>
            </a:r>
          </a:p>
        </p:txBody>
      </p:sp>
    </p:spTree>
    <p:extLst>
      <p:ext uri="{BB962C8B-B14F-4D97-AF65-F5344CB8AC3E}">
        <p14:creationId xmlns:p14="http://schemas.microsoft.com/office/powerpoint/2010/main" val="3925741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520782-27C1-4086-9586-949A7A721FB6}"/>
              </a:ext>
            </a:extLst>
          </p:cNvPr>
          <p:cNvSpPr>
            <a:spLocks noGrp="1"/>
          </p:cNvSpPr>
          <p:nvPr>
            <p:ph type="title"/>
          </p:nvPr>
        </p:nvSpPr>
        <p:spPr>
          <a:xfrm>
            <a:off x="1295400" y="663472"/>
            <a:ext cx="9601200" cy="785191"/>
          </a:xfrm>
        </p:spPr>
        <p:txBody>
          <a:bodyPr/>
          <a:lstStyle/>
          <a:p>
            <a:r>
              <a:rPr lang="ru-RU" dirty="0">
                <a:latin typeface="Times New Roman" panose="02020603050405020304" pitchFamily="18" charset="0"/>
                <a:cs typeface="Times New Roman" panose="02020603050405020304" pitchFamily="18" charset="0"/>
              </a:rPr>
              <a:t>Семья</a:t>
            </a:r>
          </a:p>
        </p:txBody>
      </p:sp>
      <p:sp>
        <p:nvSpPr>
          <p:cNvPr id="4" name="TextBox 3">
            <a:extLst>
              <a:ext uri="{FF2B5EF4-FFF2-40B4-BE49-F238E27FC236}">
                <a16:creationId xmlns:a16="http://schemas.microsoft.com/office/drawing/2014/main" id="{CD46C641-BC38-4F98-AE5C-0CDC4317AAA8}"/>
              </a:ext>
            </a:extLst>
          </p:cNvPr>
          <p:cNvSpPr txBox="1"/>
          <p:nvPr/>
        </p:nvSpPr>
        <p:spPr>
          <a:xfrm>
            <a:off x="848140" y="1764232"/>
            <a:ext cx="10919791" cy="1938992"/>
          </a:xfrm>
          <a:prstGeom prst="rect">
            <a:avLst/>
          </a:prstGeom>
          <a:noFill/>
        </p:spPr>
        <p:txBody>
          <a:bodyPr wrap="square">
            <a:spAutoFit/>
          </a:bodyPr>
          <a:lstStyle/>
          <a:p>
            <a:r>
              <a:rPr lang="ru-RU" sz="2400" dirty="0">
                <a:latin typeface="Times New Roman" panose="02020603050405020304" pitchFamily="18" charset="0"/>
                <a:cs typeface="Times New Roman" panose="02020603050405020304" pitchFamily="18" charset="0"/>
              </a:rPr>
              <a:t>Русская семья с древних времен чтит традиции своего народа. Ранее в ней четко прослеживалась патриархальная структура, то есть во главе стоял мужчина и спорить с его мнением было строго запрещено. К девятнадцатому веку семейные устои стали носить традиционный характер. В наши дни российская семья старается придерживаться привычных обычаев, но делает это умеренно.</a:t>
            </a:r>
          </a:p>
        </p:txBody>
      </p:sp>
      <p:sp>
        <p:nvSpPr>
          <p:cNvPr id="6" name="TextBox 5">
            <a:extLst>
              <a:ext uri="{FF2B5EF4-FFF2-40B4-BE49-F238E27FC236}">
                <a16:creationId xmlns:a16="http://schemas.microsoft.com/office/drawing/2014/main" id="{4306CEFD-38EE-4C93-96BF-BA5FA0270593}"/>
              </a:ext>
            </a:extLst>
          </p:cNvPr>
          <p:cNvSpPr txBox="1"/>
          <p:nvPr/>
        </p:nvSpPr>
        <p:spPr>
          <a:xfrm>
            <a:off x="848140" y="4198419"/>
            <a:ext cx="10919791" cy="1569660"/>
          </a:xfrm>
          <a:prstGeom prst="rect">
            <a:avLst/>
          </a:prstGeom>
          <a:noFill/>
        </p:spPr>
        <p:txBody>
          <a:bodyPr wrap="square">
            <a:spAutoFit/>
          </a:bodyPr>
          <a:lstStyle/>
          <a:p>
            <a:r>
              <a:rPr lang="ru-RU" sz="2400" i="1" dirty="0">
                <a:solidFill>
                  <a:srgbClr val="C00000"/>
                </a:solidFill>
              </a:rPr>
              <a:t>Главой семейства является отец и старшие родственники. В современном мире муж и жена имеют равные права, в одинаковой степени занимаясь воспитанием детей и ведением быта. При этом русские семьи стараются отмечать все национальные праздники: Масленицу, Новый год.</a:t>
            </a:r>
          </a:p>
        </p:txBody>
      </p:sp>
      <p:graphicFrame>
        <p:nvGraphicFramePr>
          <p:cNvPr id="7" name="Таблица 6">
            <a:extLst>
              <a:ext uri="{FF2B5EF4-FFF2-40B4-BE49-F238E27FC236}">
                <a16:creationId xmlns:a16="http://schemas.microsoft.com/office/drawing/2014/main" id="{2F525B7B-91AD-44F2-80E1-0796EE5D6813}"/>
              </a:ext>
            </a:extLst>
          </p:cNvPr>
          <p:cNvGraphicFramePr>
            <a:graphicFrameLocks noGrp="1"/>
          </p:cNvGraphicFramePr>
          <p:nvPr>
            <p:extLst>
              <p:ext uri="{D42A27DB-BD31-4B8C-83A1-F6EECF244321}">
                <p14:modId xmlns:p14="http://schemas.microsoft.com/office/powerpoint/2010/main" val="1397535375"/>
              </p:ext>
            </p:extLst>
          </p:nvPr>
        </p:nvGraphicFramePr>
        <p:xfrm>
          <a:off x="848140" y="4198419"/>
          <a:ext cx="10919791" cy="1603513"/>
        </p:xfrm>
        <a:graphic>
          <a:graphicData uri="http://schemas.openxmlformats.org/drawingml/2006/table">
            <a:tbl>
              <a:tblPr/>
              <a:tblGrid>
                <a:gridCol w="10919791">
                  <a:extLst>
                    <a:ext uri="{9D8B030D-6E8A-4147-A177-3AD203B41FA5}">
                      <a16:colId xmlns:a16="http://schemas.microsoft.com/office/drawing/2014/main" val="457789373"/>
                    </a:ext>
                  </a:extLst>
                </a:gridCol>
              </a:tblGrid>
              <a:tr h="1603513">
                <a:tc>
                  <a:txBody>
                    <a:bodyPr/>
                    <a:lstStyle/>
                    <a:p>
                      <a:endParaRPr lang="ru-RU"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849254100"/>
                  </a:ext>
                </a:extLst>
              </a:tr>
            </a:tbl>
          </a:graphicData>
        </a:graphic>
      </p:graphicFrame>
    </p:spTree>
    <p:extLst>
      <p:ext uri="{BB962C8B-B14F-4D97-AF65-F5344CB8AC3E}">
        <p14:creationId xmlns:p14="http://schemas.microsoft.com/office/powerpoint/2010/main" val="1933072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BF8DB3-15E6-4453-A81D-5303CD703661}"/>
              </a:ext>
            </a:extLst>
          </p:cNvPr>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Гостеприимство </a:t>
            </a:r>
          </a:p>
        </p:txBody>
      </p:sp>
      <p:sp>
        <p:nvSpPr>
          <p:cNvPr id="3" name="Объект 2">
            <a:extLst>
              <a:ext uri="{FF2B5EF4-FFF2-40B4-BE49-F238E27FC236}">
                <a16:creationId xmlns:a16="http://schemas.microsoft.com/office/drawing/2014/main" id="{88234671-DF01-4D1B-90EF-B88AC5CBEE80}"/>
              </a:ext>
            </a:extLst>
          </p:cNvPr>
          <p:cNvSpPr>
            <a:spLocks noGrp="1"/>
          </p:cNvSpPr>
          <p:nvPr>
            <p:ph idx="1"/>
          </p:nvPr>
        </p:nvSpPr>
        <p:spPr>
          <a:xfrm>
            <a:off x="1295400" y="2171700"/>
            <a:ext cx="9601200" cy="3498574"/>
          </a:xfrm>
        </p:spPr>
        <p:txBody>
          <a:bodyPr>
            <a:normAutofit lnSpcReduction="10000"/>
          </a:bodyPr>
          <a:lstStyle/>
          <a:p>
            <a:r>
              <a:rPr lang="ru-RU" sz="2600" dirty="0">
                <a:latin typeface="Times New Roman" panose="02020603050405020304" pitchFamily="18" charset="0"/>
                <a:cs typeface="Times New Roman" panose="02020603050405020304" pitchFamily="18" charset="0"/>
              </a:rPr>
              <a:t>Прием гостей на Руси всегда был радостным событием. Странника, уставшего после долгого пути, потчевали разными блюдами. Специально для него затапливали баньку, мыли и давали корм коню, на котором прибыл гость. Также путнику предлагали чистые вещи и искренне интересовались, куда он направляется и тяжела ли дорога.</a:t>
            </a:r>
          </a:p>
          <a:p>
            <a:endParaRPr lang="ru-RU" sz="2600" dirty="0">
              <a:latin typeface="Times New Roman" panose="02020603050405020304" pitchFamily="18" charset="0"/>
              <a:cs typeface="Times New Roman" panose="02020603050405020304" pitchFamily="18" charset="0"/>
            </a:endParaRPr>
          </a:p>
          <a:p>
            <a:r>
              <a:rPr lang="ru-RU" sz="2600" dirty="0">
                <a:latin typeface="Times New Roman" panose="02020603050405020304" pitchFamily="18" charset="0"/>
                <a:cs typeface="Times New Roman" panose="02020603050405020304" pitchFamily="18" charset="0"/>
              </a:rPr>
              <a:t>В подобном поведении в полной мере проявляется щедрость русской души и их сострадание.</a:t>
            </a:r>
          </a:p>
          <a:p>
            <a:endParaRPr lang="ru-RU" dirty="0"/>
          </a:p>
        </p:txBody>
      </p:sp>
    </p:spTree>
    <p:extLst>
      <p:ext uri="{BB962C8B-B14F-4D97-AF65-F5344CB8AC3E}">
        <p14:creationId xmlns:p14="http://schemas.microsoft.com/office/powerpoint/2010/main" val="2794306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0597A1-40BD-4357-B360-5D6111514831}"/>
              </a:ext>
            </a:extLst>
          </p:cNvPr>
          <p:cNvSpPr>
            <a:spLocks noGrp="1"/>
          </p:cNvSpPr>
          <p:nvPr>
            <p:ph type="title"/>
          </p:nvPr>
        </p:nvSpPr>
        <p:spPr>
          <a:xfrm>
            <a:off x="212035" y="182217"/>
            <a:ext cx="3855720" cy="679174"/>
          </a:xfrm>
        </p:spPr>
        <p:txBody>
          <a:bodyPr/>
          <a:lstStyle/>
          <a:p>
            <a:r>
              <a:rPr lang="ru-RU" dirty="0">
                <a:latin typeface="Times New Roman" panose="02020603050405020304" pitchFamily="18" charset="0"/>
                <a:cs typeface="Times New Roman" panose="02020603050405020304" pitchFamily="18" charset="0"/>
              </a:rPr>
              <a:t>Каравай </a:t>
            </a:r>
          </a:p>
        </p:txBody>
      </p:sp>
      <p:pic>
        <p:nvPicPr>
          <p:cNvPr id="7" name="Объект 6">
            <a:extLst>
              <a:ext uri="{FF2B5EF4-FFF2-40B4-BE49-F238E27FC236}">
                <a16:creationId xmlns:a16="http://schemas.microsoft.com/office/drawing/2014/main" id="{CF6DD70B-EB76-4364-86F0-5992AA8041DE}"/>
              </a:ext>
            </a:extLst>
          </p:cNvPr>
          <p:cNvPicPr>
            <a:picLocks noGrp="1" noChangeAspect="1"/>
          </p:cNvPicPr>
          <p:nvPr>
            <p:ph idx="1"/>
          </p:nvPr>
        </p:nvPicPr>
        <p:blipFill>
          <a:blip r:embed="rId2"/>
          <a:stretch>
            <a:fillRect/>
          </a:stretch>
        </p:blipFill>
        <p:spPr>
          <a:xfrm>
            <a:off x="6096000" y="1868695"/>
            <a:ext cx="5486193" cy="3657462"/>
          </a:xfrm>
          <a:prstGeom prst="rect">
            <a:avLst/>
          </a:prstGeom>
        </p:spPr>
      </p:pic>
      <p:sp>
        <p:nvSpPr>
          <p:cNvPr id="4" name="Текст 3">
            <a:extLst>
              <a:ext uri="{FF2B5EF4-FFF2-40B4-BE49-F238E27FC236}">
                <a16:creationId xmlns:a16="http://schemas.microsoft.com/office/drawing/2014/main" id="{9B295E60-EC4C-406B-ABB1-5343E39454C9}"/>
              </a:ext>
            </a:extLst>
          </p:cNvPr>
          <p:cNvSpPr>
            <a:spLocks noGrp="1"/>
          </p:cNvSpPr>
          <p:nvPr>
            <p:ph type="body" sz="half" idx="2"/>
          </p:nvPr>
        </p:nvSpPr>
        <p:spPr>
          <a:xfrm>
            <a:off x="212035" y="861391"/>
            <a:ext cx="4850295" cy="5814392"/>
          </a:xfrm>
        </p:spPr>
        <p:txBody>
          <a:bodyPr>
            <a:noAutofit/>
          </a:bodyPr>
          <a:lstStyle/>
          <a:p>
            <a:r>
              <a:rPr lang="ru-RU" sz="2000" dirty="0">
                <a:latin typeface="Times New Roman" panose="02020603050405020304" pitchFamily="18" charset="0"/>
                <a:cs typeface="Times New Roman" panose="02020603050405020304" pitchFamily="18" charset="0"/>
              </a:rPr>
              <a:t>Самое знаменитое мучное изделие на Руси. Его пекли на любые праздники, готовку доверяли только замужним дамам. Ставить на стол каравай должен был парень. Выпечка символизировала благополучие, финансовой состоятельности.</a:t>
            </a:r>
          </a:p>
          <a:p>
            <a:r>
              <a:rPr lang="ru-RU" sz="2000" dirty="0">
                <a:latin typeface="Times New Roman" panose="02020603050405020304" pitchFamily="18" charset="0"/>
                <a:cs typeface="Times New Roman" panose="02020603050405020304" pitchFamily="18" charset="0"/>
              </a:rPr>
              <a:t>Мучное изделие декорировали разными фигурками из теста и запекали в духовой печи. Каравай отличается насыщенным вкусом, красивым внешним видом и по достоинству считается шедевром кулинарного искусства</a:t>
            </a:r>
            <a:r>
              <a:rPr lang="ru-RU" sz="1800" dirty="0"/>
              <a:t>.</a:t>
            </a:r>
          </a:p>
          <a:p>
            <a:endParaRPr lang="ru-RU" sz="1800" dirty="0"/>
          </a:p>
        </p:txBody>
      </p:sp>
    </p:spTree>
    <p:extLst>
      <p:ext uri="{BB962C8B-B14F-4D97-AF65-F5344CB8AC3E}">
        <p14:creationId xmlns:p14="http://schemas.microsoft.com/office/powerpoint/2010/main" val="2667025066"/>
      </p:ext>
    </p:extLst>
  </p:cSld>
  <p:clrMapOvr>
    <a:masterClrMapping/>
  </p:clrMapOvr>
</p:sld>
</file>

<file path=ppt/theme/theme1.xml><?xml version="1.0" encoding="utf-8"?>
<a:theme xmlns:a="http://schemas.openxmlformats.org/drawingml/2006/main" name="Уголки">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Уголки">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Уголки">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Уголки</Template>
  <TotalTime>69</TotalTime>
  <Words>897</Words>
  <Application>Microsoft Office PowerPoint</Application>
  <PresentationFormat>Широкоэкранный</PresentationFormat>
  <Paragraphs>46</Paragraphs>
  <Slides>14</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14</vt:i4>
      </vt:variant>
    </vt:vector>
  </HeadingPairs>
  <TitlesOfParts>
    <vt:vector size="17" baseType="lpstr">
      <vt:lpstr>Franklin Gothic Book</vt:lpstr>
      <vt:lpstr>Times New Roman</vt:lpstr>
      <vt:lpstr>Уголки</vt:lpstr>
      <vt:lpstr>Обряды и традиции русского народа </vt:lpstr>
      <vt:lpstr>Содержание </vt:lpstr>
      <vt:lpstr>Презентация PowerPoint</vt:lpstr>
      <vt:lpstr>Традиции и обычаи русского народа</vt:lpstr>
      <vt:lpstr>Свадьба </vt:lpstr>
      <vt:lpstr>Презентация PowerPoint</vt:lpstr>
      <vt:lpstr>Семья</vt:lpstr>
      <vt:lpstr>Гостеприимство </vt:lpstr>
      <vt:lpstr>Каравай </vt:lpstr>
      <vt:lpstr>Баня</vt:lpstr>
      <vt:lpstr>Чаепитие </vt:lpstr>
      <vt:lpstr>Кристины</vt:lpstr>
      <vt:lpstr>Поминки </vt:lpstr>
      <vt:lpstr>Источники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Обряды и традиции русского народа </dc:title>
  <dc:creator>у</dc:creator>
  <cp:lastModifiedBy>у</cp:lastModifiedBy>
  <cp:revision>1</cp:revision>
  <dcterms:created xsi:type="dcterms:W3CDTF">2022-02-24T01:09:24Z</dcterms:created>
  <dcterms:modified xsi:type="dcterms:W3CDTF">2022-02-24T02:18:39Z</dcterms:modified>
</cp:coreProperties>
</file>