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81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9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6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4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98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83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19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3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9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58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4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5A4012"/>
            </a:solidFill>
          </a:ln>
          <a:solidFill>
            <a:schemeClr val="accent4">
              <a:lumMod val="75000"/>
            </a:schemeClr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estivalnauki.ru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e-heritage.ru/images/title.gi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yandex.ru/images/search?text=&#1089;&#1087;&#1080;&#1089;&#1086;&#1082;%20&#1080;&#1085;&#1090;&#1077;&#1088;&#1085;&#1077;&#1090;%20&#1088;&#1077;&#1089;&#1091;&#1088;&#1089;&#1086;&#1074;%20&#1056;&#1086;&#1089;&#1089;&#1080;&#1081;&#1089;&#1082;&#1080;&#1077;%20&#1091;&#1095;&#1077;&#1085;&#1099;&#1077;&amp;stype=image&amp;lr=68&amp;parent-reqid=1613353054861865-17730365835033361215-balancer-knoss-search-yp-vla-7-BAL00107-production-app-host-man-web-yp-201&amp;source=wiz" TargetMode="External"/><Relationship Id="rId5" Type="http://schemas.openxmlformats.org/officeDocument/2006/relationships/hyperlink" Target="http://biblio.chgpu.edu.ru/inetres_poln.php" TargetMode="External"/><Relationship Id="rId4" Type="http://schemas.openxmlformats.org/officeDocument/2006/relationships/hyperlink" Target="https://poisknews.ru/themes/history/smysly-mysa-v-czentre-sankt-peterburga-mogut-zastroit-istoriy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Гордость российской науки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Ими гордится Забайкальский край</a:t>
            </a:r>
            <a:endParaRPr lang="ru-RU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1868" y="665163"/>
            <a:ext cx="4817660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6165"/>
                <a:gd name="adj2" fmla="val 850"/>
              </a:avLst>
            </a:prstTxWarp>
            <a:spAutoFit/>
          </a:bodyPr>
          <a:lstStyle/>
          <a:p>
            <a:r>
              <a:rPr lang="ru-RU" dirty="0">
                <a:cs typeface="Adobe Arabic" panose="02040503050201020203" pitchFamily="18" charset="-78"/>
              </a:rPr>
              <a:t>Чтобы понять какую-либо науку, необходимо знать историю этой науки.</a:t>
            </a:r>
          </a:p>
          <a:p>
            <a:pPr algn="r"/>
            <a:r>
              <a:rPr lang="ru-RU" i="1" dirty="0">
                <a:cs typeface="Adobe Arabic" panose="02040503050201020203" pitchFamily="18" charset="-78"/>
              </a:rPr>
              <a:t>Огюст Конт</a:t>
            </a:r>
            <a:endParaRPr lang="ru-RU" dirty="0">
              <a:cs typeface="Adobe Arabic" panose="02040503050201020203" pitchFamily="18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1169" y="4108537"/>
            <a:ext cx="4359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B5394"/>
                </a:solidFill>
                <a:latin typeface="arial" panose="020B0604020202020204" pitchFamily="34" charset="0"/>
              </a:rPr>
              <a:t>О сколько нам открытий чудных</a:t>
            </a:r>
            <a:endParaRPr lang="ru-RU" i="1" dirty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i="1" dirty="0">
                <a:solidFill>
                  <a:srgbClr val="0B5394"/>
                </a:solidFill>
                <a:latin typeface="arial" panose="020B0604020202020204" pitchFamily="34" charset="0"/>
              </a:rPr>
              <a:t>О сколько нам открытий чудных </a:t>
            </a:r>
            <a:endParaRPr lang="ru-RU" i="1" dirty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i="1" dirty="0">
                <a:solidFill>
                  <a:srgbClr val="0B5394"/>
                </a:solidFill>
                <a:latin typeface="arial" panose="020B0604020202020204" pitchFamily="34" charset="0"/>
              </a:rPr>
              <a:t>Готовят просвещенья дух </a:t>
            </a:r>
            <a:endParaRPr lang="ru-RU" i="1" dirty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i="1" dirty="0">
                <a:solidFill>
                  <a:srgbClr val="0B5394"/>
                </a:solidFill>
                <a:latin typeface="arial" panose="020B0604020202020204" pitchFamily="34" charset="0"/>
              </a:rPr>
              <a:t>И опыт, сын ошибок трудных, </a:t>
            </a:r>
            <a:endParaRPr lang="ru-RU" i="1" dirty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i="1" dirty="0">
                <a:solidFill>
                  <a:srgbClr val="0B5394"/>
                </a:solidFill>
                <a:latin typeface="arial" panose="020B0604020202020204" pitchFamily="34" charset="0"/>
              </a:rPr>
              <a:t>И гений, парадоксов друг, </a:t>
            </a:r>
            <a:endParaRPr lang="ru-RU" i="1" dirty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i="1" dirty="0">
                <a:solidFill>
                  <a:srgbClr val="0B5394"/>
                </a:solidFill>
                <a:latin typeface="arial" panose="020B0604020202020204" pitchFamily="34" charset="0"/>
              </a:rPr>
              <a:t>И случай, бог изобретатель…</a:t>
            </a:r>
            <a:endParaRPr lang="ru-RU" i="1" dirty="0">
              <a:solidFill>
                <a:srgbClr val="545454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i="1" dirty="0">
                <a:solidFill>
                  <a:srgbClr val="0B5394"/>
                </a:solidFill>
                <a:latin typeface="arial" panose="020B0604020202020204" pitchFamily="34" charset="0"/>
              </a:rPr>
              <a:t>Александр Пушкин</a:t>
            </a:r>
            <a:endParaRPr lang="ru-RU" b="0" i="1" dirty="0">
              <a:solidFill>
                <a:srgbClr val="54545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1.bp.blogspot.com/-_MnNS5dMU-M/X__1x62lK6I/AAAAAAAAFPM/KI-Db_T0l7YEhRdXroXF3DsXGjbtiTuvwCNcBGAsYHQ/w400-h256/%25D0%25B5%25D0%25BA%25D0%25B5%25D0%25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97" y="1490815"/>
            <a:ext cx="38100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/>
              <a:t>Интернет ресурсы</a:t>
            </a:r>
          </a:p>
          <a:p>
            <a:pPr marL="0" indent="0">
              <a:buNone/>
            </a:pP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e-heritage.ru/images/title.gif</a:t>
            </a:r>
            <a:endParaRPr lang="ru-RU" sz="2200" dirty="0" smtClean="0"/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https://festivalnauki.ru</a:t>
            </a:r>
            <a:r>
              <a:rPr lang="en-US" sz="2200" dirty="0" smtClean="0">
                <a:hlinkClick r:id="rId3"/>
              </a:rPr>
              <a:t>/</a:t>
            </a:r>
            <a:endParaRPr lang="ru-RU" sz="2200" dirty="0" smtClean="0"/>
          </a:p>
          <a:p>
            <a:pPr marL="0" indent="0">
              <a:buNone/>
            </a:pPr>
            <a:r>
              <a:rPr lang="en-US" sz="2200" dirty="0">
                <a:hlinkClick r:id="rId4"/>
              </a:rPr>
              <a:t>https://poisknews.ru/themes/history/smysly-mysa-v-czentre-sankt-peterburga-mogut-zastroit-istoriyu</a:t>
            </a:r>
            <a:r>
              <a:rPr lang="en-US" sz="2200" dirty="0" smtClean="0">
                <a:hlinkClick r:id="rId4"/>
              </a:rPr>
              <a:t>/</a:t>
            </a:r>
            <a:endParaRPr lang="ru-RU" sz="2200" dirty="0" smtClean="0"/>
          </a:p>
          <a:p>
            <a:pPr marL="0" indent="0">
              <a:buNone/>
            </a:pPr>
            <a:r>
              <a:rPr lang="en-US" sz="2200" dirty="0">
                <a:hlinkClick r:id="rId5"/>
              </a:rPr>
              <a:t>http://</a:t>
            </a:r>
            <a:r>
              <a:rPr lang="en-US" sz="2200" dirty="0" smtClean="0">
                <a:hlinkClick r:id="rId5"/>
              </a:rPr>
              <a:t>biblio.chgpu.edu.ru/inetres_poln.php</a:t>
            </a:r>
            <a:endParaRPr lang="ru-RU" sz="2200" dirty="0" smtClean="0"/>
          </a:p>
          <a:p>
            <a:pPr marL="0" indent="0">
              <a:buNone/>
            </a:pPr>
            <a:r>
              <a:rPr lang="en-US" sz="2200" dirty="0" smtClean="0">
                <a:hlinkClick r:id="rId6"/>
              </a:rPr>
              <a:t>https</a:t>
            </a:r>
            <a:r>
              <a:rPr lang="en-US" sz="2200" dirty="0">
                <a:hlinkClick r:id="rId6"/>
              </a:rPr>
              <a:t>://yandex.ru/images/search?text=</a:t>
            </a:r>
            <a:r>
              <a:rPr lang="ru-RU" sz="2200" dirty="0">
                <a:hlinkClick r:id="rId6"/>
              </a:rPr>
              <a:t>список%20интернет%20ресурсов%20Российские%20ученые&amp;</a:t>
            </a:r>
            <a:r>
              <a:rPr lang="en-US" sz="2200" dirty="0" err="1" smtClean="0">
                <a:hlinkClick r:id="rId6"/>
              </a:rPr>
              <a:t>stype</a:t>
            </a:r>
            <a:r>
              <a:rPr lang="en-US" sz="2200" dirty="0" smtClean="0">
                <a:hlinkClick r:id="rId6"/>
              </a:rPr>
              <a:t>=</a:t>
            </a:r>
            <a:r>
              <a:rPr lang="en-US" sz="2200" dirty="0" err="1" smtClean="0">
                <a:hlinkClick r:id="rId6"/>
              </a:rPr>
              <a:t>image&amp;lr</a:t>
            </a:r>
            <a:r>
              <a:rPr lang="en-US" sz="2200" dirty="0" smtClean="0">
                <a:hlinkClick r:id="rId6"/>
              </a:rPr>
              <a:t>=68&amp;parent-reqid=1613353054861865-17730365835033361215-balancer-knoss-search-yp-vla-7-BAL00107-production-app-host-man-web-yp-201&amp;source=wiz</a:t>
            </a: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2071" name="Picture 23" descr="https://cdn22.img.ria.ru/images/155921/23/1559212341_0:141:3137:1906_1920x0_80_0_0_49ad5cda9397edc202f035cf880fe5c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5" y="726170"/>
            <a:ext cx="4712453" cy="3332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19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5025" y="425979"/>
            <a:ext cx="4146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Цыбиков_Гомбожаб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63" y="1152395"/>
            <a:ext cx="2802838" cy="3388290"/>
          </a:xfrm>
          <a:prstGeom prst="ellipse">
            <a:avLst/>
          </a:prstGeom>
          <a:ln w="1905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770117" y="4743881"/>
            <a:ext cx="5035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333333"/>
                </a:solidFill>
                <a:latin typeface="inherit"/>
              </a:rPr>
              <a:t>Научная деятельность в 1902—1917 годах</a:t>
            </a:r>
            <a:endParaRPr lang="ru-RU" b="1" dirty="0">
              <a:solidFill>
                <a:srgbClr val="333333"/>
              </a:solidFill>
              <a:effectLst/>
              <a:latin typeface="NotoDroidSerif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1260" y="404232"/>
            <a:ext cx="52609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Происхождение</a:t>
            </a:r>
          </a:p>
          <a:p>
            <a:r>
              <a:rPr lang="ru-RU" dirty="0"/>
              <a:t>Генеалогическое древо </a:t>
            </a:r>
            <a:r>
              <a:rPr lang="ru-RU" dirty="0" err="1"/>
              <a:t>Цыбикова</a:t>
            </a:r>
            <a:endParaRPr lang="ru-RU" dirty="0"/>
          </a:p>
          <a:p>
            <a:r>
              <a:rPr lang="ru-RU" dirty="0"/>
              <a:t>                     ┌──</a:t>
            </a:r>
            <a:r>
              <a:rPr lang="ru-RU" dirty="0" err="1"/>
              <a:t>Мункэ</a:t>
            </a:r>
            <a:endParaRPr lang="ru-RU" dirty="0"/>
          </a:p>
          <a:p>
            <a:r>
              <a:rPr lang="ru-RU" dirty="0"/>
              <a:t>                ┌───</a:t>
            </a:r>
            <a:r>
              <a:rPr lang="ru-RU" dirty="0" err="1"/>
              <a:t>Энхэ</a:t>
            </a:r>
            <a:endParaRPr lang="ru-RU" dirty="0"/>
          </a:p>
          <a:p>
            <a:r>
              <a:rPr lang="ru-RU" dirty="0"/>
              <a:t>           ┌───</a:t>
            </a:r>
            <a:r>
              <a:rPr lang="ru-RU" dirty="0" err="1"/>
              <a:t>Гомбо</a:t>
            </a:r>
            <a:endParaRPr lang="ru-RU" dirty="0"/>
          </a:p>
          <a:p>
            <a:r>
              <a:rPr lang="ru-RU" dirty="0"/>
              <a:t>      ┌───</a:t>
            </a:r>
            <a:r>
              <a:rPr lang="ru-RU" dirty="0" err="1"/>
              <a:t>АМунтуу</a:t>
            </a:r>
            <a:r>
              <a:rPr lang="ru-RU" dirty="0"/>
              <a:t> (р.1817)</a:t>
            </a:r>
          </a:p>
          <a:p>
            <a:r>
              <a:rPr lang="ru-RU" dirty="0"/>
              <a:t> ┌───</a:t>
            </a:r>
            <a:r>
              <a:rPr lang="ru-RU" dirty="0" err="1"/>
              <a:t>Цэбек</a:t>
            </a:r>
            <a:r>
              <a:rPr lang="ru-RU" dirty="0"/>
              <a:t> </a:t>
            </a:r>
            <a:r>
              <a:rPr lang="ru-RU" dirty="0" err="1"/>
              <a:t>Монтуев</a:t>
            </a:r>
            <a:r>
              <a:rPr lang="ru-RU" dirty="0"/>
              <a:t> (р.1839)</a:t>
            </a:r>
          </a:p>
          <a:p>
            <a:r>
              <a:rPr lang="ru-RU" dirty="0" err="1"/>
              <a:t>Гомбожаб</a:t>
            </a:r>
            <a:r>
              <a:rPr lang="ru-RU" dirty="0"/>
              <a:t> </a:t>
            </a:r>
            <a:r>
              <a:rPr lang="ru-RU" dirty="0" err="1"/>
              <a:t>Цэбекович</a:t>
            </a:r>
            <a:r>
              <a:rPr lang="ru-RU" dirty="0"/>
              <a:t> </a:t>
            </a:r>
            <a:r>
              <a:rPr lang="ru-RU" dirty="0" err="1"/>
              <a:t>Цыбиков</a:t>
            </a:r>
            <a:r>
              <a:rPr lang="ru-RU" dirty="0"/>
              <a:t>(1873-1930)</a:t>
            </a:r>
          </a:p>
          <a:p>
            <a:r>
              <a:rPr lang="ru-RU" dirty="0"/>
              <a:t> └───</a:t>
            </a:r>
            <a:r>
              <a:rPr lang="ru-RU" dirty="0" err="1"/>
              <a:t>Долгор</a:t>
            </a:r>
            <a:r>
              <a:rPr lang="ru-RU" dirty="0"/>
              <a:t> Шагдарова </a:t>
            </a:r>
          </a:p>
          <a:p>
            <a:pPr algn="just"/>
            <a:r>
              <a:rPr lang="ru-RU" b="1" dirty="0" smtClean="0"/>
              <a:t>     </a:t>
            </a:r>
            <a:r>
              <a:rPr lang="ru-RU" b="1" dirty="0" err="1" smtClean="0"/>
              <a:t>Гомбожаб</a:t>
            </a:r>
            <a:r>
              <a:rPr lang="ru-RU" b="1" dirty="0" smtClean="0"/>
              <a:t> </a:t>
            </a:r>
            <a:r>
              <a:rPr lang="ru-RU" b="1" dirty="0" err="1"/>
              <a:t>Цыбиков</a:t>
            </a:r>
            <a:r>
              <a:rPr lang="ru-RU" dirty="0"/>
              <a:t> родился в традиционно буддийской семье. По месту происхождения его семья принадлежит к </a:t>
            </a:r>
            <a:r>
              <a:rPr lang="ru-RU" dirty="0" err="1"/>
              <a:t>агинским</a:t>
            </a:r>
            <a:r>
              <a:rPr lang="ru-RU" dirty="0"/>
              <a:t> бурятам, согласно родоплеменному делению относится к </a:t>
            </a:r>
            <a:r>
              <a:rPr lang="ru-RU" dirty="0" err="1"/>
              <a:t>хоринским</a:t>
            </a:r>
            <a:r>
              <a:rPr lang="ru-RU" dirty="0"/>
              <a:t> бурятам, а именно — к племени </a:t>
            </a:r>
            <a:r>
              <a:rPr lang="ru-RU" dirty="0" err="1"/>
              <a:t>кубдут</a:t>
            </a:r>
            <a:r>
              <a:rPr lang="ru-RU" dirty="0"/>
              <a:t>, роду </a:t>
            </a:r>
            <a:r>
              <a:rPr lang="ru-RU" dirty="0" err="1"/>
              <a:t>нохой</a:t>
            </a:r>
            <a:r>
              <a:rPr lang="ru-RU" dirty="0"/>
              <a:t> </a:t>
            </a:r>
            <a:r>
              <a:rPr lang="ru-RU" dirty="0" err="1"/>
              <a:t>кубдут</a:t>
            </a:r>
            <a:r>
              <a:rPr lang="ru-RU" dirty="0"/>
              <a:t> (</a:t>
            </a:r>
            <a:r>
              <a:rPr lang="ru-RU" dirty="0" err="1"/>
              <a:t>т.ж</a:t>
            </a:r>
            <a:r>
              <a:rPr lang="ru-RU" dirty="0"/>
              <a:t>. </a:t>
            </a:r>
            <a:r>
              <a:rPr lang="ru-RU" dirty="0" err="1"/>
              <a:t>нохой</a:t>
            </a:r>
            <a:r>
              <a:rPr lang="ru-RU" dirty="0"/>
              <a:t> </a:t>
            </a:r>
            <a:r>
              <a:rPr lang="ru-RU" dirty="0" err="1"/>
              <a:t>хүбдүүд</a:t>
            </a:r>
            <a:r>
              <a:rPr lang="ru-RU" dirty="0"/>
              <a:t>, </a:t>
            </a:r>
            <a:r>
              <a:rPr lang="ru-RU" dirty="0" err="1"/>
              <a:t>нохой</a:t>
            </a:r>
            <a:r>
              <a:rPr lang="ru-RU" dirty="0"/>
              <a:t> </a:t>
            </a:r>
            <a:r>
              <a:rPr lang="ru-RU" dirty="0" err="1"/>
              <a:t>хүгдүүд</a:t>
            </a:r>
            <a:r>
              <a:rPr lang="ru-RU" dirty="0"/>
              <a:t>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92032" y="4743881"/>
            <a:ext cx="5260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dirty="0" err="1" smtClean="0"/>
              <a:t>Цыбиков</a:t>
            </a:r>
            <a:r>
              <a:rPr lang="ru-RU" dirty="0" smtClean="0"/>
              <a:t> </a:t>
            </a:r>
            <a:r>
              <a:rPr lang="ru-RU" dirty="0"/>
              <a:t>был одной из важнейших фигур в создании системы начального, среднего и высшего востоковедного и педагогического образования в Сибири (1922—1930), в частности как один из создателей </a:t>
            </a:r>
            <a:r>
              <a:rPr lang="ru-RU" dirty="0" err="1"/>
              <a:t>Буручкома</a:t>
            </a:r>
            <a:r>
              <a:rPr lang="ru-RU" dirty="0"/>
              <a:t> и профессор Иркутского Государственного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07" y="1527196"/>
            <a:ext cx="3104997" cy="26564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115912" y="663973"/>
            <a:ext cx="4835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Банзаров, </a:t>
            </a:r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Доржи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Банзарович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9348" y="4359059"/>
            <a:ext cx="49603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</a:t>
            </a:r>
            <a:r>
              <a:rPr lang="ru-RU" sz="2000" b="1" dirty="0" err="1" smtClean="0"/>
              <a:t>Доржи</a:t>
            </a:r>
            <a:r>
              <a:rPr lang="ru-RU" sz="2000" b="1" dirty="0" smtClean="0"/>
              <a:t> </a:t>
            </a:r>
            <a:r>
              <a:rPr lang="ru-RU" sz="2000" b="1" dirty="0" err="1"/>
              <a:t>Банзарович</a:t>
            </a:r>
            <a:r>
              <a:rPr lang="ru-RU" sz="2000" b="1" dirty="0"/>
              <a:t> Банзаров </a:t>
            </a:r>
            <a:r>
              <a:rPr lang="ru-RU" sz="2000" dirty="0"/>
              <a:t>(около 1822, </a:t>
            </a:r>
            <a:r>
              <a:rPr lang="ru-RU" sz="2000" dirty="0" err="1"/>
              <a:t>Кутетуевский</a:t>
            </a:r>
            <a:r>
              <a:rPr lang="ru-RU" sz="2000" dirty="0"/>
              <a:t> улус Забайкальской области Российской империи – 27 февраля 1855, г. Иркутск, Российская империя) — монголист, первый бурятский учёный, чиновник ГУВС.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8273" y="587028"/>
            <a:ext cx="50354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По мере того как наука увеличивает наше могущество, она уменьшает нашу гордость собой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pPr algn="r"/>
            <a:r>
              <a:rPr lang="ru-RU" sz="2000" i="1" dirty="0"/>
              <a:t>Клод Бернар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88273" y="2592888"/>
            <a:ext cx="50354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</a:t>
            </a:r>
            <a:r>
              <a:rPr lang="ru-RU" sz="2400" i="1" dirty="0" smtClean="0"/>
              <a:t>В </a:t>
            </a:r>
            <a:r>
              <a:rPr lang="ru-RU" sz="2400" i="1" dirty="0"/>
              <a:t>биографии </a:t>
            </a:r>
            <a:r>
              <a:rPr lang="ru-RU" sz="2400" i="1" dirty="0" err="1"/>
              <a:t>Доржи</a:t>
            </a:r>
            <a:r>
              <a:rPr lang="ru-RU" sz="2400" i="1" dirty="0"/>
              <a:t> Банзарова важное место занимают его научные труды. Один из самых первых - это работа "Черная вера, или Шаманство у монголов". Это исследование было опубликовано в 1846 году в издании под названием "Ученые записки Казанского университета". </a:t>
            </a:r>
          </a:p>
        </p:txBody>
      </p:sp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11" y="1302706"/>
            <a:ext cx="2651656" cy="24817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32588" y="601249"/>
            <a:ext cx="494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Академик Петр Симон Паллас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2588" y="3962727"/>
            <a:ext cx="51045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Петер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Симон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Пётр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-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Симон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) </a:t>
            </a:r>
            <a:r>
              <a:rPr lang="ru-RU" sz="2000" b="1" dirty="0" err="1">
                <a:solidFill>
                  <a:srgbClr val="333333"/>
                </a:solidFill>
                <a:latin typeface="Arial" panose="020B0604020202020204" pitchFamily="34" charset="0"/>
              </a:rPr>
              <a:t>Палла́с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 (22 сентября 1741, г. Берлин – 8 сентября 1811, там же) — 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</a:rPr>
              <a:t>академик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, выдающийся естествоиспытатель и крупнейший исследователь Сибири XVIII. Возглавлял экспедицию Академии наук 1768–1774 в восточные регионы России.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1541" y="333210"/>
            <a:ext cx="47557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Общество можно разделить на две части: тех, кто верит, что наука может все, и тех, кто боится, что так оно и будет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pPr algn="r"/>
            <a:r>
              <a:rPr lang="ru-RU" sz="2000" i="1" dirty="0" err="1"/>
              <a:t>Дикси</a:t>
            </a:r>
            <a:r>
              <a:rPr lang="ru-RU" sz="2000" i="1" dirty="0"/>
              <a:t> Рей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126" y="2272202"/>
            <a:ext cx="4319131" cy="2977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92657" y="55631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Маршруты экспедиции на карте конца 18 века.</a:t>
            </a:r>
          </a:p>
          <a:p>
            <a:r>
              <a:rPr lang="ru-RU" dirty="0"/>
              <a:t>Передвижение П. С. Палласа по годам</a:t>
            </a:r>
          </a:p>
        </p:txBody>
      </p:sp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619" y="693020"/>
            <a:ext cx="5686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Степан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Петрович Крашенинников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00" y="1767385"/>
            <a:ext cx="2474654" cy="30933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354871" y="2442575"/>
            <a:ext cx="48183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Крашенинников сопровождал И. Г. </a:t>
            </a:r>
            <a:r>
              <a:rPr lang="ru-RU" sz="2400" dirty="0" err="1"/>
              <a:t>Гмелина</a:t>
            </a:r>
            <a:r>
              <a:rPr lang="ru-RU" sz="2400" dirty="0"/>
              <a:t> в его трёхлетнем путешествии по Сибири (1733—1736). Путевой дневник, который он вёл, и отчёты о путешествии содержат сведения по ботанике, этнографии, зоологии, истории, географии Сибири, словари тунгусского и бурятского языков.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54871" y="601249"/>
            <a:ext cx="4818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Даже авторитеты не в силах помешать прогрессу науки</a:t>
            </a:r>
            <a:r>
              <a:rPr lang="ru-RU" sz="2000" i="1" dirty="0" smtClean="0"/>
              <a:t>.</a:t>
            </a:r>
            <a:endParaRPr lang="ru-RU" sz="2000" i="1" dirty="0"/>
          </a:p>
          <a:p>
            <a:pPr algn="r"/>
            <a:r>
              <a:rPr lang="ru-RU" sz="2000" i="1" dirty="0"/>
              <a:t>Лешек </a:t>
            </a:r>
            <a:r>
              <a:rPr lang="ru-RU" sz="2000" i="1" dirty="0" err="1"/>
              <a:t>Кумор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43850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91" y="1424835"/>
            <a:ext cx="3795386" cy="28465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309787" y="689025"/>
            <a:ext cx="4231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Борис </a:t>
            </a:r>
            <a:r>
              <a:rPr lang="ru-RU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Кузник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, профессор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8066" y="689025"/>
            <a:ext cx="51732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Борис </a:t>
            </a:r>
            <a:r>
              <a:rPr lang="ru-RU" sz="2400" dirty="0"/>
              <a:t>Ильич </a:t>
            </a:r>
            <a:r>
              <a:rPr lang="ru-RU" sz="2400" dirty="0" err="1"/>
              <a:t>Ку́зник</a:t>
            </a:r>
            <a:r>
              <a:rPr lang="ru-RU" sz="2400" dirty="0"/>
              <a:t> (17 сентября 1927 года, Оренбург) — советский и российский врач, учёный-физиолог, доктор медицинских наук, профессор Читинской государственной медицинской академии. </a:t>
            </a:r>
            <a:endParaRPr lang="ru-RU" sz="2400" dirty="0" smtClean="0"/>
          </a:p>
          <a:p>
            <a:r>
              <a:rPr lang="ru-RU" sz="2400" dirty="0" smtClean="0"/>
              <a:t>     Признанный </a:t>
            </a:r>
            <a:r>
              <a:rPr lang="ru-RU" sz="2400" dirty="0"/>
              <a:t>авторитет в области сосудисто-</a:t>
            </a:r>
            <a:r>
              <a:rPr lang="ru-RU" sz="2400" dirty="0" err="1"/>
              <a:t>тромбоцитарного</a:t>
            </a:r>
            <a:r>
              <a:rPr lang="ru-RU" sz="2400" dirty="0"/>
              <a:t> гемостаза, свёртывания крови и </a:t>
            </a:r>
            <a:r>
              <a:rPr lang="ru-RU" sz="2400" dirty="0" err="1" smtClean="0"/>
              <a:t>фибринолиза</a:t>
            </a:r>
            <a:r>
              <a:rPr lang="ru-RU" sz="2400" dirty="0" smtClean="0"/>
              <a:t>, </a:t>
            </a:r>
            <a:r>
              <a:rPr lang="ru-RU" sz="2400" dirty="0"/>
              <a:t>один из основоположников советской и российской </a:t>
            </a:r>
            <a:r>
              <a:rPr lang="ru-RU" sz="2400" dirty="0" err="1" smtClean="0"/>
              <a:t>гемостазиологии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6405" y="4271375"/>
            <a:ext cx="5361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Разрабатывал научные направления: роль форменных элементов крови и сосудистой стенки в регуляции системы гемостаза; ДВС-синдром в эксперименте и клинике; взаимосвязи иммунитета, гемостаза и неспецифической резистентности организма; основы биорегулирующей </a:t>
            </a:r>
            <a:r>
              <a:rPr lang="ru-RU" sz="2000" dirty="0" smtClean="0"/>
              <a:t>терапии.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4330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87" y="1252601"/>
            <a:ext cx="4257284" cy="28381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851771" y="551239"/>
            <a:ext cx="4725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Резник Юрий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Николаевич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7753" y="551239"/>
            <a:ext cx="53235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Под </a:t>
            </a:r>
            <a:r>
              <a:rPr lang="ru-RU" sz="2000" dirty="0"/>
              <a:t>руководством Ю. Н. Резника Читинский политехнический институт в 1995 г. преобразован в Читинский государственный технический университет, а в 2003 г. — в Читинский государственный университет. Возросло количество специальностей с 12 до 67. </a:t>
            </a:r>
            <a:endParaRPr lang="ru-RU" sz="2000" dirty="0" smtClean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Количество </a:t>
            </a:r>
            <a:r>
              <a:rPr lang="ru-RU" sz="2000" dirty="0"/>
              <a:t>научных специальностей аспирантуры увеличилось с 6 до 32, образовано 8 институтов в составе </a:t>
            </a:r>
            <a:r>
              <a:rPr lang="ru-RU" sz="2000" dirty="0" err="1"/>
              <a:t>ЧитГУ</a:t>
            </a:r>
            <a:r>
              <a:rPr lang="ru-RU" sz="2000" dirty="0"/>
              <a:t>, открыты новые факультеты, докторантура по 5 специальностям, советы по защите докторских и кандидатских диссертаций, возрос объем научных исследований, </a:t>
            </a:r>
            <a:r>
              <a:rPr lang="ru-RU" sz="2000" dirty="0" smtClean="0"/>
              <a:t>активизировалась издательская </a:t>
            </a:r>
            <a:r>
              <a:rPr lang="ru-RU" sz="2000" dirty="0"/>
              <a:t>деятельность, установлены международные контакты с КНР, Монголией, США в области совершенствования высшего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8679" y="4572000"/>
            <a:ext cx="4609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Награды:</a:t>
            </a:r>
            <a:r>
              <a:rPr lang="ru-RU" sz="2000" dirty="0"/>
              <a:t> Доктор технических наук, профессор, заслуженный деятель науки Российской Федерации. Орден Почёта, медаль Министерства Обороны Российской Федерации «За укрепление боевого содружества».</a:t>
            </a:r>
          </a:p>
        </p:txBody>
      </p:sp>
    </p:spTree>
    <p:extLst>
      <p:ext uri="{BB962C8B-B14F-4D97-AF65-F5344CB8AC3E}">
        <p14:creationId xmlns:p14="http://schemas.microsoft.com/office/powerpoint/2010/main" val="1330641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8723" y="3150296"/>
            <a:ext cx="5574082" cy="908137"/>
          </a:xfrm>
        </p:spPr>
        <p:txBody>
          <a:bodyPr>
            <a:noAutofit/>
          </a:bodyPr>
          <a:lstStyle/>
          <a:p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Наука – это любая дисциплина, в которой дураки одного поколения могут пойти дальше той точки, которой достигли гении предыдущего поколения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b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/>
            </a:r>
            <a:b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28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Макс </a:t>
            </a:r>
            <a:r>
              <a:rPr lang="ru-RU" sz="2800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Глюкманн</a:t>
            </a:r>
            <a:endParaRPr lang="ru-RU" sz="28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426396" y="604381"/>
            <a:ext cx="5009867" cy="381158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учреждение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«Забайкальский техникум профессиональных технологий и сервиса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Власова Ирина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группа 318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Профессия:43.01.09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Татьяна Ивановна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Шпаковская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782" y="1722328"/>
            <a:ext cx="4586651" cy="1401580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СПАСИБО </a:t>
            </a:r>
            <a:br>
              <a:rPr lang="ru-RU" sz="4800" dirty="0" smtClean="0"/>
            </a:br>
            <a:r>
              <a:rPr lang="ru-RU" sz="4800" dirty="0" smtClean="0"/>
              <a:t>ЗА </a:t>
            </a:r>
            <a:br>
              <a:rPr lang="ru-RU" sz="4800" dirty="0" smtClean="0"/>
            </a:br>
            <a:r>
              <a:rPr lang="ru-RU" sz="4800" dirty="0" smtClean="0"/>
              <a:t>ВНИМАНИЕ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622" y="674709"/>
            <a:ext cx="4572000" cy="2682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127" y="3507287"/>
            <a:ext cx="2824491" cy="21916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8934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6" id="{F508BB08-7BFF-4193-8876-0BA6A9E7B10A}" vid="{47069512-C618-486E-9F48-01ABEFCDE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73</TotalTime>
  <Words>632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Adobe Arabic</vt:lpstr>
      <vt:lpstr>Arial</vt:lpstr>
      <vt:lpstr>Arial</vt:lpstr>
      <vt:lpstr>Calibri</vt:lpstr>
      <vt:lpstr>Georgia</vt:lpstr>
      <vt:lpstr>inherit</vt:lpstr>
      <vt:lpstr>NotoDroidSerif</vt:lpstr>
      <vt:lpstr>Times New Roman</vt:lpstr>
      <vt:lpstr>листание 7</vt:lpstr>
      <vt:lpstr>Гордость российской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Наука – это любая дисциплина, в которой дураки одного поколения могут пойти дальше той точки, которой достигли гении предыдущего поколения.  Макс Глюкманн</vt:lpstr>
      <vt:lpstr>СПАСИБО  ЗА  ВНИМАНИЕ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Ивановна</cp:lastModifiedBy>
  <cp:revision>15</cp:revision>
  <dcterms:created xsi:type="dcterms:W3CDTF">2016-11-15T09:14:47Z</dcterms:created>
  <dcterms:modified xsi:type="dcterms:W3CDTF">2021-02-15T01:47:50Z</dcterms:modified>
</cp:coreProperties>
</file>