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5B363D-0162-4EB3-A04E-9340007DED5F}" v="231" dt="2020-02-16T12:04:14.278"/>
    <p1510:client id="{21602B51-0A0A-4E25-9C88-6BE2B7118E7F}" v="644" dt="2020-03-02T07:15:11.904"/>
    <p1510:client id="{4AED3751-DBD2-4EC0-A3CA-7604A797645B}" v="28" dt="2020-03-04T11:13:56.734"/>
    <p1510:client id="{54DDFF71-59D5-4D09-A978-9DB79726A12B}" v="53" dt="2020-02-16T12:35:20.2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45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62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85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5408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6234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81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979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105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17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16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54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1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59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125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0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38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52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45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2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695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963" y="2416212"/>
            <a:ext cx="7055380" cy="1400530"/>
          </a:xfrm>
        </p:spPr>
        <p:txBody>
          <a:bodyPr/>
          <a:lstStyle/>
          <a:p>
            <a:r>
              <a:rPr lang="ru-RU" sz="5400" dirty="0"/>
              <a:t>Герои живут рядом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4811600" y="4801878"/>
            <a:ext cx="4246660" cy="19382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ru-RU" sz="2000" b="1" dirty="0" err="1">
                <a:solidFill>
                  <a:schemeClr val="bg1"/>
                </a:solidFill>
              </a:rPr>
              <a:t>Выполнил</a:t>
            </a:r>
            <a:r>
              <a:rPr lang="ru-RU" sz="2000" dirty="0" err="1">
                <a:solidFill>
                  <a:schemeClr val="bg1"/>
                </a:solidFill>
              </a:rPr>
              <a:t>:студент</a:t>
            </a:r>
            <a:r>
              <a:rPr lang="ru-RU" sz="2000" dirty="0">
                <a:solidFill>
                  <a:schemeClr val="bg1"/>
                </a:solidFill>
              </a:rPr>
              <a:t> 1курса </a:t>
            </a:r>
            <a:endParaRPr lang="ru-R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chemeClr val="bg1"/>
                </a:solidFill>
              </a:rPr>
              <a:t>111 группы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bg1"/>
                </a:solidFill>
              </a:rPr>
              <a:t>Карякин Иван</a:t>
            </a:r>
          </a:p>
          <a:p>
            <a:pPr marL="0" indent="0" algn="ctr">
              <a:buNone/>
            </a:pPr>
            <a:r>
              <a:rPr lang="ru-RU" sz="2000" dirty="0" err="1">
                <a:solidFill>
                  <a:schemeClr val="bg1"/>
                </a:solidFill>
              </a:rPr>
              <a:t>Руководитель:Сиряева</a:t>
            </a:r>
            <a:r>
              <a:rPr lang="ru-RU" sz="2000" dirty="0">
                <a:solidFill>
                  <a:schemeClr val="bg1"/>
                </a:solidFill>
              </a:rPr>
              <a:t> И.В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E7DA49A-C3D5-4AF4-984A-F337D6BC4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8233" y="367678"/>
            <a:ext cx="7120760" cy="18383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bg1"/>
                </a:solidFill>
              </a:rPr>
              <a:t>Министерство сельского хозяйства РФ 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bg1"/>
                </a:solidFill>
              </a:rPr>
              <a:t>Колледж агробизнеса Забайкальского аграрного института-филиала ФГБОУ ВО Иркутский ГАУ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43AAD7-32F6-4925-A6F1-C8AD1FE69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41" y="452718"/>
            <a:ext cx="7140749" cy="584779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БИОГРАФИЯ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7178F7-D1C8-4F2C-821E-1AD4B862E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54" y="1208718"/>
            <a:ext cx="8599263" cy="51914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   4 августа 1991 в далёком посёлке Агинское Агинского Бурятского автономного округа в семье работника МВД и медсестры из детского сада Батора и </a:t>
            </a:r>
            <a:r>
              <a:rPr lang="ru-RU" dirty="0" err="1">
                <a:solidFill>
                  <a:schemeClr val="bg1"/>
                </a:solidFill>
                <a:ea typeface="+mj-lt"/>
                <a:cs typeface="+mj-lt"/>
              </a:rPr>
              <a:t>Билигмы</a:t>
            </a: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+mj-lt"/>
                <a:cs typeface="+mj-lt"/>
              </a:rPr>
              <a:t>Цыденжаповых</a:t>
            </a: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, уже воспитывавших двоих детей, Булата и Ирину, родились близняшки — мальчик </a:t>
            </a:r>
            <a:r>
              <a:rPr lang="ru-RU" dirty="0" err="1">
                <a:solidFill>
                  <a:schemeClr val="bg1"/>
                </a:solidFill>
                <a:ea typeface="+mj-lt"/>
                <a:cs typeface="+mj-lt"/>
              </a:rPr>
              <a:t>Алдар</a:t>
            </a: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 и девочка </a:t>
            </a:r>
            <a:r>
              <a:rPr lang="ru-RU" dirty="0" err="1">
                <a:solidFill>
                  <a:schemeClr val="bg1"/>
                </a:solidFill>
                <a:ea typeface="+mj-lt"/>
                <a:cs typeface="+mj-lt"/>
              </a:rPr>
              <a:t>Арюна.Алдар</a:t>
            </a: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+mj-lt"/>
                <a:cs typeface="+mj-lt"/>
              </a:rPr>
              <a:t>Цыденжапов</a:t>
            </a: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 окончил местную среднюю общеобразовательную школу № 1.</a:t>
            </a:r>
            <a:r>
              <a:rPr lang="ru-RU" dirty="0">
                <a:ea typeface="+mj-lt"/>
                <a:cs typeface="+mj-lt"/>
              </a:rPr>
              <a:t>  </a:t>
            </a:r>
          </a:p>
          <a:p>
            <a:pPr marL="457200" lvl="1" indent="0">
              <a:buNone/>
            </a:pPr>
            <a:r>
              <a:rPr lang="ru-RU" dirty="0">
                <a:ea typeface="+mj-lt"/>
                <a:cs typeface="+mj-lt"/>
              </a:rPr>
              <a:t>  </a:t>
            </a: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Юноша собирался поступать в вуз, он передумал и решил отправиться служить на флот. Такой выбор никого не удивил, так как его дед — </a:t>
            </a:r>
            <a:r>
              <a:rPr lang="ru-RU" dirty="0" err="1">
                <a:solidFill>
                  <a:schemeClr val="bg1"/>
                </a:solidFill>
                <a:ea typeface="+mj-lt"/>
                <a:cs typeface="+mj-lt"/>
              </a:rPr>
              <a:t>Зыдыги</a:t>
            </a: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+mj-lt"/>
                <a:cs typeface="+mj-lt"/>
              </a:rPr>
              <a:t>Гармаевича</a:t>
            </a: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 Ванчиков — в молодости был матросом. В военкомате </a:t>
            </a:r>
            <a:r>
              <a:rPr lang="ru-RU" dirty="0" err="1">
                <a:solidFill>
                  <a:schemeClr val="bg1"/>
                </a:solidFill>
                <a:ea typeface="+mj-lt"/>
                <a:cs typeface="+mj-lt"/>
              </a:rPr>
              <a:t>Алдара</a:t>
            </a: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 не хотели вносить в список команды моряков, так как он имел сравнительно небольшой вес и рост. Однако юноша, а также Батор </a:t>
            </a:r>
            <a:r>
              <a:rPr lang="ru-RU" dirty="0" err="1">
                <a:solidFill>
                  <a:schemeClr val="bg1"/>
                </a:solidFill>
                <a:ea typeface="+mj-lt"/>
                <a:cs typeface="+mj-lt"/>
              </a:rPr>
              <a:t>Жаргалович</a:t>
            </a: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 настояли на своем, и мечта молодого человека служить в ВМФ РФ осуществилась. </a:t>
            </a:r>
          </a:p>
          <a:p>
            <a:pPr marL="457200" lvl="1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18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3BF376-CA20-4C21-8915-9E8AE6D22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564" y="452718"/>
            <a:ext cx="6960526" cy="6307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B1B846-4312-45A2-A4C1-AD6C92DA7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222" y="1313059"/>
            <a:ext cx="8172418" cy="49353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ea typeface="+mj-lt"/>
                <a:cs typeface="+mj-lt"/>
              </a:rPr>
              <a:t> </a:t>
            </a: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 24 сентября 2010 года весь экипаж — 300 человек — был на борту, до выхода в море оставались считанные часы. Машинист котельной команды </a:t>
            </a:r>
            <a:r>
              <a:rPr lang="ru-RU" dirty="0" err="1">
                <a:solidFill>
                  <a:schemeClr val="bg1"/>
                </a:solidFill>
                <a:ea typeface="+mj-lt"/>
                <a:cs typeface="+mj-lt"/>
              </a:rPr>
              <a:t>Алдар</a:t>
            </a: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+mj-lt"/>
                <a:cs typeface="+mj-lt"/>
              </a:rPr>
              <a:t>Цыденжапов</a:t>
            </a: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 нёс вахту согласно боевому расписанию. 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  В 4:03 неожиданно раздался тонкий свист, а затем хлопок: в машинном отделении прорвало находившийся под давлением топливный трубопровод. На его глазах попавшее на светильник горючее вспыхнуло, и машинное отделение эсминца «Быстрый» превратилось в просторную камеру сгорания.</a:t>
            </a:r>
          </a:p>
          <a:p>
            <a:pPr>
              <a:buNone/>
            </a:pPr>
            <a:endParaRPr lang="ru-RU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220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6347E5-23B0-47C0-989D-B9451D7B4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88" y="452718"/>
            <a:ext cx="6780302" cy="9153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1DAFED-9D3A-4E0B-B5CD-3057A58DB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57" y="165317"/>
            <a:ext cx="8551836" cy="608308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  </a:t>
            </a:r>
            <a:r>
              <a:rPr lang="ru-RU" dirty="0" err="1">
                <a:solidFill>
                  <a:schemeClr val="bg1"/>
                </a:solidFill>
              </a:rPr>
              <a:t>Алдар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Цыденжапов</a:t>
            </a:r>
            <a:r>
              <a:rPr lang="ru-RU" dirty="0">
                <a:solidFill>
                  <a:schemeClr val="bg1"/>
                </a:solidFill>
              </a:rPr>
              <a:t> был хорошим матросом. Он понимал, чем грозит экипажу и судну взрыв двух котлов с перегретым </a:t>
            </a:r>
            <a:r>
              <a:rPr lang="ru-RU" dirty="0" err="1">
                <a:solidFill>
                  <a:schemeClr val="bg1"/>
                </a:solidFill>
              </a:rPr>
              <a:t>паром.Он</a:t>
            </a:r>
            <a:r>
              <a:rPr lang="ru-RU" dirty="0">
                <a:solidFill>
                  <a:schemeClr val="bg1"/>
                </a:solidFill>
              </a:rPr>
              <a:t> отлично знал своё рабочее </a:t>
            </a:r>
            <a:r>
              <a:rPr lang="ru-RU" dirty="0" err="1">
                <a:solidFill>
                  <a:schemeClr val="bg1"/>
                </a:solidFill>
              </a:rPr>
              <a:t>место.Алдар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Цыденжапов</a:t>
            </a:r>
            <a:r>
              <a:rPr lang="ru-RU" dirty="0">
                <a:solidFill>
                  <a:schemeClr val="bg1"/>
                </a:solidFill>
              </a:rPr>
              <a:t> пошёл в огонь и перекрыл вентили, которые должен был перекрыть. </a:t>
            </a:r>
            <a:endParaRPr lang="ru-RU">
              <a:solidFill>
                <a:schemeClr val="bg1"/>
              </a:solidFill>
              <a:ea typeface="+mj-lt"/>
              <a:cs typeface="+mj-lt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Павел Осетров, матрос эсминца «Быстрый» — Он последний выходил, потому что нелегко этот клапан крутится. Там давление воды давит. И сложновато, усилия надо. До сих пор всё это в голове крутится. Этот весь пожар, эти действия наши. Потом он в </a:t>
            </a:r>
            <a:r>
              <a:rPr lang="ru-RU" dirty="0" err="1">
                <a:solidFill>
                  <a:schemeClr val="bg1"/>
                </a:solidFill>
              </a:rPr>
              <a:t>медблоке</a:t>
            </a:r>
            <a:r>
              <a:rPr lang="ru-RU" dirty="0">
                <a:solidFill>
                  <a:schemeClr val="bg1"/>
                </a:solidFill>
              </a:rPr>
              <a:t> говорил «Мне до дома два месяца осталось». </a:t>
            </a:r>
            <a:endParaRPr lang="ru-RU" dirty="0">
              <a:solidFill>
                <a:schemeClr val="bg1"/>
              </a:solidFill>
              <a:ea typeface="+mj-lt"/>
              <a:cs typeface="+mj-lt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Около девяти секунд </a:t>
            </a:r>
            <a:r>
              <a:rPr lang="ru-RU" dirty="0" err="1">
                <a:solidFill>
                  <a:schemeClr val="bg1"/>
                </a:solidFill>
              </a:rPr>
              <a:t>Алдар</a:t>
            </a:r>
            <a:r>
              <a:rPr lang="ru-RU" dirty="0">
                <a:solidFill>
                  <a:schemeClr val="bg1"/>
                </a:solidFill>
              </a:rPr>
              <a:t> находился в очаге пожара. После устранения утечки матрос смог самостоятельно выбраться из охваченного пламенем отсека, получив сильнейшие ожоги, несовместимые с жизнью. Его героические усилия привели к своевременному отключению энергоустановки эсминца, которая в противном случае могла </a:t>
            </a:r>
            <a:r>
              <a:rPr lang="ru-RU" dirty="0" err="1">
                <a:solidFill>
                  <a:schemeClr val="bg1"/>
                </a:solidFill>
              </a:rPr>
              <a:t>взорваться.Он</a:t>
            </a:r>
            <a:r>
              <a:rPr lang="ru-RU" dirty="0">
                <a:solidFill>
                  <a:schemeClr val="bg1"/>
                </a:solidFill>
              </a:rPr>
              <a:t> сделал своё дело как надо и вышел из горящего отсека. Вышел сам. С ожогом 99,5 процентов поверхности тела</a:t>
            </a:r>
            <a:r>
              <a:rPr lang="ru-RU" dirty="0"/>
              <a:t>. </a:t>
            </a:r>
            <a:r>
              <a:rPr lang="ru-RU" dirty="0">
                <a:solidFill>
                  <a:schemeClr val="bg1"/>
                </a:solidFill>
              </a:rPr>
              <a:t>В</a:t>
            </a: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рачи были бессильны. 28 сентября </a:t>
            </a:r>
            <a:r>
              <a:rPr lang="ru-RU" dirty="0" err="1">
                <a:solidFill>
                  <a:schemeClr val="bg1"/>
                </a:solidFill>
                <a:ea typeface="+mj-lt"/>
                <a:cs typeface="+mj-lt"/>
              </a:rPr>
              <a:t>Алдар</a:t>
            </a: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+mj-lt"/>
                <a:cs typeface="+mj-lt"/>
              </a:rPr>
              <a:t>Цыденжапов</a:t>
            </a: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 умер в госпитале ТОФ во Владивостоке, успев проститься с приехавшими к нему родителями. Похоронили его в родном посёлке 7 октября 2010 года</a:t>
            </a:r>
            <a:r>
              <a:rPr lang="ru-RU" dirty="0">
                <a:ea typeface="+mj-lt"/>
                <a:cs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54013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0E141-4E4B-4138-AA72-3D1AD944C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DB7769-2AFD-416D-9DD3-A769CE85B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459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6D263-0661-4BCF-BE11-47626B6B6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Губин Назар Петрович</a:t>
            </a:r>
            <a:r>
              <a:rPr lang="ru-RU" dirty="0"/>
              <a:t> 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5553047A-84D2-41B1-8690-68DB459BBC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19783" y="820494"/>
            <a:ext cx="2400925" cy="4572000"/>
          </a:xfrm>
        </p:spPr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1DA8C9-813B-4E77-A3C9-0A014690F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• </a:t>
            </a:r>
            <a:r>
              <a:rPr lang="ru-RU" sz="2000" dirty="0">
                <a:solidFill>
                  <a:schemeClr val="bg1"/>
                </a:solidFill>
                <a:ea typeface="+mj-lt"/>
                <a:cs typeface="+mj-lt"/>
              </a:rPr>
              <a:t>воздушный стрелок-радист</a:t>
            </a:r>
            <a:endParaRPr lang="ru-RU" sz="200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  <a:ea typeface="+mj-lt"/>
                <a:cs typeface="+mj-lt"/>
              </a:rPr>
              <a:t> 125-го бомбардировочного авиационного полка (Ленинградский фронт), сержант, Герой Советского Союза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59B7DA-C4BE-47E5-9270-8646AC5E4539}"/>
              </a:ext>
            </a:extLst>
          </p:cNvPr>
          <p:cNvSpPr txBox="1"/>
          <p:nvPr/>
        </p:nvSpPr>
        <p:spPr>
          <a:xfrm>
            <a:off x="3200400" y="3200400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 sz="32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4860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29705-F4C7-4F2C-BDF4-097F798F0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БИОГРАФИЯ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F34C93-4F25-4772-9EDD-4301778AD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40" y="1569167"/>
            <a:ext cx="8371611" cy="467923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ea typeface="+mj-lt"/>
                <a:cs typeface="+mj-lt"/>
              </a:rPr>
              <a:t>    </a:t>
            </a: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Родился 27 октября 1918 года в селе </a:t>
            </a:r>
            <a:r>
              <a:rPr lang="ru-RU" err="1">
                <a:solidFill>
                  <a:schemeClr val="bg1"/>
                </a:solidFill>
                <a:ea typeface="+mj-lt"/>
                <a:cs typeface="+mj-lt"/>
              </a:rPr>
              <a:t>Зоргол</a:t>
            </a: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 (ныне Приаргунский район Забайкальского края) в семье крестьянина.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Окончил 5 классов.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В 1937 году поступил  учиться в Чите в школу фабрично-заводского ученичества. После её окончания работал в Читинском паровозном депо, затем на </a:t>
            </a:r>
            <a:r>
              <a:rPr lang="ru-RU" dirty="0" err="1">
                <a:solidFill>
                  <a:schemeClr val="bg1"/>
                </a:solidFill>
                <a:ea typeface="+mj-lt"/>
                <a:cs typeface="+mj-lt"/>
              </a:rPr>
              <a:t>Черновских</a:t>
            </a: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 угольных копях, работал запальщиком-взрывником на шахте им. В. И. Ленина.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В октябре 1939 года был призван в армию. Окончил школу младших авиационных специалистов. До войны служил мастером по вооружению в бомбардировочном полку в </a:t>
            </a:r>
            <a:r>
              <a:rPr lang="ru-RU" err="1">
                <a:solidFill>
                  <a:schemeClr val="bg1"/>
                </a:solidFill>
                <a:ea typeface="+mj-lt"/>
                <a:cs typeface="+mj-lt"/>
              </a:rPr>
              <a:t>Могилёве</a:t>
            </a: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Воевал на фронте с октября 1941 года. Первое время оставался оружейным мастером, в ноябре стал воздушным лётчиком-радистом.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969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99E01-EB5D-4DC4-896E-13CD45834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49" y="3428781"/>
            <a:ext cx="3820674" cy="157480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ea typeface="+mj-lt"/>
                <a:cs typeface="+mj-lt"/>
              </a:rPr>
              <a:t>Семён Данилович </a:t>
            </a:r>
            <a:r>
              <a:rPr lang="ru-RU" dirty="0" err="1">
                <a:solidFill>
                  <a:srgbClr val="C00000"/>
                </a:solidFill>
                <a:ea typeface="+mj-lt"/>
                <a:cs typeface="+mj-lt"/>
              </a:rPr>
              <a:t>Номоконов</a:t>
            </a:r>
            <a:r>
              <a:rPr lang="ru-RU" dirty="0">
                <a:solidFill>
                  <a:srgbClr val="C00000"/>
                </a:solidFill>
                <a:ea typeface="+mj-lt"/>
                <a:cs typeface="+mj-lt"/>
              </a:rPr>
              <a:t> </a:t>
            </a:r>
            <a:endParaRPr lang="ru-RU">
              <a:solidFill>
                <a:srgbClr val="C00000"/>
              </a:solidFill>
            </a:endParaRP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39D775A2-9AFC-4488-ADC0-FADD61191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62098" y="5297639"/>
            <a:ext cx="2249158" cy="5624887"/>
          </a:xfrm>
        </p:spPr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19FE55-1C29-422C-995B-05FB986CB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AE298B-221A-4E2C-A4A2-21BA3351FAD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46688" y="1447800"/>
            <a:ext cx="3897312" cy="45720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ea typeface="+mj-lt"/>
                <a:cs typeface="+mj-lt"/>
              </a:rPr>
              <a:t>советский снайпер. Во время Великой Отечественной войны уничтожил 360 немецких солдат и офицеров, в том числе одного генерал-майора. Во время советско-японской войны уничтожил 7 солдат </a:t>
            </a:r>
            <a:r>
              <a:rPr lang="ru-RU" dirty="0" err="1">
                <a:solidFill>
                  <a:srgbClr val="C00000"/>
                </a:solidFill>
                <a:ea typeface="+mj-lt"/>
                <a:cs typeface="+mj-lt"/>
              </a:rPr>
              <a:t>Квантунской</a:t>
            </a:r>
            <a:r>
              <a:rPr lang="ru-RU" dirty="0">
                <a:solidFill>
                  <a:srgbClr val="C00000"/>
                </a:solidFill>
                <a:ea typeface="+mj-lt"/>
                <a:cs typeface="+mj-lt"/>
              </a:rPr>
              <a:t> армии. Общий подтверждённый счёт 367 вражеских солдат и офицеров. Оружие С. Д. </a:t>
            </a:r>
            <a:r>
              <a:rPr lang="ru-RU" dirty="0" err="1">
                <a:solidFill>
                  <a:srgbClr val="C00000"/>
                </a:solidFill>
                <a:ea typeface="+mj-lt"/>
                <a:cs typeface="+mj-lt"/>
              </a:rPr>
              <a:t>Номоконова</a:t>
            </a:r>
            <a:r>
              <a:rPr lang="ru-RU" dirty="0">
                <a:solidFill>
                  <a:srgbClr val="C00000"/>
                </a:solidFill>
                <a:ea typeface="+mj-lt"/>
                <a:cs typeface="+mj-lt"/>
              </a:rPr>
              <a:t> в период войны — трёхлинейная винтовка Мосина.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04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C7AC5-4CEC-4A82-806E-E087128B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БИОГРАФИЯ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7BDA5-1A7D-4650-A712-6CB5C1A3C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223" y="1502768"/>
            <a:ext cx="8513894" cy="47930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ea typeface="+mj-lt"/>
                <a:cs typeface="+mj-lt"/>
              </a:rPr>
              <a:t>Родился 12 августа 1900 года в селе </a:t>
            </a:r>
            <a:r>
              <a:rPr lang="ru-RU" sz="1800" dirty="0" err="1">
                <a:solidFill>
                  <a:schemeClr val="bg1"/>
                </a:solidFill>
                <a:ea typeface="+mj-lt"/>
                <a:cs typeface="+mj-lt"/>
              </a:rPr>
              <a:t>Делюн</a:t>
            </a:r>
            <a:r>
              <a:rPr lang="ru-RU" sz="1800" dirty="0">
                <a:solidFill>
                  <a:schemeClr val="bg1"/>
                </a:solidFill>
                <a:ea typeface="+mj-lt"/>
                <a:cs typeface="+mj-lt"/>
              </a:rPr>
              <a:t> . </a:t>
            </a:r>
            <a:endParaRPr lang="ru-RU" sz="18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ea typeface="+mj-lt"/>
                <a:cs typeface="+mj-lt"/>
              </a:rPr>
              <a:t>С августа 1941 года — участник Великой Отечественной войны. Поначалу служил санитаром и сапёром на Калининском фронте. </a:t>
            </a:r>
            <a:endParaRPr lang="ru-RU" sz="18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ea typeface="+mj-lt"/>
                <a:cs typeface="+mj-lt"/>
              </a:rPr>
              <a:t>Попал в окружение, но вышел к своим. После того как был замечен командованием как меткий стрелок, переведён в снайперский взвод.</a:t>
            </a:r>
            <a:endParaRPr lang="ru-RU" sz="18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ea typeface="+mj-lt"/>
                <a:cs typeface="+mj-lt"/>
              </a:rPr>
              <a:t>Его личным оружием была трёхлинейная винтовка Мосина без оптического прицела. Винтовка с оптическим прицелом у снайпера появилась зимой 1942 года и до конца всех боевых действий. Снайпер говорил: «Всегда может появиться цель. В любой момент сумей застыть, укрыться. В комок соберись, низко голову держи, ворочай одними глазами». Бывало, </a:t>
            </a:r>
            <a:r>
              <a:rPr lang="ru-RU" sz="1800" dirty="0" err="1">
                <a:solidFill>
                  <a:schemeClr val="bg1"/>
                </a:solidFill>
                <a:ea typeface="+mj-lt"/>
                <a:cs typeface="+mj-lt"/>
              </a:rPr>
              <a:t>Номоконов</a:t>
            </a:r>
            <a:r>
              <a:rPr lang="ru-RU" sz="1800" dirty="0">
                <a:solidFill>
                  <a:schemeClr val="bg1"/>
                </a:solidFill>
                <a:ea typeface="+mj-lt"/>
                <a:cs typeface="+mj-lt"/>
              </a:rPr>
              <a:t> поражал противника с 300, 500 метров, иногда — с километра (1000 м). Экипировка снайпера была схожа с охотничьей, Семён Данилович пользовался разнообразными верёвочками, шнурками, рогульками, осколками зеркал. На ногах были сплетённые из конского волоса </a:t>
            </a:r>
            <a:r>
              <a:rPr lang="ru-RU" sz="1800" dirty="0" err="1">
                <a:solidFill>
                  <a:schemeClr val="bg1"/>
                </a:solidFill>
                <a:ea typeface="+mj-lt"/>
                <a:cs typeface="+mj-lt"/>
              </a:rPr>
              <a:t>бродни</a:t>
            </a:r>
            <a:r>
              <a:rPr lang="ru-RU" sz="1800" dirty="0">
                <a:solidFill>
                  <a:schemeClr val="bg1"/>
                </a:solidFill>
                <a:ea typeface="+mj-lt"/>
                <a:cs typeface="+mj-lt"/>
              </a:rPr>
              <a:t>, позволявшие быть бесшумным в ответственный момент. </a:t>
            </a:r>
            <a:endParaRPr lang="ru-RU" sz="180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64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7645E-25B1-476A-8C9D-BCDABAE74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A7FE49-EBF3-4A7A-B364-BF33937DA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223" y="1151805"/>
            <a:ext cx="8219844" cy="50966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По официальным данным старшина 221-й стрелковой дивизии С. Д. </a:t>
            </a:r>
            <a:r>
              <a:rPr lang="ru-RU" dirty="0" err="1">
                <a:solidFill>
                  <a:schemeClr val="bg1"/>
                </a:solidFill>
                <a:ea typeface="+mj-lt"/>
                <a:cs typeface="+mj-lt"/>
              </a:rPr>
              <a:t>Номоконов</a:t>
            </a: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 уничтожил 367 человек. Немцы дали ему прозвище «Таёжный шаман». Был 8 раз ранен, перенёс две контузии.</a:t>
            </a:r>
            <a:endParaRPr lang="ru-RU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После войны продолжал работать в совхозе. Уйдя на пенсию, в середине 1960-х годов переехал в село </a:t>
            </a:r>
            <a:r>
              <a:rPr lang="ru-RU" dirty="0" err="1">
                <a:solidFill>
                  <a:schemeClr val="bg1"/>
                </a:solidFill>
                <a:ea typeface="+mj-lt"/>
                <a:cs typeface="+mj-lt"/>
              </a:rPr>
              <a:t>Зугалай</a:t>
            </a: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+mj-lt"/>
                <a:cs typeface="+mj-lt"/>
              </a:rPr>
              <a:t>Могойтуйского</a:t>
            </a: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 района Агинского Бурятского автономного округа, где работал в колхозе имени В. И. Ленина.</a:t>
            </a:r>
            <a:endParaRPr lang="ru-RU" dirty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90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AA9940-383F-4993-B6E3-8CCB7E483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rgbClr val="C00000"/>
                </a:solidFill>
                <a:ea typeface="+mj-lt"/>
                <a:cs typeface="+mj-lt"/>
              </a:rPr>
              <a:t>Санжиев</a:t>
            </a:r>
            <a:r>
              <a:rPr lang="ru-RU" dirty="0">
                <a:solidFill>
                  <a:srgbClr val="C00000"/>
                </a:solidFill>
                <a:ea typeface="+mj-lt"/>
                <a:cs typeface="+mj-lt"/>
              </a:rPr>
              <a:t> </a:t>
            </a:r>
            <a:r>
              <a:rPr lang="ru-RU" dirty="0" err="1">
                <a:solidFill>
                  <a:srgbClr val="C00000"/>
                </a:solidFill>
                <a:ea typeface="+mj-lt"/>
                <a:cs typeface="+mj-lt"/>
              </a:rPr>
              <a:t>Тогон</a:t>
            </a:r>
            <a:r>
              <a:rPr lang="ru-RU" dirty="0">
                <a:solidFill>
                  <a:srgbClr val="C00000"/>
                </a:solidFill>
                <a:ea typeface="+mj-lt"/>
                <a:cs typeface="+mj-lt"/>
              </a:rPr>
              <a:t> </a:t>
            </a:r>
            <a:r>
              <a:rPr lang="ru-RU" dirty="0" err="1">
                <a:solidFill>
                  <a:srgbClr val="C00000"/>
                </a:solidFill>
                <a:ea typeface="+mj-lt"/>
                <a:cs typeface="+mj-lt"/>
              </a:rPr>
              <a:t>Санжиевич</a:t>
            </a:r>
            <a:r>
              <a:rPr lang="ru-RU" dirty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5F6AE7-FDFA-4642-9F2A-F0F55D251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  <a:ea typeface="+mj-lt"/>
                <a:cs typeface="+mj-lt"/>
              </a:rPr>
              <a:t>советский снайпер, бурят по национальности, участник Великой Отечественной войны, сержант.</a:t>
            </a:r>
            <a:endParaRPr lang="ru-RU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239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B0DC2-DD89-4328-899A-8A98D488D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БИОГРАФИЯ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749125-E808-4E19-8A0E-03EB7BB62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992" y="1426884"/>
            <a:ext cx="7764540" cy="492586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Родился в 1904 году в устье реки </a:t>
            </a:r>
            <a:r>
              <a:rPr lang="ru-RU" dirty="0" err="1">
                <a:solidFill>
                  <a:schemeClr val="bg1"/>
                </a:solidFill>
                <a:ea typeface="+mj-lt"/>
                <a:cs typeface="+mj-lt"/>
              </a:rPr>
              <a:t>Хара-Шибирь</a:t>
            </a: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, в местности </a:t>
            </a:r>
            <a:r>
              <a:rPr lang="ru-RU" dirty="0" err="1">
                <a:solidFill>
                  <a:schemeClr val="bg1"/>
                </a:solidFill>
                <a:ea typeface="+mj-lt"/>
                <a:cs typeface="+mj-lt"/>
              </a:rPr>
              <a:t>Кункур</a:t>
            </a: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, ныне село </a:t>
            </a:r>
            <a:r>
              <a:rPr lang="ru-RU" dirty="0" err="1">
                <a:solidFill>
                  <a:schemeClr val="bg1"/>
                </a:solidFill>
                <a:ea typeface="+mj-lt"/>
                <a:cs typeface="+mj-lt"/>
              </a:rPr>
              <a:t>Цаган</a:t>
            </a: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-Ола </a:t>
            </a:r>
            <a:r>
              <a:rPr lang="ru-RU" dirty="0" err="1">
                <a:solidFill>
                  <a:schemeClr val="bg1"/>
                </a:solidFill>
                <a:ea typeface="+mj-lt"/>
                <a:cs typeface="+mj-lt"/>
              </a:rPr>
              <a:t>Могойтуйского</a:t>
            </a: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 района Агинского Бурятского округа Забайкальского края. Перед войной работал бригадиром полеводческой бригады в колхозе им. Сталина села </a:t>
            </a:r>
            <a:r>
              <a:rPr lang="ru-RU" dirty="0" err="1">
                <a:solidFill>
                  <a:schemeClr val="bg1"/>
                </a:solidFill>
                <a:ea typeface="+mj-lt"/>
                <a:cs typeface="+mj-lt"/>
              </a:rPr>
              <a:t>Цаган</a:t>
            </a: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-Ола. Был участником Выставки достижений народного хозяйства в Москве в 1939 году.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С июля 1941 года </a:t>
            </a:r>
            <a:r>
              <a:rPr lang="ru-RU" dirty="0" err="1">
                <a:solidFill>
                  <a:schemeClr val="bg1"/>
                </a:solidFill>
                <a:ea typeface="+mj-lt"/>
                <a:cs typeface="+mj-lt"/>
              </a:rPr>
              <a:t>Тогон</a:t>
            </a: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+mj-lt"/>
                <a:cs typeface="+mj-lt"/>
              </a:rPr>
              <a:t>Санжиев</a:t>
            </a: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 — пехотинец 529-го стрелкового полка 163-й стрелковой дивизии Северо-Западного фронта. В январе 1942 года в бою у деревни Сухая Ветошь вынес с поля боя 15 раненных бойцов, за что был награждён орденом Красного Знамени.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Впоследствии был отобран в снайперы. На фронте встретился с земляком Семёном </a:t>
            </a:r>
            <a:r>
              <a:rPr lang="ru-RU" dirty="0" err="1">
                <a:solidFill>
                  <a:schemeClr val="bg1"/>
                </a:solidFill>
                <a:ea typeface="+mj-lt"/>
                <a:cs typeface="+mj-lt"/>
              </a:rPr>
              <a:t>Номоконовым</a:t>
            </a: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, с которым был знаком до войны, ставшим наставником </a:t>
            </a:r>
            <a:r>
              <a:rPr lang="ru-RU" dirty="0" err="1">
                <a:solidFill>
                  <a:schemeClr val="bg1"/>
                </a:solidFill>
                <a:ea typeface="+mj-lt"/>
                <a:cs typeface="+mj-lt"/>
              </a:rPr>
              <a:t>Санжиева</a:t>
            </a: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. Ходил с </a:t>
            </a:r>
            <a:r>
              <a:rPr lang="ru-RU" dirty="0" err="1">
                <a:solidFill>
                  <a:schemeClr val="bg1"/>
                </a:solidFill>
                <a:ea typeface="+mj-lt"/>
                <a:cs typeface="+mj-lt"/>
              </a:rPr>
              <a:t>Номоконовым</a:t>
            </a: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 в связке. Поэт Михаил </a:t>
            </a:r>
            <a:r>
              <a:rPr lang="ru-RU" dirty="0" err="1">
                <a:solidFill>
                  <a:schemeClr val="bg1"/>
                </a:solidFill>
                <a:ea typeface="+mj-lt"/>
                <a:cs typeface="+mj-lt"/>
              </a:rPr>
              <a:t>Матусовский</a:t>
            </a: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 в поэме «Друзья», посвящённой землякам-снайперам, написал "Тунгус хитёр был, осторожен, зато горячим был бурят". В течение полугода </a:t>
            </a:r>
            <a:r>
              <a:rPr lang="ru-RU" dirty="0" err="1">
                <a:solidFill>
                  <a:schemeClr val="bg1"/>
                </a:solidFill>
                <a:ea typeface="+mj-lt"/>
                <a:cs typeface="+mj-lt"/>
              </a:rPr>
              <a:t>Санжиев</a:t>
            </a: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, будучи снайпером, уничтожил 186 солдат и офицеров противника.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Погиб </a:t>
            </a:r>
            <a:r>
              <a:rPr lang="ru-RU" dirty="0" err="1">
                <a:solidFill>
                  <a:schemeClr val="bg1"/>
                </a:solidFill>
                <a:ea typeface="+mj-lt"/>
                <a:cs typeface="+mj-lt"/>
              </a:rPr>
              <a:t>Тогон</a:t>
            </a: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ru-RU" dirty="0" err="1">
                <a:solidFill>
                  <a:schemeClr val="bg1"/>
                </a:solidFill>
                <a:ea typeface="+mj-lt"/>
                <a:cs typeface="+mj-lt"/>
              </a:rPr>
              <a:t>Санжиев</a:t>
            </a:r>
            <a:r>
              <a:rPr lang="ru-RU" dirty="0">
                <a:solidFill>
                  <a:schemeClr val="bg1"/>
                </a:solidFill>
                <a:ea typeface="+mj-lt"/>
                <a:cs typeface="+mj-lt"/>
              </a:rPr>
              <a:t> в дуэли снайперов у города Старая Русса Новгородской области. 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803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616FE6-2E2E-4D13-8CD5-90CCF2B94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257" y="5091116"/>
            <a:ext cx="6524194" cy="1210821"/>
          </a:xfrm>
        </p:spPr>
        <p:txBody>
          <a:bodyPr/>
          <a:lstStyle/>
          <a:p>
            <a:pPr algn="ctr">
              <a:spcBef>
                <a:spcPts val="1000"/>
              </a:spcBef>
            </a:pPr>
            <a:r>
              <a:rPr lang="ru-RU" b="1" dirty="0">
                <a:solidFill>
                  <a:schemeClr val="bg2"/>
                </a:solidFill>
              </a:rPr>
              <a:t>Герой России </a:t>
            </a:r>
            <a:r>
              <a:rPr lang="ru-RU" b="1" dirty="0" err="1">
                <a:solidFill>
                  <a:schemeClr val="bg2"/>
                </a:solidFill>
              </a:rPr>
              <a:t>Алдар</a:t>
            </a:r>
            <a:r>
              <a:rPr lang="ru-RU" b="1" dirty="0">
                <a:solidFill>
                  <a:schemeClr val="bg2"/>
                </a:solidFill>
              </a:rPr>
              <a:t> </a:t>
            </a:r>
            <a:r>
              <a:rPr lang="ru-RU" b="1" dirty="0" err="1">
                <a:solidFill>
                  <a:schemeClr val="bg2"/>
                </a:solidFill>
              </a:rPr>
              <a:t>Цыденжапов</a:t>
            </a:r>
            <a:endParaRPr lang="ru-RU" dirty="0" err="1">
              <a:solidFill>
                <a:schemeClr val="bg2"/>
              </a:solidFill>
              <a:ea typeface="+mj-lt"/>
              <a:cs typeface="+mj-lt"/>
            </a:endParaRPr>
          </a:p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ECCEBC38-8F71-44E5-8C8A-DA571BBA5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97" y="4348411"/>
            <a:ext cx="6711654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ru-RU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15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Ion</vt:lpstr>
      <vt:lpstr>Герои живут рядом</vt:lpstr>
      <vt:lpstr>Губин Назар Петрович </vt:lpstr>
      <vt:lpstr>БИОГРАФИЯ</vt:lpstr>
      <vt:lpstr>Семён Данилович Номоконов </vt:lpstr>
      <vt:lpstr>БИОГРАФИЯ</vt:lpstr>
      <vt:lpstr>Презентация PowerPoint</vt:lpstr>
      <vt:lpstr>Санжиев Тогон Санжиевич </vt:lpstr>
      <vt:lpstr>БИОГРАФИЯ</vt:lpstr>
      <vt:lpstr>Герой России Алдар Цыденжапов </vt:lpstr>
      <vt:lpstr>БИОГРАФИЯ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405</cp:revision>
  <dcterms:created xsi:type="dcterms:W3CDTF">2020-02-16T11:04:44Z</dcterms:created>
  <dcterms:modified xsi:type="dcterms:W3CDTF">2020-03-04T11:18:28Z</dcterms:modified>
</cp:coreProperties>
</file>