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60" d="100"/>
          <a:sy n="60" d="100"/>
        </p:scale>
        <p:origin x="102" y="9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946484"/>
            <a:ext cx="8915399" cy="1411705"/>
          </a:xfrm>
        </p:spPr>
        <p:txBody>
          <a:bodyPr/>
          <a:lstStyle/>
          <a:p>
            <a:r>
              <a:rPr lang="ru-RU" dirty="0" smtClean="0"/>
              <a:t>   «Вечная память»</a:t>
            </a:r>
            <a:endParaRPr lang="ru-RU" dirty="0"/>
          </a:p>
        </p:txBody>
      </p:sp>
      <p:sp>
        <p:nvSpPr>
          <p:cNvPr id="3" name="Подзаголовок 2"/>
          <p:cNvSpPr>
            <a:spLocks noGrp="1"/>
          </p:cNvSpPr>
          <p:nvPr>
            <p:ph type="subTitle" idx="1"/>
          </p:nvPr>
        </p:nvSpPr>
        <p:spPr>
          <a:xfrm>
            <a:off x="6288505" y="5390147"/>
            <a:ext cx="5518484" cy="1716506"/>
          </a:xfrm>
        </p:spPr>
        <p:txBody>
          <a:bodyPr>
            <a:normAutofit/>
          </a:bodyPr>
          <a:lstStyle/>
          <a:p>
            <a:r>
              <a:rPr lang="ru-RU" sz="4000" dirty="0" smtClean="0"/>
              <a:t>Выполнила Миронова Надежда</a:t>
            </a:r>
            <a:endParaRPr lang="ru-RU" sz="4000" dirty="0"/>
          </a:p>
        </p:txBody>
      </p:sp>
    </p:spTree>
    <p:extLst>
      <p:ext uri="{BB962C8B-B14F-4D97-AF65-F5344CB8AC3E}">
        <p14:creationId xmlns:p14="http://schemas.microsoft.com/office/powerpoint/2010/main" val="2650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1306" y="692908"/>
            <a:ext cx="4267200" cy="6659006"/>
          </a:xfrm>
        </p:spPr>
        <p:txBody>
          <a:bodyPr>
            <a:normAutofit fontScale="90000"/>
          </a:bodyPr>
          <a:lstStyle/>
          <a:p>
            <a:r>
              <a:rPr lang="ru-RU" sz="2200" i="1" dirty="0">
                <a:solidFill>
                  <a:srgbClr val="FF0000"/>
                </a:solidFill>
                <a:latin typeface="Arial" panose="020B0604020202020204" pitchFamily="34" charset="0"/>
                <a:cs typeface="Arial" panose="020B0604020202020204" pitchFamily="34" charset="0"/>
              </a:rPr>
              <a:t>И вот пришёл день</a:t>
            </a:r>
            <a:r>
              <a:rPr lang="ru-RU" sz="2000" i="1" dirty="0">
                <a:solidFill>
                  <a:srgbClr val="FF0000"/>
                </a:solidFill>
                <a:latin typeface="Arial" panose="020B0604020202020204" pitchFamily="34" charset="0"/>
                <a:cs typeface="Arial" panose="020B0604020202020204" pitchFamily="34" charset="0"/>
              </a:rPr>
              <a:t>, </a:t>
            </a:r>
            <a:r>
              <a:rPr lang="ru-RU" sz="2200" i="1" dirty="0">
                <a:solidFill>
                  <a:srgbClr val="FF0000"/>
                </a:solidFill>
                <a:latin typeface="Arial" panose="020B0604020202020204" pitchFamily="34" charset="0"/>
                <a:cs typeface="Arial" panose="020B0604020202020204" pitchFamily="34" charset="0"/>
              </a:rPr>
              <a:t>когда наступление захватчиков было остановлено. Советские армии погнали фашистов с родной земли</a:t>
            </a:r>
            <a:r>
              <a:rPr lang="ru-RU" sz="2200" i="1" dirty="0">
                <a:latin typeface="Arial" panose="020B0604020202020204" pitchFamily="34" charset="0"/>
                <a:cs typeface="Arial" panose="020B0604020202020204" pitchFamily="34" charset="0"/>
              </a:rPr>
              <a:t>. И снова битвы, битвы, бои, сражения. Всё мощнее, всё несокрушимей удары советских войск. И наступил самый долгожданный, самый великий день. Наши солдаты дошли до границ Германии и штурмом взяли столицу фашистов — город Берлин. Был 1945 год. Цвела весна</a:t>
            </a:r>
            <a:r>
              <a:rPr lang="ru-RU" sz="2200" i="1" dirty="0">
                <a:solidFill>
                  <a:srgbClr val="FF0000"/>
                </a:solidFill>
                <a:latin typeface="Arial" panose="020B0604020202020204" pitchFamily="34" charset="0"/>
                <a:cs typeface="Arial" panose="020B0604020202020204" pitchFamily="34" charset="0"/>
              </a:rPr>
              <a:t>. Был месяц май. Фашисты признали полное своё поражение 9 мая. </a:t>
            </a:r>
            <a:r>
              <a:rPr lang="ru-RU" sz="2200" i="1" dirty="0">
                <a:latin typeface="Arial" panose="020B0604020202020204" pitchFamily="34" charset="0"/>
                <a:cs typeface="Arial" panose="020B0604020202020204" pitchFamily="34" charset="0"/>
              </a:rPr>
              <a:t>С той поры этот день стал нашим великим праздником — </a:t>
            </a:r>
            <a:r>
              <a:rPr lang="ru-RU" sz="2200" i="1" dirty="0">
                <a:solidFill>
                  <a:srgbClr val="FF0000"/>
                </a:solidFill>
                <a:latin typeface="Arial" panose="020B0604020202020204" pitchFamily="34" charset="0"/>
                <a:cs typeface="Arial" panose="020B0604020202020204" pitchFamily="34" charset="0"/>
              </a:rPr>
              <a:t>Днём Победы.</a:t>
            </a:r>
            <a:endParaRPr lang="ru-RU" sz="2200" i="1" dirty="0">
              <a:solidFill>
                <a:srgbClr val="FF000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6593305" y="692908"/>
            <a:ext cx="5277853" cy="5707892"/>
          </a:xfrm>
          <a:prstGeom prst="rect">
            <a:avLst/>
          </a:prstGeom>
        </p:spPr>
      </p:pic>
    </p:spTree>
    <p:extLst>
      <p:ext uri="{BB962C8B-B14F-4D97-AF65-F5344CB8AC3E}">
        <p14:creationId xmlns:p14="http://schemas.microsoft.com/office/powerpoint/2010/main" val="97488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1453" y="624109"/>
            <a:ext cx="4475747" cy="6049407"/>
          </a:xfrm>
        </p:spPr>
        <p:txBody>
          <a:bodyPr>
            <a:noAutofit/>
          </a:bodyPr>
          <a:lstStyle/>
          <a:p>
            <a:r>
              <a:rPr lang="ru-RU" sz="2400" i="1" dirty="0" smtClean="0">
                <a:solidFill>
                  <a:srgbClr val="FF0000"/>
                </a:solidFill>
                <a:latin typeface="Arial" panose="020B0604020202020204" pitchFamily="34" charset="0"/>
                <a:cs typeface="Arial" panose="020B0604020202020204" pitchFamily="34" charset="0"/>
              </a:rPr>
              <a:t/>
            </a:r>
            <a:br>
              <a:rPr lang="ru-RU" sz="2400" i="1" dirty="0" smtClean="0">
                <a:solidFill>
                  <a:srgbClr val="FF0000"/>
                </a:solidFill>
                <a:latin typeface="Arial" panose="020B0604020202020204" pitchFamily="34" charset="0"/>
                <a:cs typeface="Arial" panose="020B0604020202020204" pitchFamily="34" charset="0"/>
              </a:rPr>
            </a:br>
            <a:r>
              <a:rPr lang="ru-RU" sz="2400" i="1" dirty="0" smtClean="0">
                <a:solidFill>
                  <a:srgbClr val="FF0000"/>
                </a:solidFill>
                <a:latin typeface="Arial" panose="020B0604020202020204" pitchFamily="34" charset="0"/>
                <a:cs typeface="Arial" panose="020B0604020202020204" pitchFamily="34" charset="0"/>
              </a:rPr>
              <a:t>Герои</a:t>
            </a:r>
            <a:r>
              <a:rPr lang="ru-RU" sz="2400" i="1" dirty="0">
                <a:solidFill>
                  <a:srgbClr val="FF0000"/>
                </a:solidFill>
                <a:latin typeface="Arial" panose="020B0604020202020204" pitchFamily="34" charset="0"/>
                <a:cs typeface="Arial" panose="020B0604020202020204" pitchFamily="34" charset="0"/>
              </a:rPr>
              <a:t>. Герои... Подвиги. Подвиги... Их было тысячи, десятки и сотни тысяч. Прошло семьдесят лет с той страшной поры, когда напали на нашу страну фашисты. Вспомните добрым словом своих дедов и прадедов, всех тех, кто принёс нам победу. Поклонитесь героям Великой Отечественной войны. Героям великой войны с фашистами.</a:t>
            </a:r>
            <a:endParaRPr lang="ru-RU" sz="2400" i="1" dirty="0">
              <a:solidFill>
                <a:srgbClr val="FF000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1652337" y="624109"/>
            <a:ext cx="5630779" cy="6049407"/>
          </a:xfrm>
          <a:prstGeom prst="rect">
            <a:avLst/>
          </a:prstGeom>
        </p:spPr>
      </p:pic>
    </p:spTree>
    <p:extLst>
      <p:ext uri="{BB962C8B-B14F-4D97-AF65-F5344CB8AC3E}">
        <p14:creationId xmlns:p14="http://schemas.microsoft.com/office/powerpoint/2010/main" val="365108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
        <p:nvSpPr>
          <p:cNvPr id="3" name="Прямоугольник 2"/>
          <p:cNvSpPr/>
          <p:nvPr/>
        </p:nvSpPr>
        <p:spPr>
          <a:xfrm rot="5400000">
            <a:off x="673768" y="2274838"/>
            <a:ext cx="6833937" cy="3323987"/>
          </a:xfrm>
          <a:prstGeom prst="rect">
            <a:avLst/>
          </a:prstGeom>
        </p:spPr>
        <p:txBody>
          <a:bodyPr wrap="square">
            <a:spAutoFit/>
          </a:bodyPr>
          <a:lstStyle/>
          <a:p>
            <a:endParaRPr lang="ru-RU" dirty="0" smtClean="0">
              <a:solidFill>
                <a:srgbClr val="666666"/>
              </a:solidFill>
              <a:latin typeface="Arial" panose="020B0604020202020204" pitchFamily="34" charset="0"/>
            </a:endParaRPr>
          </a:p>
          <a:p>
            <a:endParaRPr lang="ru-RU" dirty="0">
              <a:solidFill>
                <a:srgbClr val="666666"/>
              </a:solidFill>
              <a:latin typeface="Arial" panose="020B0604020202020204" pitchFamily="34" charset="0"/>
            </a:endParaRPr>
          </a:p>
          <a:p>
            <a:endParaRPr lang="ru-RU" dirty="0" smtClean="0">
              <a:solidFill>
                <a:srgbClr val="666666"/>
              </a:solidFill>
              <a:latin typeface="Arial" panose="020B0604020202020204" pitchFamily="34" charset="0"/>
            </a:endParaRPr>
          </a:p>
          <a:p>
            <a:endParaRPr lang="ru-RU" dirty="0">
              <a:solidFill>
                <a:srgbClr val="666666"/>
              </a:solidFill>
              <a:latin typeface="Arial" panose="020B0604020202020204" pitchFamily="34" charset="0"/>
            </a:endParaRPr>
          </a:p>
          <a:p>
            <a:endParaRPr lang="ru-RU" dirty="0" smtClean="0">
              <a:solidFill>
                <a:srgbClr val="666666"/>
              </a:solidFill>
              <a:latin typeface="Arial" panose="020B0604020202020204" pitchFamily="34" charset="0"/>
            </a:endParaRPr>
          </a:p>
          <a:p>
            <a:endParaRPr lang="ru-RU" dirty="0">
              <a:solidFill>
                <a:srgbClr val="666666"/>
              </a:solidFill>
              <a:latin typeface="Arial" panose="020B0604020202020204" pitchFamily="34" charset="0"/>
            </a:endParaRPr>
          </a:p>
          <a:p>
            <a:endParaRPr lang="ru-RU" dirty="0" smtClean="0">
              <a:solidFill>
                <a:srgbClr val="666666"/>
              </a:solidFill>
              <a:latin typeface="Arial" panose="020B0604020202020204" pitchFamily="34" charset="0"/>
            </a:endParaRPr>
          </a:p>
          <a:p>
            <a:endParaRPr lang="ru-RU" dirty="0">
              <a:solidFill>
                <a:srgbClr val="666666"/>
              </a:solidFill>
              <a:latin typeface="Arial" panose="020B0604020202020204" pitchFamily="34" charset="0"/>
            </a:endParaRPr>
          </a:p>
          <a:p>
            <a:endParaRPr lang="ru-RU" dirty="0" smtClean="0">
              <a:solidFill>
                <a:srgbClr val="666666"/>
              </a:solidFill>
              <a:latin typeface="Arial" panose="020B0604020202020204" pitchFamily="34" charset="0"/>
            </a:endParaRPr>
          </a:p>
          <a:p>
            <a:r>
              <a:rPr lang="ru-RU" sz="2400" i="1" dirty="0">
                <a:solidFill>
                  <a:srgbClr val="C00000"/>
                </a:solidFill>
                <a:latin typeface="Arial" panose="020B0604020202020204" pitchFamily="34" charset="0"/>
                <a:cs typeface="Arial" panose="020B0604020202020204" pitchFamily="34" charset="0"/>
              </a:rPr>
              <a:t/>
            </a:r>
            <a:br>
              <a:rPr lang="ru-RU" sz="2400" i="1" dirty="0">
                <a:solidFill>
                  <a:srgbClr val="C00000"/>
                </a:solidFill>
                <a:latin typeface="Arial" panose="020B0604020202020204" pitchFamily="34" charset="0"/>
                <a:cs typeface="Arial" panose="020B0604020202020204" pitchFamily="34" charset="0"/>
              </a:rPr>
            </a:br>
            <a:endParaRPr lang="ru-RU" sz="2400" i="1" dirty="0">
              <a:solidFill>
                <a:srgbClr val="C00000"/>
              </a:solidFill>
              <a:latin typeface="Arial" panose="020B0604020202020204" pitchFamily="34" charset="0"/>
              <a:cs typeface="Arial" panose="020B0604020202020204" pitchFamily="34" charset="0"/>
            </a:endParaRPr>
          </a:p>
        </p:txBody>
      </p:sp>
      <p:sp>
        <p:nvSpPr>
          <p:cNvPr id="4" name="Прямоугольник 3"/>
          <p:cNvSpPr/>
          <p:nvPr/>
        </p:nvSpPr>
        <p:spPr>
          <a:xfrm>
            <a:off x="6641432" y="1443841"/>
            <a:ext cx="6256420" cy="5262979"/>
          </a:xfrm>
          <a:prstGeom prst="rect">
            <a:avLst/>
          </a:prstGeom>
        </p:spPr>
        <p:txBody>
          <a:bodyPr wrap="square">
            <a:spAutoFit/>
          </a:bodyPr>
          <a:lstStyle/>
          <a:p>
            <a:r>
              <a:rPr lang="ru-RU" sz="2400" b="1" i="1" dirty="0" smtClean="0">
                <a:solidFill>
                  <a:srgbClr val="C00000"/>
                </a:solidFill>
                <a:latin typeface="Arial" panose="020B0604020202020204" pitchFamily="34" charset="0"/>
                <a:cs typeface="Arial" panose="020B0604020202020204" pitchFamily="34" charset="0"/>
              </a:rPr>
              <a:t>У </a:t>
            </a:r>
            <a:r>
              <a:rPr lang="ru-RU" sz="2400" b="1" i="1" dirty="0">
                <a:solidFill>
                  <a:srgbClr val="C00000"/>
                </a:solidFill>
                <a:latin typeface="Arial" panose="020B0604020202020204" pitchFamily="34" charset="0"/>
                <a:cs typeface="Arial" panose="020B0604020202020204" pitchFamily="34" charset="0"/>
              </a:rPr>
              <a:t>обелиска </a:t>
            </a:r>
          </a:p>
          <a:p>
            <a:r>
              <a:rPr lang="ru-RU" sz="2400" b="1" i="1" dirty="0">
                <a:solidFill>
                  <a:srgbClr val="C00000"/>
                </a:solidFill>
                <a:latin typeface="Arial" panose="020B0604020202020204" pitchFamily="34" charset="0"/>
                <a:cs typeface="Arial" panose="020B0604020202020204" pitchFamily="34" charset="0"/>
              </a:rPr>
              <a:t>Застыли ели в карауле,</a:t>
            </a:r>
          </a:p>
          <a:p>
            <a:r>
              <a:rPr lang="ru-RU" sz="2400" b="1" i="1" dirty="0">
                <a:solidFill>
                  <a:srgbClr val="C00000"/>
                </a:solidFill>
                <a:latin typeface="Arial" panose="020B0604020202020204" pitchFamily="34" charset="0"/>
                <a:cs typeface="Arial" panose="020B0604020202020204" pitchFamily="34" charset="0"/>
              </a:rPr>
              <a:t>Синь неба мирного ясна. </a:t>
            </a:r>
          </a:p>
          <a:p>
            <a:r>
              <a:rPr lang="ru-RU" sz="2400" b="1" i="1" dirty="0">
                <a:solidFill>
                  <a:srgbClr val="C00000"/>
                </a:solidFill>
                <a:latin typeface="Arial" panose="020B0604020202020204" pitchFamily="34" charset="0"/>
                <a:cs typeface="Arial" panose="020B0604020202020204" pitchFamily="34" charset="0"/>
              </a:rPr>
              <a:t>Идут года.</a:t>
            </a:r>
          </a:p>
          <a:p>
            <a:r>
              <a:rPr lang="ru-RU" sz="2400" b="1" i="1" dirty="0">
                <a:solidFill>
                  <a:srgbClr val="C00000"/>
                </a:solidFill>
                <a:latin typeface="Arial" panose="020B0604020202020204" pitchFamily="34" charset="0"/>
                <a:cs typeface="Arial" panose="020B0604020202020204" pitchFamily="34" charset="0"/>
              </a:rPr>
              <a:t>В тревожном гуле</a:t>
            </a:r>
          </a:p>
          <a:p>
            <a:r>
              <a:rPr lang="ru-RU" sz="2400" b="1" i="1" dirty="0">
                <a:solidFill>
                  <a:srgbClr val="C00000"/>
                </a:solidFill>
                <a:latin typeface="Arial" panose="020B0604020202020204" pitchFamily="34" charset="0"/>
                <a:cs typeface="Arial" panose="020B0604020202020204" pitchFamily="34" charset="0"/>
              </a:rPr>
              <a:t>Осталась далеко война.</a:t>
            </a:r>
          </a:p>
          <a:p>
            <a:r>
              <a:rPr lang="ru-RU" sz="2400" b="1" i="1" dirty="0">
                <a:solidFill>
                  <a:srgbClr val="C00000"/>
                </a:solidFill>
                <a:latin typeface="Arial" panose="020B0604020202020204" pitchFamily="34" charset="0"/>
                <a:cs typeface="Arial" panose="020B0604020202020204" pitchFamily="34" charset="0"/>
              </a:rPr>
              <a:t>Но здесь, у граней обелиска, </a:t>
            </a:r>
          </a:p>
          <a:p>
            <a:r>
              <a:rPr lang="ru-RU" sz="2400" b="1" i="1" dirty="0">
                <a:solidFill>
                  <a:srgbClr val="C00000"/>
                </a:solidFill>
                <a:latin typeface="Arial" panose="020B0604020202020204" pitchFamily="34" charset="0"/>
                <a:cs typeface="Arial" panose="020B0604020202020204" pitchFamily="34" charset="0"/>
              </a:rPr>
              <a:t>В молчанье голову склонив, </a:t>
            </a:r>
          </a:p>
          <a:p>
            <a:r>
              <a:rPr lang="ru-RU" sz="2400" b="1" i="1" dirty="0">
                <a:solidFill>
                  <a:srgbClr val="C00000"/>
                </a:solidFill>
                <a:latin typeface="Arial" panose="020B0604020202020204" pitchFamily="34" charset="0"/>
                <a:cs typeface="Arial" panose="020B0604020202020204" pitchFamily="34" charset="0"/>
              </a:rPr>
              <a:t>Мы слышим грохот танков близко</a:t>
            </a:r>
          </a:p>
          <a:p>
            <a:r>
              <a:rPr lang="ru-RU" sz="2400" b="1" i="1" dirty="0">
                <a:solidFill>
                  <a:srgbClr val="C00000"/>
                </a:solidFill>
                <a:latin typeface="Arial" panose="020B0604020202020204" pitchFamily="34" charset="0"/>
                <a:cs typeface="Arial" panose="020B0604020202020204" pitchFamily="34" charset="0"/>
              </a:rPr>
              <a:t>И рвущий душу бомб разрыв.</a:t>
            </a:r>
          </a:p>
          <a:p>
            <a:r>
              <a:rPr lang="ru-RU" sz="2400" b="1" i="1" dirty="0">
                <a:solidFill>
                  <a:srgbClr val="C00000"/>
                </a:solidFill>
                <a:latin typeface="Arial" panose="020B0604020202020204" pitchFamily="34" charset="0"/>
                <a:cs typeface="Arial" panose="020B0604020202020204" pitchFamily="34" charset="0"/>
              </a:rPr>
              <a:t>Мы видим их - солдат России,</a:t>
            </a:r>
          </a:p>
          <a:p>
            <a:r>
              <a:rPr lang="ru-RU" sz="2400" b="1" i="1" dirty="0">
                <a:solidFill>
                  <a:srgbClr val="C00000"/>
                </a:solidFill>
                <a:latin typeface="Arial" panose="020B0604020202020204" pitchFamily="34" charset="0"/>
                <a:cs typeface="Arial" panose="020B0604020202020204" pitchFamily="34" charset="0"/>
              </a:rPr>
              <a:t>Что в тот далёкий грозный час Своею жизнью заплатили</a:t>
            </a:r>
          </a:p>
          <a:p>
            <a:r>
              <a:rPr lang="ru-RU" sz="2400" b="1" i="1" dirty="0">
                <a:solidFill>
                  <a:srgbClr val="C00000"/>
                </a:solidFill>
                <a:latin typeface="Arial" panose="020B0604020202020204" pitchFamily="34" charset="0"/>
                <a:cs typeface="Arial" panose="020B0604020202020204" pitchFamily="34" charset="0"/>
              </a:rPr>
              <a:t>За счастье светлое для нас</a:t>
            </a:r>
            <a:r>
              <a:rPr lang="ru-RU" sz="2400" b="1" i="1" dirty="0" smtClean="0">
                <a:solidFill>
                  <a:srgbClr val="C00000"/>
                </a:solidFill>
                <a:latin typeface="Arial" panose="020B0604020202020204" pitchFamily="34" charset="0"/>
                <a:cs typeface="Arial" panose="020B0604020202020204" pitchFamily="34" charset="0"/>
              </a:rPr>
              <a:t>...  </a:t>
            </a:r>
            <a:endParaRPr lang="ru-RU" sz="2400" b="1" dirty="0"/>
          </a:p>
        </p:txBody>
      </p:sp>
    </p:spTree>
    <p:extLst>
      <p:ext uri="{BB962C8B-B14F-4D97-AF65-F5344CB8AC3E}">
        <p14:creationId xmlns:p14="http://schemas.microsoft.com/office/powerpoint/2010/main" val="194415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180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6295" y="428124"/>
            <a:ext cx="10138610" cy="6838950"/>
          </a:xfrm>
        </p:spPr>
        <p:txBody>
          <a:bodyPr>
            <a:normAutofit/>
          </a:bodyPr>
          <a:lstStyle/>
          <a:p>
            <a:r>
              <a:rPr lang="ru-RU" sz="2400" i="1" dirty="0" smtClean="0">
                <a:latin typeface="Arial" panose="020B0604020202020204" pitchFamily="34" charset="0"/>
                <a:cs typeface="Arial" panose="020B0604020202020204" pitchFamily="34" charset="0"/>
              </a:rPr>
              <a:t>От </a:t>
            </a:r>
            <a:r>
              <a:rPr lang="ru-RU" sz="2400" i="1" dirty="0">
                <a:latin typeface="Arial" panose="020B0604020202020204" pitchFamily="34" charset="0"/>
                <a:cs typeface="Arial" panose="020B0604020202020204" pitchFamily="34" charset="0"/>
              </a:rPr>
              <a:t>Бреста, где война началась, до Москвы, где фашистов </a:t>
            </a:r>
            <a:r>
              <a:rPr lang="ru-RU" sz="2400" i="1" dirty="0" smtClean="0">
                <a:latin typeface="Arial" panose="020B0604020202020204" pitchFamily="34" charset="0"/>
                <a:cs typeface="Arial" panose="020B0604020202020204" pitchFamily="34" charset="0"/>
              </a:rPr>
              <a:t>остановили,</a:t>
            </a:r>
            <a:r>
              <a:rPr lang="en-US" sz="2400" i="1" dirty="0" smtClean="0">
                <a:solidFill>
                  <a:srgbClr val="FF0000"/>
                </a:solidFill>
                <a:latin typeface="Arial" panose="020B0604020202020204" pitchFamily="34" charset="0"/>
                <a:cs typeface="Arial" panose="020B0604020202020204" pitchFamily="34" charset="0"/>
              </a:rPr>
              <a:t>1000</a:t>
            </a:r>
            <a:r>
              <a:rPr lang="ru-RU" sz="2400" i="1" dirty="0" smtClean="0">
                <a:solidFill>
                  <a:srgbClr val="FF0000"/>
                </a:solidFill>
                <a:latin typeface="Arial" panose="020B0604020202020204" pitchFamily="34" charset="0"/>
                <a:cs typeface="Arial" panose="020B0604020202020204" pitchFamily="34" charset="0"/>
              </a:rPr>
              <a:t> </a:t>
            </a:r>
            <a:r>
              <a:rPr lang="ru-RU" sz="2400" i="1" dirty="0">
                <a:solidFill>
                  <a:srgbClr val="FF0000"/>
                </a:solidFill>
                <a:latin typeface="Arial" panose="020B0604020202020204" pitchFamily="34" charset="0"/>
                <a:cs typeface="Arial" panose="020B0604020202020204" pitchFamily="34" charset="0"/>
              </a:rPr>
              <a:t>км</a:t>
            </a:r>
            <a:r>
              <a:rPr lang="ru-RU" sz="2400" i="1" dirty="0">
                <a:latin typeface="Arial" panose="020B0604020202020204" pitchFamily="34" charset="0"/>
                <a:cs typeface="Arial" panose="020B0604020202020204" pitchFamily="34" charset="0"/>
              </a:rPr>
              <a:t>. От Москвы до Берлина, где война окончилась, </a:t>
            </a:r>
            <a:r>
              <a:rPr lang="en-US" sz="2400" i="1" dirty="0" smtClean="0">
                <a:solidFill>
                  <a:srgbClr val="FF0000"/>
                </a:solidFill>
                <a:latin typeface="Arial" panose="020B0604020202020204" pitchFamily="34" charset="0"/>
                <a:cs typeface="Arial" panose="020B0604020202020204" pitchFamily="34" charset="0"/>
              </a:rPr>
              <a:t>1600 </a:t>
            </a:r>
            <a:r>
              <a:rPr lang="ru-RU" sz="2400" i="1" dirty="0" smtClean="0">
                <a:solidFill>
                  <a:srgbClr val="FF0000"/>
                </a:solidFill>
                <a:latin typeface="Arial" panose="020B0604020202020204" pitchFamily="34" charset="0"/>
                <a:cs typeface="Arial" panose="020B0604020202020204" pitchFamily="34" charset="0"/>
              </a:rPr>
              <a:t>км</a:t>
            </a:r>
            <a:r>
              <a:rPr lang="ru-RU" sz="2400" i="1" dirty="0">
                <a:latin typeface="Arial" panose="020B0604020202020204" pitchFamily="34" charset="0"/>
                <a:cs typeface="Arial" panose="020B0604020202020204" pitchFamily="34" charset="0"/>
              </a:rPr>
              <a:t>. Итого </a:t>
            </a:r>
            <a:r>
              <a:rPr lang="ru-RU" sz="2400" i="1" dirty="0">
                <a:solidFill>
                  <a:srgbClr val="FF0000"/>
                </a:solidFill>
                <a:latin typeface="Arial" panose="020B0604020202020204" pitchFamily="34" charset="0"/>
                <a:cs typeface="Arial" panose="020B0604020202020204" pitchFamily="34" charset="0"/>
              </a:rPr>
              <a:t>2600 км</a:t>
            </a:r>
            <a:r>
              <a:rPr lang="ru-RU" sz="2400" i="1" dirty="0">
                <a:latin typeface="Arial" panose="020B0604020202020204" pitchFamily="34" charset="0"/>
                <a:cs typeface="Arial" panose="020B0604020202020204" pitchFamily="34" charset="0"/>
              </a:rPr>
              <a:t>… Это, если считать по прямой… Так мало, правда? </a:t>
            </a:r>
            <a:r>
              <a:rPr lang="ru-RU" sz="2400" i="1" dirty="0">
                <a:solidFill>
                  <a:srgbClr val="FF0000"/>
                </a:solidFill>
                <a:latin typeface="Arial" panose="020B0604020202020204" pitchFamily="34" charset="0"/>
                <a:cs typeface="Arial" panose="020B0604020202020204" pitchFamily="34" charset="0"/>
              </a:rPr>
              <a:t>2600 км </a:t>
            </a:r>
            <a:r>
              <a:rPr lang="ru-RU" sz="2400" i="1" dirty="0">
                <a:latin typeface="Arial" panose="020B0604020202020204" pitchFamily="34" charset="0"/>
                <a:cs typeface="Arial" panose="020B0604020202020204" pitchFamily="34" charset="0"/>
              </a:rPr>
              <a:t>– это если поездом, то менее </a:t>
            </a:r>
            <a:r>
              <a:rPr lang="ru-RU" sz="2400" i="1" dirty="0">
                <a:solidFill>
                  <a:srgbClr val="FF0000"/>
                </a:solidFill>
                <a:latin typeface="Arial" panose="020B0604020202020204" pitchFamily="34" charset="0"/>
                <a:cs typeface="Arial" panose="020B0604020202020204" pitchFamily="34" charset="0"/>
              </a:rPr>
              <a:t>4 суток</a:t>
            </a:r>
            <a:r>
              <a:rPr lang="ru-RU" sz="2400" i="1" dirty="0">
                <a:latin typeface="Arial" panose="020B0604020202020204" pitchFamily="34" charset="0"/>
                <a:cs typeface="Arial" panose="020B0604020202020204" pitchFamily="34" charset="0"/>
              </a:rPr>
              <a:t>, самолетом – примерно </a:t>
            </a:r>
            <a:r>
              <a:rPr lang="ru-RU" sz="2400" i="1" dirty="0">
                <a:solidFill>
                  <a:srgbClr val="FF0000"/>
                </a:solidFill>
                <a:latin typeface="Arial" panose="020B0604020202020204" pitchFamily="34" charset="0"/>
                <a:cs typeface="Arial" panose="020B0604020202020204" pitchFamily="34" charset="0"/>
              </a:rPr>
              <a:t>4 часа</a:t>
            </a:r>
            <a:r>
              <a:rPr lang="ru-RU" sz="2400" i="1" dirty="0">
                <a:latin typeface="Arial" panose="020B0604020202020204" pitchFamily="34" charset="0"/>
                <a:cs typeface="Arial" panose="020B0604020202020204" pitchFamily="34" charset="0"/>
              </a:rPr>
              <a:t>… С боями, перебежками и ползком – </a:t>
            </a:r>
            <a:r>
              <a:rPr lang="ru-RU" sz="2400" i="1" dirty="0">
                <a:solidFill>
                  <a:srgbClr val="FF0000"/>
                </a:solidFill>
                <a:latin typeface="Arial" panose="020B0604020202020204" pitchFamily="34" charset="0"/>
                <a:cs typeface="Arial" panose="020B0604020202020204" pitchFamily="34" charset="0"/>
              </a:rPr>
              <a:t>4 года</a:t>
            </a:r>
            <a:r>
              <a:rPr lang="ru-RU" sz="2400" i="1" dirty="0">
                <a:latin typeface="Arial" panose="020B0604020202020204" pitchFamily="34" charset="0"/>
                <a:cs typeface="Arial" panose="020B0604020202020204" pitchFamily="34" charset="0"/>
              </a:rPr>
              <a:t>! И вновь вспоминаем о ней</a:t>
            </a:r>
            <a:r>
              <a:rPr lang="ru-RU" sz="2400" i="1" dirty="0" smtClean="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
            </a:r>
            <a:br>
              <a:rPr lang="en-US" sz="2400" i="1" dirty="0">
                <a:latin typeface="Arial" panose="020B0604020202020204" pitchFamily="34" charset="0"/>
                <a:cs typeface="Arial" panose="020B0604020202020204" pitchFamily="34" charset="0"/>
              </a:rPr>
            </a:br>
            <a:r>
              <a:rPr lang="ru-RU" sz="2400" i="1" dirty="0" smtClean="0">
                <a:solidFill>
                  <a:srgbClr val="FF0000"/>
                </a:solidFill>
                <a:latin typeface="Arial" panose="020B0604020202020204" pitchFamily="34" charset="0"/>
                <a:cs typeface="Arial" panose="020B0604020202020204" pitchFamily="34" charset="0"/>
              </a:rPr>
              <a:t>4 </a:t>
            </a:r>
            <a:r>
              <a:rPr lang="ru-RU" sz="2400" i="1" dirty="0">
                <a:solidFill>
                  <a:srgbClr val="FF0000"/>
                </a:solidFill>
                <a:latin typeface="Arial" panose="020B0604020202020204" pitchFamily="34" charset="0"/>
                <a:cs typeface="Arial" panose="020B0604020202020204" pitchFamily="34" charset="0"/>
              </a:rPr>
              <a:t>года! 1418 дней. 34 тысячи часов. </a:t>
            </a:r>
            <a:r>
              <a:rPr lang="ru-RU" sz="2400" i="1" dirty="0">
                <a:latin typeface="Arial" panose="020B0604020202020204" pitchFamily="34" charset="0"/>
                <a:cs typeface="Arial" panose="020B0604020202020204" pitchFamily="34" charset="0"/>
              </a:rPr>
              <a:t>И 27 миллионов погибших соотечественников</a:t>
            </a:r>
            <a:r>
              <a:rPr lang="ru-RU" sz="2400" i="1" dirty="0" smtClean="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
            </a:r>
            <a:br>
              <a:rPr lang="en-US" sz="2400" i="1" dirty="0">
                <a:latin typeface="Arial" panose="020B0604020202020204" pitchFamily="34" charset="0"/>
                <a:cs typeface="Arial" panose="020B0604020202020204" pitchFamily="34" charset="0"/>
              </a:rPr>
            </a:br>
            <a:r>
              <a:rPr lang="ru-RU" sz="2400" i="1" dirty="0" smtClean="0">
                <a:latin typeface="Arial" panose="020B0604020202020204" pitchFamily="34" charset="0"/>
                <a:cs typeface="Arial" panose="020B0604020202020204" pitchFamily="34" charset="0"/>
              </a:rPr>
              <a:t>4 </a:t>
            </a:r>
            <a:r>
              <a:rPr lang="ru-RU" sz="2400" i="1" dirty="0">
                <a:latin typeface="Arial" panose="020B0604020202020204" pitchFamily="34" charset="0"/>
                <a:cs typeface="Arial" panose="020B0604020202020204" pitchFamily="34" charset="0"/>
              </a:rPr>
              <a:t>года! 1418 дней. 34 тысячи часов. И 27 миллионов погибших соотечественников</a:t>
            </a:r>
            <a:r>
              <a:rPr lang="ru-RU" sz="2400" i="1"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
            </a:r>
            <a:br>
              <a:rPr lang="en-US" sz="2400" i="1" dirty="0" smtClean="0">
                <a:latin typeface="Arial" panose="020B0604020202020204" pitchFamily="34" charset="0"/>
                <a:cs typeface="Arial" panose="020B0604020202020204" pitchFamily="34" charset="0"/>
              </a:rPr>
            </a:br>
            <a:r>
              <a:rPr lang="ru-RU" sz="2400" i="1" dirty="0" smtClean="0">
                <a:latin typeface="Arial" panose="020B0604020202020204" pitchFamily="34" charset="0"/>
                <a:cs typeface="Arial" panose="020B0604020202020204" pitchFamily="34" charset="0"/>
              </a:rPr>
              <a:t> </a:t>
            </a:r>
            <a:r>
              <a:rPr lang="ru-RU" sz="2400" i="1" dirty="0">
                <a:solidFill>
                  <a:srgbClr val="FF0000"/>
                </a:solidFill>
                <a:latin typeface="Arial" panose="020B0604020202020204" pitchFamily="34" charset="0"/>
                <a:cs typeface="Arial" panose="020B0604020202020204" pitchFamily="34" charset="0"/>
              </a:rPr>
              <a:t>27 миллионов погибших</a:t>
            </a:r>
            <a:r>
              <a:rPr lang="ru-RU" sz="2400" i="1" dirty="0">
                <a:latin typeface="Arial" panose="020B0604020202020204" pitchFamily="34" charset="0"/>
                <a:cs typeface="Arial" panose="020B0604020202020204" pitchFamily="34" charset="0"/>
              </a:rPr>
              <a:t>… Вы представляете себе, что это такое? Если по каждому погибшему из </a:t>
            </a:r>
            <a:r>
              <a:rPr lang="ru-RU" sz="2400" i="1" dirty="0">
                <a:solidFill>
                  <a:srgbClr val="FF0000"/>
                </a:solidFill>
                <a:latin typeface="Arial" panose="020B0604020202020204" pitchFamily="34" charset="0"/>
                <a:cs typeface="Arial" panose="020B0604020202020204" pitchFamily="34" charset="0"/>
              </a:rPr>
              <a:t>27 миллионов </a:t>
            </a:r>
            <a:r>
              <a:rPr lang="ru-RU" sz="2400" i="1" dirty="0">
                <a:latin typeface="Arial" panose="020B0604020202020204" pitchFamily="34" charset="0"/>
                <a:cs typeface="Arial" panose="020B0604020202020204" pitchFamily="34" charset="0"/>
              </a:rPr>
              <a:t>в стране объявить минуту молчания, страна будет молчать… </a:t>
            </a:r>
            <a:r>
              <a:rPr lang="ru-RU" sz="2400" i="1" dirty="0">
                <a:solidFill>
                  <a:srgbClr val="FF0000"/>
                </a:solidFill>
                <a:latin typeface="Arial" panose="020B0604020202020204" pitchFamily="34" charset="0"/>
                <a:cs typeface="Arial" panose="020B0604020202020204" pitchFamily="34" charset="0"/>
              </a:rPr>
              <a:t>43 года</a:t>
            </a:r>
            <a:r>
              <a:rPr lang="ru-RU" sz="2400" i="1" dirty="0" smtClean="0">
                <a:solidFill>
                  <a:srgbClr val="FF0000"/>
                </a:solidFill>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
            </a:r>
            <a:br>
              <a:rPr lang="en-US" sz="2400" i="1" dirty="0" smtClean="0">
                <a:latin typeface="Arial" panose="020B0604020202020204" pitchFamily="34" charset="0"/>
                <a:cs typeface="Arial" panose="020B0604020202020204" pitchFamily="34" charset="0"/>
              </a:rPr>
            </a:br>
            <a:r>
              <a:rPr lang="en-US" sz="2400" i="1" dirty="0" smtClean="0">
                <a:solidFill>
                  <a:srgbClr val="FF0000"/>
                </a:solidFill>
                <a:latin typeface="Arial" panose="020B0604020202020204" pitchFamily="34" charset="0"/>
                <a:cs typeface="Arial" panose="020B0604020202020204" pitchFamily="34" charset="0"/>
              </a:rPr>
              <a:t> </a:t>
            </a:r>
            <a:r>
              <a:rPr lang="ru-RU" sz="2400" i="1" dirty="0" smtClean="0">
                <a:solidFill>
                  <a:srgbClr val="FF0000"/>
                </a:solidFill>
                <a:latin typeface="Arial" panose="020B0604020202020204" pitchFamily="34" charset="0"/>
                <a:cs typeface="Arial" panose="020B0604020202020204" pitchFamily="34" charset="0"/>
              </a:rPr>
              <a:t>27 </a:t>
            </a:r>
            <a:r>
              <a:rPr lang="ru-RU" sz="2400" i="1" dirty="0">
                <a:solidFill>
                  <a:srgbClr val="FF0000"/>
                </a:solidFill>
                <a:latin typeface="Arial" panose="020B0604020202020204" pitchFamily="34" charset="0"/>
                <a:cs typeface="Arial" panose="020B0604020202020204" pitchFamily="34" charset="0"/>
              </a:rPr>
              <a:t>миллионов за 1418 дней </a:t>
            </a:r>
            <a:r>
              <a:rPr lang="ru-RU" sz="2400" i="1" dirty="0">
                <a:latin typeface="Arial" panose="020B0604020202020204" pitchFamily="34" charset="0"/>
                <a:cs typeface="Arial" panose="020B0604020202020204" pitchFamily="34" charset="0"/>
              </a:rPr>
              <a:t>– это значит, погибало </a:t>
            </a:r>
            <a:r>
              <a:rPr lang="ru-RU" sz="2400" i="1" dirty="0">
                <a:solidFill>
                  <a:srgbClr val="FF0000"/>
                </a:solidFill>
                <a:latin typeface="Arial" panose="020B0604020202020204" pitchFamily="34" charset="0"/>
                <a:cs typeface="Arial" panose="020B0604020202020204" pitchFamily="34" charset="0"/>
              </a:rPr>
              <a:t>13 человек </a:t>
            </a:r>
            <a:r>
              <a:rPr lang="ru-RU" sz="2400" i="1" dirty="0">
                <a:latin typeface="Arial" panose="020B0604020202020204" pitchFamily="34" charset="0"/>
                <a:cs typeface="Arial" panose="020B0604020202020204" pitchFamily="34" charset="0"/>
              </a:rPr>
              <a:t>каждую </a:t>
            </a:r>
            <a:r>
              <a:rPr lang="ru-RU" sz="2400" i="1" dirty="0" smtClean="0">
                <a:latin typeface="Arial" panose="020B0604020202020204" pitchFamily="34" charset="0"/>
                <a:cs typeface="Arial" panose="020B0604020202020204" pitchFamily="34" charset="0"/>
              </a:rPr>
              <a:t>минуту </a:t>
            </a:r>
            <a:r>
              <a:rPr lang="en-US" sz="2400" i="1" dirty="0" smtClean="0">
                <a:latin typeface="Arial" panose="020B0604020202020204" pitchFamily="34" charset="0"/>
                <a:cs typeface="Arial" panose="020B0604020202020204" pitchFamily="34" charset="0"/>
              </a:rPr>
              <a:t>    </a:t>
            </a:r>
            <a:br>
              <a:rPr lang="en-US" sz="2400" i="1" dirty="0" smtClean="0">
                <a:latin typeface="Arial" panose="020B0604020202020204" pitchFamily="34" charset="0"/>
                <a:cs typeface="Arial" panose="020B0604020202020204" pitchFamily="34" charset="0"/>
              </a:rPr>
            </a:br>
            <a:r>
              <a:rPr lang="ru-RU" sz="2400" i="1" dirty="0" smtClean="0">
                <a:solidFill>
                  <a:srgbClr val="FF0000"/>
                </a:solidFill>
                <a:latin typeface="Arial" panose="020B0604020202020204" pitchFamily="34" charset="0"/>
                <a:cs typeface="Arial" panose="020B0604020202020204" pitchFamily="34" charset="0"/>
              </a:rPr>
              <a:t>Вот </a:t>
            </a:r>
            <a:r>
              <a:rPr lang="ru-RU" sz="2400" i="1" dirty="0">
                <a:solidFill>
                  <a:srgbClr val="FF0000"/>
                </a:solidFill>
                <a:latin typeface="Arial" panose="020B0604020202020204" pitchFamily="34" charset="0"/>
                <a:cs typeface="Arial" panose="020B0604020202020204" pitchFamily="34" charset="0"/>
              </a:rPr>
              <a:t>что такое 27 миллионов!</a:t>
            </a:r>
            <a:endParaRPr lang="ru-RU" sz="2400" i="1" dirty="0">
              <a:solidFill>
                <a:srgbClr val="FF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flipV="1">
            <a:off x="12047620" y="5911222"/>
            <a:ext cx="144379" cy="537704"/>
          </a:xfrm>
        </p:spPr>
        <p:txBody>
          <a:bodyPr/>
          <a:lstStyle/>
          <a:p>
            <a:endParaRPr lang="ru-RU" dirty="0"/>
          </a:p>
        </p:txBody>
      </p:sp>
    </p:spTree>
    <p:extLst>
      <p:ext uri="{BB962C8B-B14F-4D97-AF65-F5344CB8AC3E}">
        <p14:creationId xmlns:p14="http://schemas.microsoft.com/office/powerpoint/2010/main" val="177212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0884" y="624109"/>
            <a:ext cx="3497179" cy="5856901"/>
          </a:xfrm>
        </p:spPr>
        <p:txBody>
          <a:bodyPr>
            <a:noAutofit/>
          </a:bodyPr>
          <a:lstStyle/>
          <a:p>
            <a:r>
              <a:rPr lang="ru-RU" sz="2400" i="1" dirty="0" smtClean="0">
                <a:latin typeface="Arial" panose="020B0604020202020204" pitchFamily="34" charset="0"/>
                <a:cs typeface="Arial" panose="020B0604020202020204" pitchFamily="34" charset="0"/>
              </a:rPr>
              <a:t/>
            </a:r>
            <a:br>
              <a:rPr lang="ru-RU" sz="2400" i="1" dirty="0" smtClean="0">
                <a:latin typeface="Arial" panose="020B0604020202020204" pitchFamily="34" charset="0"/>
                <a:cs typeface="Arial" panose="020B0604020202020204" pitchFamily="34" charset="0"/>
              </a:rPr>
            </a:br>
            <a:r>
              <a:rPr lang="ru-RU" sz="2400" i="1" dirty="0" smtClean="0">
                <a:latin typeface="Arial" panose="020B0604020202020204" pitchFamily="34" charset="0"/>
                <a:cs typeface="Arial" panose="020B0604020202020204" pitchFamily="34" charset="0"/>
              </a:rPr>
              <a:t>22 </a:t>
            </a:r>
            <a:r>
              <a:rPr lang="ru-RU" sz="2400" i="1" dirty="0">
                <a:latin typeface="Arial" panose="020B0604020202020204" pitchFamily="34" charset="0"/>
                <a:cs typeface="Arial" panose="020B0604020202020204" pitchFamily="34" charset="0"/>
              </a:rPr>
              <a:t>июня 1941 года прозвучали слова бьющие прямо в сердце. </a:t>
            </a:r>
            <a:r>
              <a:rPr lang="ru-RU" sz="2400" i="1" dirty="0">
                <a:solidFill>
                  <a:srgbClr val="FF0000"/>
                </a:solidFill>
                <a:latin typeface="Arial" panose="020B0604020202020204" pitchFamily="34" charset="0"/>
                <a:cs typeface="Arial" panose="020B0604020202020204" pitchFamily="34" charset="0"/>
              </a:rPr>
              <a:t>«Внимание! Говорит Москва Передаём важное правительственное сообщение. Сегодня в 4 часа утра без всякого объявления войны германские вооружённые силы атаковали границы нашего государства».</a:t>
            </a:r>
            <a:endParaRPr lang="ru-RU" sz="2400" i="1" dirty="0">
              <a:solidFill>
                <a:srgbClr val="FF000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6144126" y="624108"/>
            <a:ext cx="5360487" cy="5856901"/>
          </a:xfrm>
          <a:prstGeom prst="rect">
            <a:avLst/>
          </a:prstGeom>
        </p:spPr>
      </p:pic>
    </p:spTree>
    <p:extLst>
      <p:ext uri="{BB962C8B-B14F-4D97-AF65-F5344CB8AC3E}">
        <p14:creationId xmlns:p14="http://schemas.microsoft.com/office/powerpoint/2010/main" val="367090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1504611" y="481263"/>
            <a:ext cx="350505" cy="188566"/>
          </a:xfrm>
        </p:spPr>
        <p:txBody>
          <a:bodyPr>
            <a:normAutofit fontScale="90000"/>
          </a:bodyPr>
          <a:lstStyle/>
          <a:p>
            <a:endParaRPr lang="ru-RU" dirty="0"/>
          </a:p>
        </p:txBody>
      </p:sp>
      <p:pic>
        <p:nvPicPr>
          <p:cNvPr id="5" name="Объект 4"/>
          <p:cNvPicPr>
            <a:picLocks noGrp="1" noChangeAspect="1"/>
          </p:cNvPicPr>
          <p:nvPr>
            <p:ph sz="half" idx="1"/>
          </p:nvPr>
        </p:nvPicPr>
        <p:blipFill>
          <a:blip r:embed="rId2"/>
          <a:stretch>
            <a:fillRect/>
          </a:stretch>
        </p:blipFill>
        <p:spPr>
          <a:xfrm>
            <a:off x="1812756" y="160421"/>
            <a:ext cx="4908885" cy="5999747"/>
          </a:xfrm>
          <a:prstGeom prst="rect">
            <a:avLst/>
          </a:prstGeom>
        </p:spPr>
      </p:pic>
      <p:pic>
        <p:nvPicPr>
          <p:cNvPr id="6" name="Объект 5"/>
          <p:cNvPicPr>
            <a:picLocks noGrp="1" noChangeAspect="1"/>
          </p:cNvPicPr>
          <p:nvPr>
            <p:ph sz="half" idx="2"/>
          </p:nvPr>
        </p:nvPicPr>
        <p:blipFill>
          <a:blip r:embed="rId3"/>
          <a:stretch>
            <a:fillRect/>
          </a:stretch>
        </p:blipFill>
        <p:spPr>
          <a:xfrm>
            <a:off x="7074234" y="1187116"/>
            <a:ext cx="4780882" cy="5534526"/>
          </a:xfrm>
          <a:prstGeom prst="rect">
            <a:avLst/>
          </a:prstGeom>
        </p:spPr>
      </p:pic>
    </p:spTree>
    <p:extLst>
      <p:ext uri="{BB962C8B-B14F-4D97-AF65-F5344CB8AC3E}">
        <p14:creationId xmlns:p14="http://schemas.microsoft.com/office/powerpoint/2010/main" val="146245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8" cy="1280890"/>
          </a:xfrm>
        </p:spPr>
        <p:txBody>
          <a:bodyPr>
            <a:normAutofit/>
          </a:bodyPr>
          <a:lstStyle/>
          <a:p>
            <a:r>
              <a:rPr lang="ru-RU" sz="5400" i="1" dirty="0" smtClean="0">
                <a:latin typeface="Arial" panose="020B0604020202020204" pitchFamily="34" charset="0"/>
                <a:cs typeface="Arial" panose="020B0604020202020204" pitchFamily="34" charset="0"/>
              </a:rPr>
              <a:t> </a:t>
            </a:r>
            <a:r>
              <a:rPr lang="ru-RU" sz="5400" i="1" dirty="0" smtClean="0">
                <a:solidFill>
                  <a:srgbClr val="FF0000"/>
                </a:solidFill>
                <a:latin typeface="Arial" panose="020B0604020202020204" pitchFamily="34" charset="0"/>
                <a:cs typeface="Arial" panose="020B0604020202020204" pitchFamily="34" charset="0"/>
              </a:rPr>
              <a:t>У </a:t>
            </a:r>
            <a:r>
              <a:rPr lang="ru-RU" sz="5400" i="1" dirty="0">
                <a:solidFill>
                  <a:srgbClr val="FF0000"/>
                </a:solidFill>
                <a:latin typeface="Arial" panose="020B0604020202020204" pitchFamily="34" charset="0"/>
                <a:cs typeface="Arial" panose="020B0604020202020204" pitchFamily="34" charset="0"/>
              </a:rPr>
              <a:t>войны не детское лицо</a:t>
            </a:r>
            <a:endParaRPr lang="ru-RU" sz="5400" i="1" dirty="0">
              <a:solidFill>
                <a:srgbClr val="FF000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2592924" y="2277979"/>
            <a:ext cx="8911687" cy="4267200"/>
          </a:xfrm>
          <a:prstGeom prst="rect">
            <a:avLst/>
          </a:prstGeom>
        </p:spPr>
      </p:pic>
    </p:spTree>
    <p:extLst>
      <p:ext uri="{BB962C8B-B14F-4D97-AF65-F5344CB8AC3E}">
        <p14:creationId xmlns:p14="http://schemas.microsoft.com/office/powerpoint/2010/main" val="125674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2127" y="401053"/>
            <a:ext cx="6432884" cy="6456947"/>
          </a:xfrm>
        </p:spPr>
        <p:txBody>
          <a:bodyPr>
            <a:normAutofit/>
          </a:bodyPr>
          <a:lstStyle/>
          <a:p>
            <a:r>
              <a:rPr lang="ru-RU" sz="2800" i="1" dirty="0">
                <a:latin typeface="Arial" panose="020B0604020202020204" pitchFamily="34" charset="0"/>
                <a:cs typeface="Arial" panose="020B0604020202020204" pitchFamily="34" charset="0"/>
              </a:rPr>
              <a:t>Чудеса героизма и храбрости проявили наши люди, защищая от фашистов родную землю. Брестская крепость стояла на самой границе. </a:t>
            </a:r>
            <a:r>
              <a:rPr lang="ru-RU" sz="2800" i="1" dirty="0">
                <a:solidFill>
                  <a:srgbClr val="FF0000"/>
                </a:solidFill>
                <a:latin typeface="Arial" panose="020B0604020202020204" pitchFamily="34" charset="0"/>
                <a:cs typeface="Arial" panose="020B0604020202020204" pitchFamily="34" charset="0"/>
              </a:rPr>
              <a:t>Атаковали её фашисты в первый же день войны.</a:t>
            </a:r>
            <a:r>
              <a:rPr lang="ru-RU" sz="2800" i="1" dirty="0">
                <a:latin typeface="Arial" panose="020B0604020202020204" pitchFamily="34" charset="0"/>
                <a:cs typeface="Arial" panose="020B0604020202020204" pitchFamily="34" charset="0"/>
              </a:rPr>
              <a:t> Думали: день — и крепость у них в руках</a:t>
            </a:r>
            <a:r>
              <a:rPr lang="ru-RU" sz="2800" i="1" dirty="0">
                <a:solidFill>
                  <a:srgbClr val="FF0000"/>
                </a:solidFill>
                <a:latin typeface="Arial" panose="020B0604020202020204" pitchFamily="34" charset="0"/>
                <a:cs typeface="Arial" panose="020B0604020202020204" pitchFamily="34" charset="0"/>
              </a:rPr>
              <a:t>. Целый месяц держались наши солдаты. </a:t>
            </a:r>
            <a:r>
              <a:rPr lang="ru-RU" sz="2800" i="1" dirty="0">
                <a:latin typeface="Arial" panose="020B0604020202020204" pitchFamily="34" charset="0"/>
                <a:cs typeface="Arial" panose="020B0604020202020204" pitchFamily="34" charset="0"/>
              </a:rPr>
              <a:t>А когда сил не осталось и фашисты ворвались в крепость, последний её защитник написал штыком на стене: « Я умираю, но не сдаюсь».</a:t>
            </a:r>
            <a:endParaRPr lang="ru-RU" sz="2800" i="1" dirty="0">
              <a:latin typeface="Arial" panose="020B0604020202020204" pitchFamily="34" charset="0"/>
              <a:cs typeface="Arial" panose="020B0604020202020204" pitchFamily="34" charset="0"/>
            </a:endParaRPr>
          </a:p>
        </p:txBody>
      </p:sp>
      <p:pic>
        <p:nvPicPr>
          <p:cNvPr id="8" name="Объект 7"/>
          <p:cNvPicPr>
            <a:picLocks noGrp="1" noChangeAspect="1"/>
          </p:cNvPicPr>
          <p:nvPr>
            <p:ph idx="1"/>
          </p:nvPr>
        </p:nvPicPr>
        <p:blipFill>
          <a:blip r:embed="rId2"/>
          <a:stretch>
            <a:fillRect/>
          </a:stretch>
        </p:blipFill>
        <p:spPr>
          <a:xfrm>
            <a:off x="8005011" y="401053"/>
            <a:ext cx="4074694" cy="5919535"/>
          </a:xfrm>
          <a:prstGeom prst="rect">
            <a:avLst/>
          </a:prstGeom>
        </p:spPr>
      </p:pic>
    </p:spTree>
    <p:extLst>
      <p:ext uri="{BB962C8B-B14F-4D97-AF65-F5344CB8AC3E}">
        <p14:creationId xmlns:p14="http://schemas.microsoft.com/office/powerpoint/2010/main" val="428501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2547" y="1026695"/>
            <a:ext cx="4732422" cy="7988968"/>
          </a:xfrm>
        </p:spPr>
        <p:txBody>
          <a:bodyPr>
            <a:normAutofit/>
          </a:bodyPr>
          <a:lstStyle/>
          <a:p>
            <a:r>
              <a:rPr lang="ru-RU" sz="2400" i="1" dirty="0">
                <a:latin typeface="Arial" panose="020B0604020202020204" pitchFamily="34" charset="0"/>
                <a:cs typeface="Arial" panose="020B0604020202020204" pitchFamily="34" charset="0"/>
              </a:rPr>
              <a:t>Была Великая Московская битва. Фашистские танки рвались вперёд. На одном из участков фронта дорогу врагу преградили </a:t>
            </a:r>
            <a:r>
              <a:rPr lang="ru-RU" sz="2400" i="1" dirty="0">
                <a:solidFill>
                  <a:srgbClr val="FF0000"/>
                </a:solidFill>
                <a:latin typeface="Arial" panose="020B0604020202020204" pitchFamily="34" charset="0"/>
                <a:cs typeface="Arial" panose="020B0604020202020204" pitchFamily="34" charset="0"/>
              </a:rPr>
              <a:t>28 героев-солдат из дивизии генерала Панфилова. </a:t>
            </a:r>
            <a:r>
              <a:rPr lang="ru-RU" sz="2400" i="1" dirty="0">
                <a:latin typeface="Arial" panose="020B0604020202020204" pitchFamily="34" charset="0"/>
                <a:cs typeface="Arial" panose="020B0604020202020204" pitchFamily="34" charset="0"/>
              </a:rPr>
              <a:t>Десятки танков подбили бойцы. А те всё шли и шли. Изнемогали в бою солдаты. А танки всё шли и шли. И всё же не отступили в этом страшном бою панфиловцы</a:t>
            </a:r>
            <a:r>
              <a:rPr lang="ru-RU" sz="2400" i="1" dirty="0">
                <a:solidFill>
                  <a:srgbClr val="FF0000"/>
                </a:solidFill>
                <a:latin typeface="Arial" panose="020B0604020202020204" pitchFamily="34" charset="0"/>
                <a:cs typeface="Arial" panose="020B0604020202020204" pitchFamily="34" charset="0"/>
              </a:rPr>
              <a:t>. Не пропустили к Москве фашистов.</a:t>
            </a:r>
            <a:endParaRPr lang="ru-RU" sz="2400" i="1" dirty="0">
              <a:solidFill>
                <a:srgbClr val="FF000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6464969" y="1026695"/>
            <a:ext cx="5358063" cy="5261810"/>
          </a:xfrm>
          <a:prstGeom prst="rect">
            <a:avLst/>
          </a:prstGeom>
        </p:spPr>
      </p:pic>
    </p:spTree>
    <p:extLst>
      <p:ext uri="{BB962C8B-B14F-4D97-AF65-F5344CB8AC3E}">
        <p14:creationId xmlns:p14="http://schemas.microsoft.com/office/powerpoint/2010/main" val="286487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1663" y="624109"/>
            <a:ext cx="4347411" cy="5921069"/>
          </a:xfrm>
        </p:spPr>
        <p:txBody>
          <a:bodyPr>
            <a:normAutofit fontScale="90000"/>
          </a:bodyPr>
          <a:lstStyle/>
          <a:p>
            <a:r>
              <a:rPr lang="ru-RU" sz="2700" i="1" dirty="0" smtClean="0">
                <a:latin typeface="Arial" panose="020B0604020202020204" pitchFamily="34" charset="0"/>
                <a:cs typeface="Arial" panose="020B0604020202020204" pitchFamily="34" charset="0"/>
              </a:rPr>
              <a:t/>
            </a:r>
            <a:br>
              <a:rPr lang="ru-RU" sz="2700" i="1" dirty="0" smtClean="0">
                <a:latin typeface="Arial" panose="020B0604020202020204" pitchFamily="34" charset="0"/>
                <a:cs typeface="Arial" panose="020B0604020202020204" pitchFamily="34" charset="0"/>
              </a:rPr>
            </a:br>
            <a:r>
              <a:rPr lang="ru-RU" sz="2700" i="1" dirty="0" smtClean="0">
                <a:latin typeface="Arial" panose="020B0604020202020204" pitchFamily="34" charset="0"/>
                <a:cs typeface="Arial" panose="020B0604020202020204" pitchFamily="34" charset="0"/>
              </a:rPr>
              <a:t>В </a:t>
            </a:r>
            <a:r>
              <a:rPr lang="ru-RU" sz="2700" i="1" dirty="0">
                <a:latin typeface="Arial" panose="020B0604020202020204" pitchFamily="34" charset="0"/>
                <a:cs typeface="Arial" panose="020B0604020202020204" pitchFamily="34" charset="0"/>
              </a:rPr>
              <a:t>борьбе с врагами принимали участие </a:t>
            </a:r>
            <a:r>
              <a:rPr lang="ru-RU" sz="2700" i="1" dirty="0">
                <a:solidFill>
                  <a:srgbClr val="FF0000"/>
                </a:solidFill>
                <a:latin typeface="Arial" panose="020B0604020202020204" pitchFamily="34" charset="0"/>
                <a:cs typeface="Arial" panose="020B0604020202020204" pitchFamily="34" charset="0"/>
              </a:rPr>
              <a:t>подростки и даже дети. </a:t>
            </a:r>
            <a:r>
              <a:rPr lang="ru-RU" sz="2700" i="1" dirty="0">
                <a:latin typeface="Arial" panose="020B0604020202020204" pitchFamily="34" charset="0"/>
                <a:cs typeface="Arial" panose="020B0604020202020204" pitchFamily="34" charset="0"/>
              </a:rPr>
              <a:t>Многие из них за отвагу и мужество были награждены боевыми медалями и орденами. Валя Котик в двенадцать лет ушёл разведчиком в партизанский отряд. В </a:t>
            </a:r>
            <a:r>
              <a:rPr lang="ru-RU" sz="2700" i="1" dirty="0">
                <a:solidFill>
                  <a:srgbClr val="FF0000"/>
                </a:solidFill>
                <a:latin typeface="Arial" panose="020B0604020202020204" pitchFamily="34" charset="0"/>
                <a:cs typeface="Arial" panose="020B0604020202020204" pitchFamily="34" charset="0"/>
              </a:rPr>
              <a:t>четырнадцать лет </a:t>
            </a:r>
            <a:r>
              <a:rPr lang="ru-RU" sz="2700" i="1" dirty="0">
                <a:latin typeface="Arial" panose="020B0604020202020204" pitchFamily="34" charset="0"/>
                <a:cs typeface="Arial" panose="020B0604020202020204" pitchFamily="34" charset="0"/>
              </a:rPr>
              <a:t>за свои подвиги стал самым юным Героем Советского Союза</a:t>
            </a:r>
            <a:r>
              <a:rPr lang="ru-RU" sz="2700" i="1" dirty="0" smtClean="0">
                <a:latin typeface="Arial" panose="020B0604020202020204" pitchFamily="34" charset="0"/>
                <a:cs typeface="Arial" panose="020B0604020202020204" pitchFamily="34" charset="0"/>
              </a:rPr>
              <a:t>.</a:t>
            </a:r>
            <a:r>
              <a:rPr lang="ru-RU" b="1" dirty="0"/>
              <a:t/>
            </a:r>
            <a:br>
              <a:rPr lang="ru-RU" b="1" dirty="0"/>
            </a:br>
            <a:endParaRPr lang="ru-RU" dirty="0"/>
          </a:p>
        </p:txBody>
      </p:sp>
      <p:pic>
        <p:nvPicPr>
          <p:cNvPr id="6" name="Объект 5"/>
          <p:cNvPicPr>
            <a:picLocks noGrp="1" noChangeAspect="1"/>
          </p:cNvPicPr>
          <p:nvPr>
            <p:ph idx="1"/>
          </p:nvPr>
        </p:nvPicPr>
        <p:blipFill>
          <a:blip r:embed="rId2"/>
          <a:stretch>
            <a:fillRect/>
          </a:stretch>
        </p:blipFill>
        <p:spPr>
          <a:xfrm>
            <a:off x="1732547" y="898357"/>
            <a:ext cx="5358064" cy="5374105"/>
          </a:xfrm>
          <a:prstGeom prst="rect">
            <a:avLst/>
          </a:prstGeom>
        </p:spPr>
      </p:pic>
    </p:spTree>
    <p:extLst>
      <p:ext uri="{BB962C8B-B14F-4D97-AF65-F5344CB8AC3E}">
        <p14:creationId xmlns:p14="http://schemas.microsoft.com/office/powerpoint/2010/main" val="216483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2548" y="657726"/>
            <a:ext cx="4106779" cy="6015789"/>
          </a:xfrm>
        </p:spPr>
        <p:txBody>
          <a:bodyPr>
            <a:noAutofit/>
          </a:bodyPr>
          <a:lstStyle/>
          <a:p>
            <a:r>
              <a:rPr lang="ru-RU" sz="2000" i="1" dirty="0">
                <a:latin typeface="Arial" panose="020B0604020202020204" pitchFamily="34" charset="0"/>
                <a:cs typeface="Arial" panose="020B0604020202020204" pitchFamily="34" charset="0"/>
              </a:rPr>
              <a:t>А вот история ещё одного подвига. </a:t>
            </a:r>
            <a:r>
              <a:rPr lang="ru-RU" sz="2000" i="1" dirty="0">
                <a:solidFill>
                  <a:srgbClr val="FF0000"/>
                </a:solidFill>
                <a:latin typeface="Arial" panose="020B0604020202020204" pitchFamily="34" charset="0"/>
                <a:cs typeface="Arial" panose="020B0604020202020204" pitchFamily="34" charset="0"/>
              </a:rPr>
              <a:t>Лётчик Алексей Маресьев был сбит в воздушном бою.</a:t>
            </a:r>
            <a:r>
              <a:rPr lang="ru-RU" sz="2000" i="1" dirty="0">
                <a:latin typeface="Arial" panose="020B0604020202020204" pitchFamily="34" charset="0"/>
                <a:cs typeface="Arial" panose="020B0604020202020204" pitchFamily="34" charset="0"/>
              </a:rPr>
              <a:t> Он уцелел, но был тяжело ранен. Его самолёт упал на территории врага в глухом лесу. Стояла зима. 18 дней он шёл, а потом полз к своим. Его подобрали партизаны. </a:t>
            </a:r>
            <a:r>
              <a:rPr lang="ru-RU" sz="2000" i="1" dirty="0">
                <a:solidFill>
                  <a:srgbClr val="FF0000"/>
                </a:solidFill>
                <a:latin typeface="Arial" panose="020B0604020202020204" pitchFamily="34" charset="0"/>
                <a:cs typeface="Arial" panose="020B0604020202020204" pitchFamily="34" charset="0"/>
              </a:rPr>
              <a:t>Лётчик отморозил ноги. Их пришлось ампутировать. Как же летать без ног?! Маресьев научился не только ходить и даже танцевать на протезах, но главное — управлять истребителем</a:t>
            </a:r>
            <a:r>
              <a:rPr lang="ru-RU" sz="2000" i="1" dirty="0">
                <a:latin typeface="Arial" panose="020B0604020202020204" pitchFamily="34" charset="0"/>
                <a:cs typeface="Arial" panose="020B0604020202020204" pitchFamily="34" charset="0"/>
              </a:rPr>
              <a:t>. </a:t>
            </a:r>
            <a:r>
              <a:rPr lang="ru-RU" sz="2000" i="1" dirty="0">
                <a:solidFill>
                  <a:srgbClr val="FF0000"/>
                </a:solidFill>
                <a:latin typeface="Arial" panose="020B0604020202020204" pitchFamily="34" charset="0"/>
                <a:cs typeface="Arial" panose="020B0604020202020204" pitchFamily="34" charset="0"/>
              </a:rPr>
              <a:t>В первых же воздушных боях он сбил три фашистских самолёта.</a:t>
            </a:r>
            <a:endParaRPr lang="ru-RU" sz="2000" i="1" dirty="0">
              <a:solidFill>
                <a:srgbClr val="FF000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6160168" y="657725"/>
            <a:ext cx="5566611" cy="6015789"/>
          </a:xfrm>
          <a:prstGeom prst="rect">
            <a:avLst/>
          </a:prstGeom>
        </p:spPr>
      </p:pic>
    </p:spTree>
    <p:extLst>
      <p:ext uri="{BB962C8B-B14F-4D97-AF65-F5344CB8AC3E}">
        <p14:creationId xmlns:p14="http://schemas.microsoft.com/office/powerpoint/2010/main" val="991537089"/>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53</TotalTime>
  <Words>487</Words>
  <Application>Microsoft Office PowerPoint</Application>
  <PresentationFormat>Широкоэкранный</PresentationFormat>
  <Paragraphs>34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Century Gothic</vt:lpstr>
      <vt:lpstr>Wingdings 3</vt:lpstr>
      <vt:lpstr>Легкий дым</vt:lpstr>
      <vt:lpstr>   «Вечная память»</vt:lpstr>
      <vt:lpstr>От Бреста, где война началась, до Москвы, где фашистов остановили,1000 км. От Москвы до Берлина, где война окончилась, 1600 км. Итого 2600 км… Это, если считать по прямой… Так мало, правда? 2600 км – это если поездом, то менее 4 суток, самолетом – примерно 4 часа… С боями, перебежками и ползком – 4 года! И вновь вспоминаем о ней? 4 года! 1418 дней. 34 тысячи часов. И 27 миллионов погибших соотечественников. 4 года! 1418 дней. 34 тысячи часов. И 27 миллионов погибших соотечественников.  27 миллионов погибших… Вы представляете себе, что это такое? Если по каждому погибшему из 27 миллионов в стране объявить минуту молчания, страна будет молчать… 43 года!  27 миллионов за 1418 дней – это значит, погибало 13 человек каждую минуту      Вот что такое 27 миллионов!</vt:lpstr>
      <vt:lpstr> 22 июня 1941 года прозвучали слова бьющие прямо в сердце. «Внимание! Говорит Москва Передаём важное правительственное сообщение. Сегодня в 4 часа утра без всякого объявления войны германские вооружённые силы атаковали границы нашего государства».</vt:lpstr>
      <vt:lpstr>Презентация PowerPoint</vt:lpstr>
      <vt:lpstr> У войны не детское лицо</vt:lpstr>
      <vt:lpstr>Чудеса героизма и храбрости проявили наши люди, защищая от фашистов родную землю. Брестская крепость стояла на самой границе. Атаковали её фашисты в первый же день войны. Думали: день — и крепость у них в руках. Целый месяц держались наши солдаты. А когда сил не осталось и фашисты ворвались в крепость, последний её защитник написал штыком на стене: « Я умираю, но не сдаюсь».</vt:lpstr>
      <vt:lpstr>Была Великая Московская битва. Фашистские танки рвались вперёд. На одном из участков фронта дорогу врагу преградили 28 героев-солдат из дивизии генерала Панфилова. Десятки танков подбили бойцы. А те всё шли и шли. Изнемогали в бою солдаты. А танки всё шли и шли. И всё же не отступили в этом страшном бою панфиловцы. Не пропустили к Москве фашистов.</vt:lpstr>
      <vt:lpstr> В борьбе с врагами принимали участие подростки и даже дети. Многие из них за отвагу и мужество были награждены боевыми медалями и орденами. Валя Котик в двенадцать лет ушёл разведчиком в партизанский отряд. В четырнадцать лет за свои подвиги стал самым юным Героем Советского Союза. </vt:lpstr>
      <vt:lpstr>А вот история ещё одного подвига. Лётчик Алексей Маресьев был сбит в воздушном бою. Он уцелел, но был тяжело ранен. Его самолёт упал на территории врага в глухом лесу. Стояла зима. 18 дней он шёл, а потом полз к своим. Его подобрали партизаны. Лётчик отморозил ноги. Их пришлось ампутировать. Как же летать без ног?! Маресьев научился не только ходить и даже танцевать на протезах, но главное — управлять истребителем. В первых же воздушных боях он сбил три фашистских самолёта.</vt:lpstr>
      <vt:lpstr>И вот пришёл день, когда наступление захватчиков было остановлено. Советские армии погнали фашистов с родной земли. И снова битвы, битвы, бои, сражения. Всё мощнее, всё несокрушимей удары советских войск. И наступил самый долгожданный, самый великий день. Наши солдаты дошли до границ Германии и штурмом взяли столицу фашистов — город Берлин. Был 1945 год. Цвела весна. Был месяц май. Фашисты признали полное своё поражение 9 мая. С той поры этот день стал нашим великим праздником — Днём Победы.</vt:lpstr>
      <vt:lpstr> Герои. Герои... Подвиги. Подвиги... Их было тысячи, десятки и сотни тысяч. Прошло семьдесят лет с той страшной поры, когда напали на нашу страну фашисты. Вспомните добрым словом своих дедов и прадедов, всех тех, кто принёс нам победу. Поклонитесь героям Великой Отечественной войны. Героям великой войны с фашистами.</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dc:creator>
  <cp:lastModifiedBy>у</cp:lastModifiedBy>
  <cp:revision>6</cp:revision>
  <dcterms:created xsi:type="dcterms:W3CDTF">2020-02-27T07:29:51Z</dcterms:created>
  <dcterms:modified xsi:type="dcterms:W3CDTF">2020-02-27T08:23:26Z</dcterms:modified>
</cp:coreProperties>
</file>