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7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showGuides="1">
      <p:cViewPr varScale="1">
        <p:scale>
          <a:sx n="66" d="100"/>
          <a:sy n="66" d="100"/>
        </p:scale>
        <p:origin x="78" y="546"/>
      </p:cViewPr>
      <p:guideLst>
        <p:guide orient="horz" pos="2137"/>
        <p:guide pos="37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000">
        <p15:prstTrans prst="pageCurlDouble"/>
      </p:transition>
    </mc:Choice>
    <mc:Fallback>
      <p:transition spd="slow"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000">
        <p15:prstTrans prst="pageCurlDouble"/>
      </p:transition>
    </mc:Choice>
    <mc:Fallback>
      <p:transition spd="slow"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000">
        <p15:prstTrans prst="pageCurlDouble"/>
      </p:transition>
    </mc:Choice>
    <mc:Fallback>
      <p:transition spd="slow"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000">
        <p15:prstTrans prst="pageCurlDouble"/>
      </p:transition>
    </mc:Choice>
    <mc:Fallback>
      <p:transition spd="slow"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000">
        <p15:prstTrans prst="pageCurlDouble"/>
      </p:transition>
    </mc:Choice>
    <mc:Fallback>
      <p:transition spd="slow"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000">
        <p15:prstTrans prst="pageCurlDouble"/>
      </p:transition>
    </mc:Choice>
    <mc:Fallback>
      <p:transition spd="slow" advTm="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000">
        <p15:prstTrans prst="pageCurlDouble"/>
      </p:transition>
    </mc:Choice>
    <mc:Fallback>
      <p:transition spd="slow" advTm="5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000">
        <p15:prstTrans prst="pageCurlDouble"/>
      </p:transition>
    </mc:Choice>
    <mc:Fallback>
      <p:transition spd="slow"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000">
        <p15:prstTrans prst="pageCurlDouble"/>
      </p:transition>
    </mc:Choice>
    <mc:Fallback>
      <p:transition spd="slow"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000">
        <p15:prstTrans prst="pageCurlDouble"/>
      </p:transition>
    </mc:Choice>
    <mc:Fallback>
      <p:transition spd="slow"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000">
        <p15:prstTrans prst="pageCurlDouble"/>
      </p:transition>
    </mc:Choice>
    <mc:Fallback>
      <p:transition spd="slow"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000">
        <p15:prstTrans prst="pageCurlDouble"/>
      </p:transition>
    </mc:Choice>
    <mc:Fallback>
      <p:transition spd="slow"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000">
        <p15:prstTrans prst="pageCurlDouble"/>
      </p:transition>
    </mc:Choice>
    <mc:Fallback>
      <p:transition spd="slow"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000">
        <p15:prstTrans prst="pageCurlDouble"/>
      </p:transition>
    </mc:Choice>
    <mc:Fallback>
      <p:transition spd="slow"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000">
        <p15:prstTrans prst="pageCurlDouble"/>
      </p:transition>
    </mc:Choice>
    <mc:Fallback>
      <p:transition spd="slow"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000">
        <p15:prstTrans prst="pageCurlDouble"/>
      </p:transition>
    </mc:Choice>
    <mc:Fallback>
      <p:transition spd="slow"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3/12/2019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mc:AlternateContent xmlns:mc="http://schemas.openxmlformats.org/markup-compatibility/2006">
    <mc:Choice xmlns:p15="http://schemas.microsoft.com/office/powerpoint/2012/main" Requires="p15">
      <p:transition xmlns:p14="http://schemas.microsoft.com/office/powerpoint/2010/main" spd="slow" p14:dur="1250" advTm="5000">
        <p15:prstTrans prst="pageCurlDouble"/>
      </p:transition>
    </mc:Choice>
    <mc:Fallback>
      <p:transition spd="slow" advTm="5000">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dme.ru/svoboda-puteshestviya/25-luchshih-dostoprimechatelnostej-mira-712910/" TargetMode="External"/><Relationship Id="rId2" Type="http://schemas.openxmlformats.org/officeDocument/2006/relationships/hyperlink" Target="https://tripmydream.com/blog/podborki/10-mest-slovno-s-drugoy-planet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89542" y="2735943"/>
            <a:ext cx="8915399" cy="840381"/>
          </a:xfrm>
        </p:spPr>
        <p:txBody>
          <a:bodyPr>
            <a:noAutofit/>
          </a:bodyPr>
          <a:lstStyle/>
          <a:p>
            <a:pPr algn="ctr"/>
            <a:r>
              <a:rPr lang="ru-RU" dirty="0">
                <a:latin typeface="Times New Roman" panose="02020603050405020304" pitchFamily="18" charset="0"/>
                <a:cs typeface="Times New Roman" panose="02020603050405020304" pitchFamily="18" charset="0"/>
              </a:rPr>
              <a:t>«Моя планета»</a:t>
            </a:r>
          </a:p>
        </p:txBody>
      </p:sp>
      <p:sp>
        <p:nvSpPr>
          <p:cNvPr id="3" name="Подзаголовок 2"/>
          <p:cNvSpPr>
            <a:spLocks noGrp="1"/>
          </p:cNvSpPr>
          <p:nvPr>
            <p:ph type="subTitle" idx="1"/>
          </p:nvPr>
        </p:nvSpPr>
        <p:spPr>
          <a:xfrm>
            <a:off x="2217058" y="4464957"/>
            <a:ext cx="9701212" cy="2273299"/>
          </a:xfrm>
        </p:spPr>
        <p:txBody>
          <a:bodyPr>
            <a:normAutofit/>
          </a:bodyPr>
          <a:lstStyle/>
          <a:p>
            <a:pPr algn="r"/>
            <a:r>
              <a:rPr lang="ru-RU" sz="2200" dirty="0" smtClean="0">
                <a:solidFill>
                  <a:schemeClr val="tx1"/>
                </a:solidFill>
                <a:latin typeface="Times New Roman" panose="02020603050405020304" pitchFamily="18" charset="0"/>
                <a:cs typeface="Times New Roman" panose="02020603050405020304" pitchFamily="18" charset="0"/>
              </a:rPr>
              <a:t>Выполнили: студ. гр. Фн-17-01</a:t>
            </a:r>
          </a:p>
          <a:p>
            <a:pPr algn="r"/>
            <a:r>
              <a:rPr lang="ru-RU" sz="2200" dirty="0" smtClean="0">
                <a:solidFill>
                  <a:schemeClr val="tx1"/>
                </a:solidFill>
                <a:latin typeface="Times New Roman" panose="02020603050405020304" pitchFamily="18" charset="0"/>
                <a:cs typeface="Times New Roman" panose="02020603050405020304" pitchFamily="18" charset="0"/>
              </a:rPr>
              <a:t>Блинов. А. П., </a:t>
            </a:r>
            <a:r>
              <a:rPr lang="ru-RU" sz="2200" dirty="0" err="1" smtClean="0">
                <a:solidFill>
                  <a:schemeClr val="tx1"/>
                </a:solidFill>
                <a:latin typeface="Times New Roman" panose="02020603050405020304" pitchFamily="18" charset="0"/>
                <a:cs typeface="Times New Roman" panose="02020603050405020304" pitchFamily="18" charset="0"/>
              </a:rPr>
              <a:t>Вологина</a:t>
            </a:r>
            <a:r>
              <a:rPr lang="ru-RU" sz="2200" dirty="0" smtClean="0">
                <a:solidFill>
                  <a:schemeClr val="tx1"/>
                </a:solidFill>
                <a:latin typeface="Times New Roman" panose="02020603050405020304" pitchFamily="18" charset="0"/>
                <a:cs typeface="Times New Roman" panose="02020603050405020304" pitchFamily="18" charset="0"/>
              </a:rPr>
              <a:t> С. А., </a:t>
            </a:r>
            <a:r>
              <a:rPr lang="ru-RU" sz="2200" dirty="0" err="1" smtClean="0">
                <a:solidFill>
                  <a:schemeClr val="tx1"/>
                </a:solidFill>
                <a:latin typeface="Times New Roman" panose="02020603050405020304" pitchFamily="18" charset="0"/>
                <a:cs typeface="Times New Roman" panose="02020603050405020304" pitchFamily="18" charset="0"/>
              </a:rPr>
              <a:t>Дворок</a:t>
            </a:r>
            <a:r>
              <a:rPr lang="ru-RU" sz="2200" dirty="0" smtClean="0">
                <a:solidFill>
                  <a:schemeClr val="tx1"/>
                </a:solidFill>
                <a:latin typeface="Times New Roman" panose="02020603050405020304" pitchFamily="18" charset="0"/>
                <a:cs typeface="Times New Roman" panose="02020603050405020304" pitchFamily="18" charset="0"/>
              </a:rPr>
              <a:t> Е. В.</a:t>
            </a:r>
          </a:p>
          <a:p>
            <a:pPr algn="r"/>
            <a:endParaRPr lang="ru-RU" sz="2200" dirty="0">
              <a:solidFill>
                <a:schemeClr val="tx1"/>
              </a:solidFill>
            </a:endParaRPr>
          </a:p>
          <a:p>
            <a:pPr algn="ctr"/>
            <a:r>
              <a:rPr lang="ru-RU" sz="2200" dirty="0" smtClean="0">
                <a:solidFill>
                  <a:schemeClr val="tx1"/>
                </a:solidFill>
                <a:latin typeface="Times New Roman" panose="02020603050405020304" pitchFamily="18" charset="0"/>
                <a:cs typeface="Times New Roman" panose="02020603050405020304" pitchFamily="18" charset="0"/>
              </a:rPr>
              <a:t>Чита-2019 </a:t>
            </a:r>
            <a:endParaRPr lang="ru-RU" sz="2200"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458913" y="177800"/>
            <a:ext cx="9655401" cy="769441"/>
          </a:xfrm>
          <a:prstGeom prst="rect">
            <a:avLst/>
          </a:prstGeom>
          <a:noFill/>
        </p:spPr>
        <p:txBody>
          <a:bodyPr wrap="square" rtlCol="0">
            <a:spAutoFit/>
          </a:bodyPr>
          <a:lstStyle/>
          <a:p>
            <a:pPr algn="ctr"/>
            <a:r>
              <a:rPr lang="ru-RU" sz="2200" dirty="0" smtClean="0">
                <a:latin typeface="Times New Roman" panose="02020603050405020304" pitchFamily="18" charset="0"/>
                <a:cs typeface="Times New Roman" panose="02020603050405020304" pitchFamily="18" charset="0"/>
              </a:rPr>
              <a:t>Государственное профессиональное образовательное учреждение</a:t>
            </a:r>
          </a:p>
          <a:p>
            <a:pPr algn="ctr"/>
            <a:r>
              <a:rPr lang="ru-RU" sz="2200" dirty="0" smtClean="0">
                <a:latin typeface="Times New Roman" panose="02020603050405020304" pitchFamily="18" charset="0"/>
                <a:cs typeface="Times New Roman" panose="02020603050405020304" pitchFamily="18" charset="0"/>
              </a:rPr>
              <a:t>«Читинский медицинский колледж»</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95014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000">
        <p15:prstTrans prst="pageCurlDouble"/>
      </p:transition>
    </mc:Choice>
    <mc:Fallback>
      <p:transition spd="slow" advTm="5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019" y="5553015"/>
            <a:ext cx="5158581" cy="914400"/>
          </a:xfrm>
        </p:spPr>
        <p:txBody>
          <a:bodyPr>
            <a:normAutofit/>
          </a:bodyPr>
          <a:lstStyle/>
          <a:p>
            <a:r>
              <a:rPr lang="ru-RU" sz="2200" u="sng" dirty="0">
                <a:solidFill>
                  <a:schemeClr val="tx1"/>
                </a:solidFill>
              </a:rPr>
              <a:t>Светящаяся вода на Мальдивах</a:t>
            </a:r>
          </a:p>
        </p:txBody>
      </p:sp>
      <p:pic>
        <p:nvPicPr>
          <p:cNvPr id="4" name="Объект 3"/>
          <p:cNvPicPr>
            <a:picLocks noGrp="1" noChangeAspect="1"/>
          </p:cNvPicPr>
          <p:nvPr>
            <p:ph idx="1"/>
          </p:nvPr>
        </p:nvPicPr>
        <p:blipFill>
          <a:blip r:embed="rId2"/>
          <a:stretch>
            <a:fillRect/>
          </a:stretch>
        </p:blipFill>
        <p:spPr>
          <a:xfrm>
            <a:off x="373769" y="1485900"/>
            <a:ext cx="6716888" cy="39497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Прямоугольник 2"/>
          <p:cNvSpPr/>
          <p:nvPr/>
        </p:nvSpPr>
        <p:spPr>
          <a:xfrm>
            <a:off x="7478485" y="619660"/>
            <a:ext cx="4338977" cy="5847755"/>
          </a:xfrm>
          <a:prstGeom prst="rect">
            <a:avLst/>
          </a:prstGeom>
        </p:spPr>
        <p:txBody>
          <a:bodyPr wrap="square">
            <a:spAutoFit/>
          </a:bodyPr>
          <a:lstStyle/>
          <a:p>
            <a:pPr algn="just"/>
            <a:r>
              <a:rPr lang="ru-RU" sz="2200" dirty="0">
                <a:latin typeface="Times New Roman" panose="02020603050405020304" pitchFamily="18" charset="0"/>
                <a:cs typeface="Times New Roman" panose="02020603050405020304" pitchFamily="18" charset="0"/>
              </a:rPr>
              <a:t>Мальдивы – райское место, но об одной из его граней вы возможно ещё не знали. На Мальдивах уникальное «звездное небо» появляется прямиком в океане! Происходит это благодаря люминесцирующему планктону, населяющему воды у острова </a:t>
            </a:r>
            <a:r>
              <a:rPr lang="ru-RU" sz="2200" dirty="0" err="1">
                <a:latin typeface="Times New Roman" panose="02020603050405020304" pitchFamily="18" charset="0"/>
                <a:cs typeface="Times New Roman" panose="02020603050405020304" pitchFamily="18" charset="0"/>
              </a:rPr>
              <a:t>Ваадху</a:t>
            </a:r>
            <a:r>
              <a:rPr lang="ru-RU" sz="2200" dirty="0">
                <a:latin typeface="Times New Roman" panose="02020603050405020304" pitchFamily="18" charset="0"/>
                <a:cs typeface="Times New Roman" panose="02020603050405020304" pitchFamily="18" charset="0"/>
              </a:rPr>
              <a:t>. Невероятное место! Обычно он начинает светиться в определенные стрессовые моменты, к примеру, во время прибоя и, конечно же, ночью. Но учтите, что от купания в это время лучше воздержаться, потому как фитопланктон может выделять ядовитые вещества.</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0254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000">
        <p15:prstTrans prst="pageCurlDouble"/>
      </p:transition>
    </mc:Choice>
    <mc:Fallback>
      <p:transition spd="slow" advTm="5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4820" y="5469164"/>
            <a:ext cx="8911687" cy="430887"/>
          </a:xfrm>
        </p:spPr>
        <p:txBody>
          <a:bodyPr wrap="square">
            <a:spAutoFit/>
          </a:bodyPr>
          <a:lstStyle/>
          <a:p>
            <a:pPr algn="just"/>
            <a:r>
              <a:rPr lang="ru-RU" sz="2200" u="sng" dirty="0">
                <a:solidFill>
                  <a:schemeClr val="tx1"/>
                </a:solidFill>
                <a:latin typeface="Times New Roman" panose="02020603050405020304" pitchFamily="18" charset="0"/>
                <a:ea typeface="+mn-ea"/>
                <a:cs typeface="Times New Roman" panose="02020603050405020304" pitchFamily="18" charset="0"/>
              </a:rPr>
              <a:t>Озеро Байкал</a:t>
            </a:r>
            <a:endParaRPr lang="ru-RU" sz="2200" u="sng" dirty="0">
              <a:solidFill>
                <a:schemeClr val="tx1"/>
              </a:solidFill>
              <a:latin typeface="Times New Roman" panose="02020603050405020304" pitchFamily="18" charset="0"/>
              <a:ea typeface="+mn-ea"/>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505362" y="1054100"/>
            <a:ext cx="5984337" cy="4254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Прямоугольник 4"/>
          <p:cNvSpPr/>
          <p:nvPr/>
        </p:nvSpPr>
        <p:spPr>
          <a:xfrm>
            <a:off x="6894286" y="2055586"/>
            <a:ext cx="5067300" cy="2462213"/>
          </a:xfrm>
          <a:prstGeom prst="rect">
            <a:avLst/>
          </a:prstGeom>
        </p:spPr>
        <p:txBody>
          <a:bodyPr wrap="square">
            <a:spAutoFit/>
          </a:bodyPr>
          <a:lstStyle/>
          <a:p>
            <a:pPr algn="just"/>
            <a:r>
              <a:rPr lang="ru-RU" sz="2200" dirty="0">
                <a:latin typeface="Times New Roman" panose="02020603050405020304" pitchFamily="18" charset="0"/>
                <a:cs typeface="Times New Roman" panose="02020603050405020304" pitchFamily="18" charset="0"/>
              </a:rPr>
              <a:t>Озеро Байкал – огромное древнее озеро в горах Сибири к северу от монгольской границы. Байкал считается самым глубоким озером в мире. Он окружен сетью пешеходных маршрутов, называемых Большой байкальской тропой. </a:t>
            </a:r>
          </a:p>
        </p:txBody>
      </p:sp>
    </p:spTree>
    <p:extLst>
      <p:ext uri="{BB962C8B-B14F-4D97-AF65-F5344CB8AC3E}">
        <p14:creationId xmlns:p14="http://schemas.microsoft.com/office/powerpoint/2010/main" val="19012599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000">
        <p15:prstTrans prst="pageCurlDouble"/>
      </p:transition>
    </mc:Choice>
    <mc:Fallback>
      <p:transition spd="slow" advTm="5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462669" y="1320800"/>
            <a:ext cx="6716888" cy="37782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Прямоугольник 4"/>
          <p:cNvSpPr/>
          <p:nvPr/>
        </p:nvSpPr>
        <p:spPr>
          <a:xfrm>
            <a:off x="7462586" y="1809541"/>
            <a:ext cx="4522586" cy="2800767"/>
          </a:xfrm>
          <a:prstGeom prst="rect">
            <a:avLst/>
          </a:prstGeom>
        </p:spPr>
        <p:txBody>
          <a:bodyPr wrap="square">
            <a:spAutoFit/>
          </a:bodyPr>
          <a:lstStyle/>
          <a:p>
            <a:pPr algn="just"/>
            <a:r>
              <a:rPr lang="ru-RU" sz="2200" dirty="0">
                <a:latin typeface="Times New Roman" panose="02020603050405020304" pitchFamily="18" charset="0"/>
                <a:cs typeface="Times New Roman" panose="02020603050405020304" pitchFamily="18" charset="0"/>
              </a:rPr>
              <a:t>Разноцветное </a:t>
            </a:r>
            <a:r>
              <a:rPr lang="ru-RU" sz="2200" dirty="0">
                <a:latin typeface="Times New Roman" panose="02020603050405020304" pitchFamily="18" charset="0"/>
                <a:cs typeface="Times New Roman" panose="02020603050405020304" pitchFamily="18" charset="0"/>
              </a:rPr>
              <a:t>геологическое формирование уже давным-давно заслужило славу неземного и одного из красивейших мест мира. Дюны расположены у конуса древнего спящего вулкана на территории национального парка </a:t>
            </a:r>
            <a:r>
              <a:rPr lang="ru-RU" sz="2200" dirty="0" err="1">
                <a:latin typeface="Times New Roman" panose="02020603050405020304" pitchFamily="18" charset="0"/>
                <a:cs typeface="Times New Roman" panose="02020603050405020304" pitchFamily="18" charset="0"/>
              </a:rPr>
              <a:t>Лассен</a:t>
            </a:r>
            <a:r>
              <a:rPr lang="ru-RU" sz="2200" dirty="0">
                <a:latin typeface="Times New Roman" panose="02020603050405020304" pitchFamily="18" charset="0"/>
                <a:cs typeface="Times New Roman" panose="02020603050405020304" pitchFamily="18" charset="0"/>
              </a:rPr>
              <a:t>.</a:t>
            </a:r>
          </a:p>
        </p:txBody>
      </p:sp>
      <p:sp>
        <p:nvSpPr>
          <p:cNvPr id="6" name="Прямоугольник 5"/>
          <p:cNvSpPr/>
          <p:nvPr/>
        </p:nvSpPr>
        <p:spPr>
          <a:xfrm>
            <a:off x="1345609" y="5242710"/>
            <a:ext cx="5273495" cy="430887"/>
          </a:xfrm>
          <a:prstGeom prst="rect">
            <a:avLst/>
          </a:prstGeom>
        </p:spPr>
        <p:txBody>
          <a:bodyPr wrap="square">
            <a:spAutoFit/>
          </a:bodyPr>
          <a:lstStyle/>
          <a:p>
            <a:pPr algn="just"/>
            <a:r>
              <a:rPr lang="ru-RU" sz="2200" u="sng" dirty="0">
                <a:latin typeface="Times New Roman" panose="02020603050405020304" pitchFamily="18" charset="0"/>
                <a:cs typeface="Times New Roman" panose="02020603050405020304" pitchFamily="18" charset="0"/>
              </a:rPr>
              <a:t>Разноцветные дюны в парке </a:t>
            </a:r>
            <a:r>
              <a:rPr lang="ru-RU" sz="2200" u="sng" dirty="0" err="1">
                <a:latin typeface="Times New Roman" panose="02020603050405020304" pitchFamily="18" charset="0"/>
                <a:cs typeface="Times New Roman" panose="02020603050405020304" pitchFamily="18" charset="0"/>
              </a:rPr>
              <a:t>Лассен</a:t>
            </a:r>
            <a:r>
              <a:rPr lang="ru-RU" sz="2200" u="sng" dirty="0">
                <a:latin typeface="Times New Roman" panose="02020603050405020304" pitchFamily="18" charset="0"/>
                <a:cs typeface="Times New Roman" panose="02020603050405020304" pitchFamily="18" charset="0"/>
              </a:rPr>
              <a:t>, США</a:t>
            </a:r>
          </a:p>
        </p:txBody>
      </p:sp>
    </p:spTree>
    <p:extLst>
      <p:ext uri="{BB962C8B-B14F-4D97-AF65-F5344CB8AC3E}">
        <p14:creationId xmlns:p14="http://schemas.microsoft.com/office/powerpoint/2010/main" val="27451189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000">
        <p15:prstTrans prst="pageCurlDouble"/>
      </p:transition>
    </mc:Choice>
    <mc:Fallback>
      <p:transition spd="slow" advTm="5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1182" y="6159500"/>
            <a:ext cx="8202075" cy="430887"/>
          </a:xfrm>
        </p:spPr>
        <p:txBody>
          <a:bodyPr wrap="square">
            <a:spAutoFit/>
          </a:bodyPr>
          <a:lstStyle/>
          <a:p>
            <a:pPr algn="just"/>
            <a:r>
              <a:rPr lang="ru-RU" sz="2200" u="sng" dirty="0">
                <a:solidFill>
                  <a:schemeClr val="tx1"/>
                </a:solidFill>
                <a:latin typeface="Times New Roman" panose="02020603050405020304" pitchFamily="18" charset="0"/>
                <a:ea typeface="+mn-ea"/>
                <a:cs typeface="Times New Roman" panose="02020603050405020304" pitchFamily="18" charset="0"/>
              </a:rPr>
              <a:t>Гейзер </a:t>
            </a:r>
            <a:r>
              <a:rPr lang="ru-RU" sz="2200" u="sng" dirty="0" err="1">
                <a:solidFill>
                  <a:schemeClr val="tx1"/>
                </a:solidFill>
                <a:latin typeface="Times New Roman" panose="02020603050405020304" pitchFamily="18" charset="0"/>
                <a:ea typeface="+mn-ea"/>
                <a:cs typeface="Times New Roman" panose="02020603050405020304" pitchFamily="18" charset="0"/>
              </a:rPr>
              <a:t>Флай</a:t>
            </a:r>
            <a:r>
              <a:rPr lang="ru-RU" sz="2200" u="sng" dirty="0">
                <a:solidFill>
                  <a:schemeClr val="tx1"/>
                </a:solidFill>
                <a:latin typeface="Times New Roman" panose="02020603050405020304" pitchFamily="18" charset="0"/>
                <a:ea typeface="+mn-ea"/>
                <a:cs typeface="Times New Roman" panose="02020603050405020304" pitchFamily="18" charset="0"/>
              </a:rPr>
              <a:t>, США</a:t>
            </a:r>
          </a:p>
        </p:txBody>
      </p:sp>
      <p:pic>
        <p:nvPicPr>
          <p:cNvPr id="4" name="Объект 3"/>
          <p:cNvPicPr>
            <a:picLocks noGrp="1" noChangeAspect="1"/>
          </p:cNvPicPr>
          <p:nvPr>
            <p:ph idx="1"/>
          </p:nvPr>
        </p:nvPicPr>
        <p:blipFill>
          <a:blip r:embed="rId2"/>
          <a:stretch>
            <a:fillRect/>
          </a:stretch>
        </p:blipFill>
        <p:spPr>
          <a:xfrm>
            <a:off x="192180" y="1574800"/>
            <a:ext cx="6716888" cy="44831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Прямоугольник 4"/>
          <p:cNvSpPr/>
          <p:nvPr/>
        </p:nvSpPr>
        <p:spPr>
          <a:xfrm>
            <a:off x="7050315" y="938054"/>
            <a:ext cx="5041900" cy="5170646"/>
          </a:xfrm>
          <a:prstGeom prst="rect">
            <a:avLst/>
          </a:prstGeom>
        </p:spPr>
        <p:txBody>
          <a:bodyPr wrap="square">
            <a:spAutoFit/>
          </a:bodyPr>
          <a:lstStyle/>
          <a:p>
            <a:pPr algn="just"/>
            <a:r>
              <a:rPr lang="ru-RU" sz="2200" dirty="0">
                <a:latin typeface="Times New Roman" panose="02020603050405020304" pitchFamily="18" charset="0"/>
                <a:cs typeface="Times New Roman" panose="02020603050405020304" pitchFamily="18" charset="0"/>
              </a:rPr>
              <a:t>Америка очень богата своими природными </a:t>
            </a:r>
            <a:r>
              <a:rPr lang="ru-RU" sz="2200" dirty="0" err="1">
                <a:latin typeface="Times New Roman" panose="02020603050405020304" pitchFamily="18" charset="0"/>
                <a:cs typeface="Times New Roman" panose="02020603050405020304" pitchFamily="18" charset="0"/>
              </a:rPr>
              <a:t>ресурами</a:t>
            </a:r>
            <a:r>
              <a:rPr lang="ru-RU" sz="2200" dirty="0">
                <a:latin typeface="Times New Roman" panose="02020603050405020304" pitchFamily="18" charset="0"/>
                <a:cs typeface="Times New Roman" panose="02020603050405020304" pitchFamily="18" charset="0"/>
              </a:rPr>
              <a:t>, а потому самые необычные места мира можно встретить и в США. Американский искусственный гейзер </a:t>
            </a:r>
            <a:r>
              <a:rPr lang="ru-RU" sz="2200" dirty="0" err="1">
                <a:latin typeface="Times New Roman" panose="02020603050405020304" pitchFamily="18" charset="0"/>
                <a:cs typeface="Times New Roman" panose="02020603050405020304" pitchFamily="18" charset="0"/>
              </a:rPr>
              <a:t>Флай</a:t>
            </a:r>
            <a:r>
              <a:rPr lang="ru-RU" sz="2200" dirty="0">
                <a:latin typeface="Times New Roman" panose="02020603050405020304" pitchFamily="18" charset="0"/>
                <a:cs typeface="Times New Roman" panose="02020603050405020304" pitchFamily="18" charset="0"/>
              </a:rPr>
              <a:t> правильнее будет назвать постоянно действующим термальным источником, ведь один из признаков гейзера — непостоянство. Появился он в результате человеческой деятельности. Когда-то на этом месте бурили скважину для колодца, после того, как тот перестал функционировать, под землей начались природные реакции, которые привели к образованию этого чуда.</a:t>
            </a:r>
          </a:p>
        </p:txBody>
      </p:sp>
    </p:spTree>
    <p:extLst>
      <p:ext uri="{BB962C8B-B14F-4D97-AF65-F5344CB8AC3E}">
        <p14:creationId xmlns:p14="http://schemas.microsoft.com/office/powerpoint/2010/main" val="20168242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000">
        <p15:prstTrans prst="pageCurlDouble"/>
      </p:transition>
    </mc:Choice>
    <mc:Fallback>
      <p:transition spd="slow" advTm="5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5225" y="293910"/>
            <a:ext cx="8911687" cy="1280890"/>
          </a:xfrm>
        </p:spPr>
        <p:txBody>
          <a:bodyPr/>
          <a:lstStyle/>
          <a:p>
            <a:r>
              <a:rPr lang="ru-RU" dirty="0" smtClean="0"/>
              <a:t>Список использованных источников</a:t>
            </a:r>
            <a:endParaRPr lang="ru-RU" dirty="0"/>
          </a:p>
        </p:txBody>
      </p:sp>
      <p:sp>
        <p:nvSpPr>
          <p:cNvPr id="3" name="Объект 2"/>
          <p:cNvSpPr>
            <a:spLocks noGrp="1"/>
          </p:cNvSpPr>
          <p:nvPr>
            <p:ph idx="1"/>
          </p:nvPr>
        </p:nvSpPr>
        <p:spPr>
          <a:xfrm>
            <a:off x="1945224" y="1155700"/>
            <a:ext cx="9573675" cy="4902200"/>
          </a:xfrm>
        </p:spPr>
        <p:txBody>
          <a:bodyPr/>
          <a:lstStyle/>
          <a:p>
            <a:r>
              <a:rPr lang="en-US" sz="2400" dirty="0">
                <a:latin typeface="Times New Roman" panose="02020603050405020304" pitchFamily="18" charset="0"/>
                <a:cs typeface="Times New Roman" panose="02020603050405020304" pitchFamily="18" charset="0"/>
                <a:hlinkClick r:id="rId2"/>
              </a:rPr>
              <a:t>https://</a:t>
            </a:r>
            <a:r>
              <a:rPr lang="en-US" sz="2400" dirty="0" smtClean="0">
                <a:latin typeface="Times New Roman" panose="02020603050405020304" pitchFamily="18" charset="0"/>
                <a:cs typeface="Times New Roman" panose="02020603050405020304" pitchFamily="18" charset="0"/>
                <a:hlinkClick r:id="rId2"/>
              </a:rPr>
              <a:t>tripmydream.com/blog/podborki/10-mest-slovno-s-drugoy-planety</a:t>
            </a:r>
            <a:endParaRPr lang="ru-RU"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hlinkClick r:id="rId3"/>
              </a:rPr>
              <a:t>https://</a:t>
            </a:r>
            <a:r>
              <a:rPr lang="en-US" sz="2400" dirty="0" smtClean="0">
                <a:latin typeface="Times New Roman" panose="02020603050405020304" pitchFamily="18" charset="0"/>
                <a:cs typeface="Times New Roman" panose="02020603050405020304" pitchFamily="18" charset="0"/>
                <a:hlinkClick r:id="rId3"/>
              </a:rPr>
              <a:t>www.adme.ru/svoboda-puteshestviya/25-luchshih-dostoprimechatelnostej-mira-712910/</a:t>
            </a:r>
            <a:endParaRPr lang="ru-RU" sz="2400" dirty="0" smtClean="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9039919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000">
        <p15:prstTrans prst="pageCurlDouble"/>
      </p:transition>
    </mc:Choice>
    <mc:Fallback>
      <p:transition spd="slow" advTm="5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0840" y="319310"/>
            <a:ext cx="8911687" cy="1280890"/>
          </a:xfrm>
        </p:spPr>
        <p:txBody>
          <a:bodyPr>
            <a:normAutofit/>
          </a:bodyPr>
          <a:lstStyle/>
          <a:p>
            <a:pPr algn="ctr"/>
            <a:r>
              <a:rPr lang="ru-RU" sz="4400" dirty="0" smtClean="0">
                <a:latin typeface="Times New Roman" panose="02020603050405020304" pitchFamily="18" charset="0"/>
                <a:cs typeface="Times New Roman" panose="02020603050405020304" pitchFamily="18" charset="0"/>
              </a:rPr>
              <a:t>Памятники архитектуры</a:t>
            </a:r>
            <a:endParaRPr lang="ru-RU" sz="4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183087" y="1992086"/>
            <a:ext cx="5551713" cy="5257800"/>
          </a:xfrm>
        </p:spPr>
        <p:txBody>
          <a:bodyPr>
            <a:normAutofit/>
          </a:bodyPr>
          <a:lstStyle/>
          <a:p>
            <a:pPr marL="0" indent="0" algn="just">
              <a:buNone/>
            </a:pPr>
            <a:r>
              <a:rPr lang="ru-RU" sz="2200" u="sng" dirty="0">
                <a:solidFill>
                  <a:schemeClr val="tx1"/>
                </a:solidFill>
                <a:latin typeface="Times New Roman" panose="02020603050405020304" pitchFamily="18" charset="0"/>
                <a:cs typeface="Times New Roman" panose="02020603050405020304" pitchFamily="18" charset="0"/>
              </a:rPr>
              <a:t>Мавзолей Тадж-Махал</a:t>
            </a:r>
            <a:r>
              <a:rPr lang="ru-RU" sz="2200" dirty="0">
                <a:solidFill>
                  <a:schemeClr val="tx1"/>
                </a:solidFill>
                <a:latin typeface="Times New Roman" panose="02020603050405020304" pitchFamily="18" charset="0"/>
                <a:cs typeface="Times New Roman" panose="02020603050405020304" pitchFamily="18" charset="0"/>
              </a:rPr>
              <a:t> — одна из самых узнаваемых достопримечательностей не только в Индии, но и во всём мире. Сооружение было построено императором Шах-</a:t>
            </a:r>
            <a:r>
              <a:rPr lang="ru-RU" sz="2200" dirty="0" err="1">
                <a:solidFill>
                  <a:schemeClr val="tx1"/>
                </a:solidFill>
                <a:latin typeface="Times New Roman" panose="02020603050405020304" pitchFamily="18" charset="0"/>
                <a:cs typeface="Times New Roman" panose="02020603050405020304" pitchFamily="18" charset="0"/>
              </a:rPr>
              <a:t>Джаханом</a:t>
            </a:r>
            <a:r>
              <a:rPr lang="ru-RU" sz="2200" dirty="0">
                <a:solidFill>
                  <a:schemeClr val="tx1"/>
                </a:solidFill>
                <a:latin typeface="Times New Roman" panose="02020603050405020304" pitchFamily="18" charset="0"/>
                <a:cs typeface="Times New Roman" panose="02020603050405020304" pitchFamily="18" charset="0"/>
              </a:rPr>
              <a:t> в память о его третьей жене, </a:t>
            </a:r>
            <a:r>
              <a:rPr lang="ru-RU" sz="2200" dirty="0" err="1">
                <a:solidFill>
                  <a:schemeClr val="tx1"/>
                </a:solidFill>
                <a:latin typeface="Times New Roman" panose="02020603050405020304" pitchFamily="18" charset="0"/>
                <a:cs typeface="Times New Roman" panose="02020603050405020304" pitchFamily="18" charset="0"/>
              </a:rPr>
              <a:t>Мумтаз</a:t>
            </a:r>
            <a:r>
              <a:rPr lang="ru-RU" sz="2200" dirty="0">
                <a:solidFill>
                  <a:schemeClr val="tx1"/>
                </a:solidFill>
                <a:latin typeface="Times New Roman" panose="02020603050405020304" pitchFamily="18" charset="0"/>
                <a:cs typeface="Times New Roman" panose="02020603050405020304" pitchFamily="18" charset="0"/>
              </a:rPr>
              <a:t>-Махал, погибшей во время родов. Тадж-Махал считается одним из самых красивых зданий в мире, а также символом вечной любви.</a:t>
            </a:r>
          </a:p>
        </p:txBody>
      </p:sp>
      <p:pic>
        <p:nvPicPr>
          <p:cNvPr id="1026" name="Picture 2" descr="25Â Ð»ÑÑÑÐ¸Ñ Ð´Ð¾ÑÑÐ¾Ð¿ÑÐ¸Ð¼ÐµÑÐ°ÑÐµÐ»ÑÐ½Ð¾ÑÑÐµÐ¹ Ð¼Ð¸Ñ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1600200"/>
            <a:ext cx="5842001" cy="46101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7395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000">
        <p15:prstTrans prst="pageCurlDouble"/>
      </p:transition>
    </mc:Choice>
    <mc:Fallback>
      <p:transition spd="slow" advTm="5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12899" y="4611914"/>
            <a:ext cx="9490529" cy="2387600"/>
          </a:xfrm>
        </p:spPr>
        <p:txBody>
          <a:bodyPr>
            <a:normAutofit/>
          </a:bodyPr>
          <a:lstStyle/>
          <a:p>
            <a:pPr marL="0" indent="0" algn="ctr">
              <a:buNone/>
            </a:pPr>
            <a:r>
              <a:rPr lang="ru-RU" sz="2200" u="sng" dirty="0">
                <a:solidFill>
                  <a:schemeClr val="tx1"/>
                </a:solidFill>
                <a:latin typeface="Times New Roman" panose="02020603050405020304" pitchFamily="18" charset="0"/>
                <a:cs typeface="Times New Roman" panose="02020603050405020304" pitchFamily="18" charset="0"/>
              </a:rPr>
              <a:t>Собор Святого Петра, Ватикан, </a:t>
            </a:r>
            <a:r>
              <a:rPr lang="ru-RU" sz="2200" u="sng" dirty="0" smtClean="0">
                <a:solidFill>
                  <a:schemeClr val="tx1"/>
                </a:solidFill>
                <a:latin typeface="Times New Roman" panose="02020603050405020304" pitchFamily="18" charset="0"/>
                <a:cs typeface="Times New Roman" panose="02020603050405020304" pitchFamily="18" charset="0"/>
              </a:rPr>
              <a:t>Италия</a:t>
            </a:r>
          </a:p>
          <a:p>
            <a:pPr marL="0" indent="0" algn="just">
              <a:buNone/>
            </a:pPr>
            <a:r>
              <a:rPr lang="ru-RU" sz="2200" dirty="0">
                <a:solidFill>
                  <a:schemeClr val="tx1"/>
                </a:solidFill>
                <a:latin typeface="Times New Roman" panose="02020603050405020304" pitchFamily="18" charset="0"/>
                <a:cs typeface="Times New Roman" panose="02020603050405020304" pitchFamily="18" charset="0"/>
              </a:rPr>
              <a:t>Сердце Ватикана и всего католического мира, собор Святого Петра — одна из главных достопримечательностей Рима. Здесь можно обозреть древний Рим с высоты птичьего полёта, полюбоваться интерьером собора с маковки купола, отстоять мессу и даже получить благословение понтифика.</a:t>
            </a:r>
          </a:p>
        </p:txBody>
      </p:sp>
      <p:pic>
        <p:nvPicPr>
          <p:cNvPr id="4" name="Рисунок 3"/>
          <p:cNvPicPr>
            <a:picLocks noChangeAspect="1"/>
          </p:cNvPicPr>
          <p:nvPr/>
        </p:nvPicPr>
        <p:blipFill>
          <a:blip r:embed="rId2"/>
          <a:stretch>
            <a:fillRect/>
          </a:stretch>
        </p:blipFill>
        <p:spPr>
          <a:xfrm>
            <a:off x="2775857" y="372904"/>
            <a:ext cx="6844506" cy="40212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076219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000">
        <p15:prstTrans prst="pageCurlDouble"/>
      </p:transition>
    </mc:Choice>
    <mc:Fallback>
      <p:transition spd="slow" advTm="5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68400" y="4693558"/>
            <a:ext cx="10033000" cy="1714500"/>
          </a:xfrm>
        </p:spPr>
        <p:txBody>
          <a:bodyPr>
            <a:noAutofit/>
          </a:bodyPr>
          <a:lstStyle/>
          <a:p>
            <a:pPr marL="0" indent="0" algn="ctr">
              <a:buNone/>
            </a:pPr>
            <a:r>
              <a:rPr lang="ru-RU" sz="2200" u="sng" dirty="0">
                <a:solidFill>
                  <a:schemeClr val="tx1"/>
                </a:solidFill>
                <a:latin typeface="Times New Roman" panose="02020603050405020304" pitchFamily="18" charset="0"/>
                <a:cs typeface="Times New Roman" panose="02020603050405020304" pitchFamily="18" charset="0"/>
              </a:rPr>
              <a:t>Собор Воскресения Христова на Крови, Санкт-Петербург, Россия</a:t>
            </a:r>
          </a:p>
          <a:p>
            <a:pPr marL="0" indent="0" algn="just">
              <a:buNone/>
            </a:pPr>
            <a:r>
              <a:rPr lang="ru-RU" sz="2200" dirty="0">
                <a:solidFill>
                  <a:schemeClr val="tx1"/>
                </a:solidFill>
                <a:latin typeface="Times New Roman" panose="02020603050405020304" pitchFamily="18" charset="0"/>
                <a:cs typeface="Times New Roman" panose="02020603050405020304" pitchFamily="18" charset="0"/>
              </a:rPr>
              <a:t>Собор Воскресения Христова, больше известный как Храм Спаса на Крови, стал единственной российской достопримечательностью в списке </a:t>
            </a:r>
            <a:r>
              <a:rPr lang="ru-RU" sz="2200" dirty="0" err="1">
                <a:solidFill>
                  <a:schemeClr val="tx1"/>
                </a:solidFill>
                <a:latin typeface="Times New Roman" panose="02020603050405020304" pitchFamily="18" charset="0"/>
                <a:cs typeface="Times New Roman" panose="02020603050405020304" pitchFamily="18" charset="0"/>
              </a:rPr>
              <a:t>Trip</a:t>
            </a:r>
            <a:r>
              <a:rPr lang="ru-RU" sz="2200" dirty="0">
                <a:solidFill>
                  <a:schemeClr val="tx1"/>
                </a:solidFill>
                <a:latin typeface="Times New Roman" panose="02020603050405020304" pitchFamily="18" charset="0"/>
                <a:cs typeface="Times New Roman" panose="02020603050405020304" pitchFamily="18" charset="0"/>
              </a:rPr>
              <a:t> </a:t>
            </a:r>
            <a:r>
              <a:rPr lang="ru-RU" sz="2200" dirty="0" err="1">
                <a:solidFill>
                  <a:schemeClr val="tx1"/>
                </a:solidFill>
                <a:latin typeface="Times New Roman" panose="02020603050405020304" pitchFamily="18" charset="0"/>
                <a:cs typeface="Times New Roman" panose="02020603050405020304" pitchFamily="18" charset="0"/>
              </a:rPr>
              <a:t>Advisor</a:t>
            </a:r>
            <a:r>
              <a:rPr lang="ru-RU" sz="2200" dirty="0">
                <a:solidFill>
                  <a:schemeClr val="tx1"/>
                </a:solidFill>
                <a:latin typeface="Times New Roman" panose="02020603050405020304" pitchFamily="18" charset="0"/>
                <a:cs typeface="Times New Roman" panose="02020603050405020304" pitchFamily="18" charset="0"/>
              </a:rPr>
              <a:t>. Спас-на-Крови привлекает туристов со всего мира не только великолепием своих куполов и интерьеров, но и необычной историей, породившей множество легенд и домыслов. </a:t>
            </a:r>
          </a:p>
        </p:txBody>
      </p:sp>
      <p:pic>
        <p:nvPicPr>
          <p:cNvPr id="2050" name="Picture 2" descr="25Â Ð»ÑÑÑÐ¸Ñ Ð´Ð¾ÑÑÐ¾Ð¿ÑÐ¸Ð¼ÐµÑÐ°ÑÐµÐ»ÑÐ½Ð¾ÑÑÐµÐ¹ Ð¼Ð¸Ñ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923" y="328071"/>
            <a:ext cx="7479954" cy="4278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6810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000">
        <p15:prstTrans prst="pageCurlDouble"/>
      </p:transition>
    </mc:Choice>
    <mc:Fallback>
      <p:transition spd="slow" advTm="5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66000" y="1482752"/>
            <a:ext cx="4826000" cy="689436"/>
          </a:xfrm>
        </p:spPr>
        <p:txBody>
          <a:bodyPr>
            <a:noAutofit/>
          </a:bodyPr>
          <a:lstStyle/>
          <a:p>
            <a:pPr algn="ctr"/>
            <a:r>
              <a:rPr lang="ru-RU" sz="2200" u="sng" dirty="0">
                <a:latin typeface="Times New Roman" panose="02020603050405020304" pitchFamily="18" charset="0"/>
                <a:cs typeface="Times New Roman" panose="02020603050405020304" pitchFamily="18" charset="0"/>
              </a:rPr>
              <a:t>Стены старого </a:t>
            </a:r>
            <a:r>
              <a:rPr lang="ru-RU" sz="2200" u="sng" dirty="0" smtClean="0">
                <a:latin typeface="Times New Roman" panose="02020603050405020304" pitchFamily="18" charset="0"/>
                <a:cs typeface="Times New Roman" panose="02020603050405020304" pitchFamily="18" charset="0"/>
              </a:rPr>
              <a:t>города, Дубровник, Хорватия</a:t>
            </a:r>
            <a:endParaRPr lang="ru-RU" sz="2200" u="sng"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108056" y="1270877"/>
            <a:ext cx="7080144" cy="494194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a:xfrm>
            <a:off x="7366000" y="2172188"/>
            <a:ext cx="4699000" cy="3816429"/>
          </a:xfrm>
          <a:prstGeom prst="rect">
            <a:avLst/>
          </a:prstGeom>
          <a:noFill/>
        </p:spPr>
        <p:txBody>
          <a:bodyPr wrap="square" rtlCol="0">
            <a:spAutoFit/>
          </a:bodyPr>
          <a:lstStyle/>
          <a:p>
            <a:pPr algn="just"/>
            <a:r>
              <a:rPr lang="ru-RU" sz="2200" dirty="0">
                <a:latin typeface="Times New Roman" panose="02020603050405020304" pitchFamily="18" charset="0"/>
                <a:cs typeface="Times New Roman" panose="02020603050405020304" pitchFamily="18" charset="0"/>
              </a:rPr>
              <a:t>В 1979 г. ЮНЕСКО внесла Старый город Дубровника в список Всемирного наследия, включая значительную часть древних стен города. Они окружают город со всех четырех сторон и хранят в себе почтенную коллекцию исторических памятников, в том числе башни, крепости, церкви, монастыри, площади и улицы, школы, музеев и галереи. </a:t>
            </a:r>
          </a:p>
        </p:txBody>
      </p:sp>
    </p:spTree>
    <p:extLst>
      <p:ext uri="{BB962C8B-B14F-4D97-AF65-F5344CB8AC3E}">
        <p14:creationId xmlns:p14="http://schemas.microsoft.com/office/powerpoint/2010/main" val="12254539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000">
        <p15:prstTrans prst="pageCurlDouble"/>
      </p:transition>
    </mc:Choice>
    <mc:Fallback>
      <p:transition spd="slow" advTm="5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06287" y="4041787"/>
            <a:ext cx="10482942" cy="2374900"/>
          </a:xfrm>
        </p:spPr>
        <p:txBody>
          <a:bodyPr>
            <a:noAutofit/>
          </a:bodyPr>
          <a:lstStyle/>
          <a:p>
            <a:pPr marL="0" indent="0" algn="ctr">
              <a:buNone/>
            </a:pPr>
            <a:r>
              <a:rPr lang="ru-RU" sz="2200" u="sng" dirty="0">
                <a:solidFill>
                  <a:schemeClr val="tx1"/>
                </a:solidFill>
                <a:latin typeface="Times New Roman" panose="02020603050405020304" pitchFamily="18" charset="0"/>
                <a:cs typeface="Times New Roman" panose="02020603050405020304" pitchFamily="18" charset="0"/>
              </a:rPr>
              <a:t>Сиенский собор, Сиена, Италия</a:t>
            </a:r>
          </a:p>
          <a:p>
            <a:pPr marL="0" indent="0" algn="just">
              <a:buNone/>
            </a:pPr>
            <a:r>
              <a:rPr lang="ru-RU" sz="2200" dirty="0" smtClean="0">
                <a:solidFill>
                  <a:schemeClr val="tx1"/>
                </a:solidFill>
                <a:latin typeface="Times New Roman" panose="02020603050405020304" pitchFamily="18" charset="0"/>
                <a:cs typeface="Times New Roman" panose="02020603050405020304" pitchFamily="18" charset="0"/>
              </a:rPr>
              <a:t>Согласно </a:t>
            </a:r>
            <a:r>
              <a:rPr lang="ru-RU" sz="2200" dirty="0">
                <a:solidFill>
                  <a:schemeClr val="tx1"/>
                </a:solidFill>
                <a:latin typeface="Times New Roman" panose="02020603050405020304" pitchFamily="18" charset="0"/>
                <a:cs typeface="Times New Roman" panose="02020603050405020304" pitchFamily="18" charset="0"/>
              </a:rPr>
              <a:t>летописям, в начале XIII века жители города-государства Сиена, выступавшего главным конкурентом и противником Флоренции, «призвали своих лидеров к строительству храма более великолепного, чем у их соседей». Так между 1215 и 1263 годами на месте старого храма был основан </a:t>
            </a:r>
            <a:r>
              <a:rPr lang="ru-RU" sz="2200" dirty="0" err="1">
                <a:solidFill>
                  <a:schemeClr val="tx1"/>
                </a:solidFill>
                <a:latin typeface="Times New Roman" panose="02020603050405020304" pitchFamily="18" charset="0"/>
                <a:cs typeface="Times New Roman" panose="02020603050405020304" pitchFamily="18" charset="0"/>
              </a:rPr>
              <a:t>Дуомо</a:t>
            </a:r>
            <a:r>
              <a:rPr lang="ru-RU" sz="2200" dirty="0">
                <a:solidFill>
                  <a:schemeClr val="tx1"/>
                </a:solidFill>
                <a:latin typeface="Times New Roman" panose="02020603050405020304" pitchFamily="18" charset="0"/>
                <a:cs typeface="Times New Roman" panose="02020603050405020304" pitchFamily="18" charset="0"/>
              </a:rPr>
              <a:t> Сиены по плану готического мастера </a:t>
            </a:r>
            <a:r>
              <a:rPr lang="ru-RU" sz="2200" dirty="0" err="1">
                <a:solidFill>
                  <a:schemeClr val="tx1"/>
                </a:solidFill>
                <a:latin typeface="Times New Roman" panose="02020603050405020304" pitchFamily="18" charset="0"/>
                <a:cs typeface="Times New Roman" panose="02020603050405020304" pitchFamily="18" charset="0"/>
              </a:rPr>
              <a:t>Никколо</a:t>
            </a:r>
            <a:r>
              <a:rPr lang="ru-RU" sz="2200" dirty="0">
                <a:solidFill>
                  <a:schemeClr val="tx1"/>
                </a:solidFill>
                <a:latin typeface="Times New Roman" panose="02020603050405020304" pitchFamily="18" charset="0"/>
                <a:cs typeface="Times New Roman" panose="02020603050405020304" pitchFamily="18" charset="0"/>
              </a:rPr>
              <a:t> Пизано. Сегодня этот величественный храм является главной достопримечательностью города.</a:t>
            </a:r>
          </a:p>
        </p:txBody>
      </p:sp>
      <p:pic>
        <p:nvPicPr>
          <p:cNvPr id="5" name="Рисунок 4"/>
          <p:cNvPicPr>
            <a:picLocks noChangeAspect="1"/>
          </p:cNvPicPr>
          <p:nvPr/>
        </p:nvPicPr>
        <p:blipFill>
          <a:blip r:embed="rId2"/>
          <a:stretch>
            <a:fillRect/>
          </a:stretch>
        </p:blipFill>
        <p:spPr>
          <a:xfrm>
            <a:off x="3374571" y="255814"/>
            <a:ext cx="5939064" cy="36662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318253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000">
        <p15:prstTrans prst="pageCurlDouble"/>
      </p:transition>
    </mc:Choice>
    <mc:Fallback>
      <p:transition spd="slow" advTm="5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99728" y="404586"/>
            <a:ext cx="5016500" cy="5359400"/>
          </a:xfrm>
        </p:spPr>
        <p:txBody>
          <a:bodyPr>
            <a:noAutofit/>
          </a:bodyPr>
          <a:lstStyle/>
          <a:p>
            <a:pPr marL="0" indent="0" algn="ctr">
              <a:buNone/>
            </a:pPr>
            <a:r>
              <a:rPr lang="ru-RU" sz="2200" u="sng" dirty="0">
                <a:solidFill>
                  <a:schemeClr val="tx1"/>
                </a:solidFill>
                <a:latin typeface="Times New Roman" panose="02020603050405020304" pitchFamily="18" charset="0"/>
                <a:cs typeface="Times New Roman" panose="02020603050405020304" pitchFamily="18" charset="0"/>
              </a:rPr>
              <a:t>Искупительный </a:t>
            </a:r>
            <a:r>
              <a:rPr lang="ru-RU" sz="2200" u="sng" dirty="0" smtClean="0">
                <a:solidFill>
                  <a:schemeClr val="tx1"/>
                </a:solidFill>
                <a:latin typeface="Times New Roman" panose="02020603050405020304" pitchFamily="18" charset="0"/>
                <a:cs typeface="Times New Roman" panose="02020603050405020304" pitchFamily="18" charset="0"/>
              </a:rPr>
              <a:t>храм </a:t>
            </a:r>
            <a:r>
              <a:rPr lang="ru-RU" sz="2200" u="sng" dirty="0">
                <a:solidFill>
                  <a:schemeClr val="tx1"/>
                </a:solidFill>
                <a:latin typeface="Times New Roman" panose="02020603050405020304" pitchFamily="18" charset="0"/>
                <a:cs typeface="Times New Roman" panose="02020603050405020304" pitchFamily="18" charset="0"/>
              </a:rPr>
              <a:t>Святого </a:t>
            </a:r>
            <a:r>
              <a:rPr lang="ru-RU" sz="2200" u="sng" dirty="0" smtClean="0">
                <a:solidFill>
                  <a:schemeClr val="tx1"/>
                </a:solidFill>
                <a:latin typeface="Times New Roman" panose="02020603050405020304" pitchFamily="18" charset="0"/>
                <a:cs typeface="Times New Roman" panose="02020603050405020304" pitchFamily="18" charset="0"/>
              </a:rPr>
              <a:t>Семейства</a:t>
            </a:r>
          </a:p>
          <a:p>
            <a:pPr marL="0" indent="0" algn="just">
              <a:buNone/>
            </a:pPr>
            <a:r>
              <a:rPr lang="ru-RU" sz="2200" dirty="0">
                <a:solidFill>
                  <a:schemeClr val="tx1"/>
                </a:solidFill>
                <a:latin typeface="Times New Roman" panose="02020603050405020304" pitchFamily="18" charset="0"/>
                <a:cs typeface="Times New Roman" panose="02020603050405020304" pitchFamily="18" charset="0"/>
              </a:rPr>
              <a:t>Базилика Святого Семейства в Барселоне является одним из самых известных долгостроев в мире: ее возведение началось почти 150 лет назад и продолжается по сей день. Хотя изначально к строительству этого храма Антонио Гауди не имел никакого отношения, уже через год после начала работ он возглавил этот проект. Гауди строил храм на протяжении 30 лет, пока не умер. Причина такого длительного строительства заключается в том, что </a:t>
            </a:r>
            <a:r>
              <a:rPr lang="ru-RU" sz="2200" dirty="0" err="1">
                <a:solidFill>
                  <a:schemeClr val="tx1"/>
                </a:solidFill>
                <a:latin typeface="Times New Roman" panose="02020603050405020304" pitchFamily="18" charset="0"/>
                <a:cs typeface="Times New Roman" panose="02020603050405020304" pitchFamily="18" charset="0"/>
              </a:rPr>
              <a:t>Саграда</a:t>
            </a:r>
            <a:r>
              <a:rPr lang="ru-RU" sz="2200" dirty="0">
                <a:solidFill>
                  <a:schemeClr val="tx1"/>
                </a:solidFill>
                <a:latin typeface="Times New Roman" panose="02020603050405020304" pitchFamily="18" charset="0"/>
                <a:cs typeface="Times New Roman" panose="02020603050405020304" pitchFamily="18" charset="0"/>
              </a:rPr>
              <a:t> Фамилия строится исключительно на пожертвования прихожан.</a:t>
            </a:r>
          </a:p>
        </p:txBody>
      </p:sp>
      <p:pic>
        <p:nvPicPr>
          <p:cNvPr id="3074"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4175" y="774700"/>
            <a:ext cx="4911725" cy="49657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2012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000">
        <p15:prstTrans prst="pageCurlDouble"/>
      </p:transition>
    </mc:Choice>
    <mc:Fallback>
      <p:transition spd="slow" advTm="5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60579" y="230410"/>
            <a:ext cx="4099975" cy="772890"/>
          </a:xfrm>
        </p:spPr>
        <p:txBody>
          <a:bodyPr/>
          <a:lstStyle/>
          <a:p>
            <a:r>
              <a:rPr lang="ru-RU" dirty="0" smtClean="0"/>
              <a:t>Чудеса природы</a:t>
            </a:r>
            <a:endParaRPr lang="ru-RU" dirty="0"/>
          </a:p>
        </p:txBody>
      </p:sp>
      <p:sp>
        <p:nvSpPr>
          <p:cNvPr id="3" name="Объект 2"/>
          <p:cNvSpPr>
            <a:spLocks noGrp="1"/>
          </p:cNvSpPr>
          <p:nvPr>
            <p:ph idx="1"/>
          </p:nvPr>
        </p:nvSpPr>
        <p:spPr>
          <a:xfrm>
            <a:off x="1001486" y="4519879"/>
            <a:ext cx="10624457" cy="1631321"/>
          </a:xfrm>
        </p:spPr>
        <p:txBody>
          <a:bodyPr>
            <a:noAutofit/>
          </a:bodyPr>
          <a:lstStyle/>
          <a:p>
            <a:pPr marL="0" indent="0" algn="ctr">
              <a:buNone/>
            </a:pPr>
            <a:r>
              <a:rPr lang="ru-RU" sz="2200" u="sng" dirty="0" err="1">
                <a:solidFill>
                  <a:schemeClr val="tx1"/>
                </a:solidFill>
                <a:latin typeface="Times New Roman" panose="02020603050405020304" pitchFamily="18" charset="0"/>
                <a:cs typeface="Times New Roman" panose="02020603050405020304" pitchFamily="18" charset="0"/>
              </a:rPr>
              <a:t>Памуккале</a:t>
            </a:r>
            <a:r>
              <a:rPr lang="ru-RU" sz="2200" u="sng" dirty="0">
                <a:solidFill>
                  <a:schemeClr val="tx1"/>
                </a:solidFill>
                <a:latin typeface="Times New Roman" panose="02020603050405020304" pitchFamily="18" charset="0"/>
                <a:cs typeface="Times New Roman" panose="02020603050405020304" pitchFamily="18" charset="0"/>
              </a:rPr>
              <a:t>, </a:t>
            </a:r>
            <a:r>
              <a:rPr lang="ru-RU" sz="2200" u="sng" dirty="0" smtClean="0">
                <a:solidFill>
                  <a:schemeClr val="tx1"/>
                </a:solidFill>
                <a:latin typeface="Times New Roman" panose="02020603050405020304" pitchFamily="18" charset="0"/>
                <a:cs typeface="Times New Roman" panose="02020603050405020304" pitchFamily="18" charset="0"/>
              </a:rPr>
              <a:t>Турция</a:t>
            </a:r>
          </a:p>
          <a:p>
            <a:pPr marL="0" indent="0" algn="just">
              <a:buNone/>
            </a:pPr>
            <a:r>
              <a:rPr lang="ru-RU" sz="2200" dirty="0" err="1">
                <a:solidFill>
                  <a:schemeClr val="tx1"/>
                </a:solidFill>
                <a:latin typeface="Times New Roman" panose="02020603050405020304" pitchFamily="18" charset="0"/>
                <a:cs typeface="Times New Roman" panose="02020603050405020304" pitchFamily="18" charset="0"/>
              </a:rPr>
              <a:t>Памуккале</a:t>
            </a:r>
            <a:r>
              <a:rPr lang="ru-RU" sz="2200" dirty="0">
                <a:solidFill>
                  <a:schemeClr val="tx1"/>
                </a:solidFill>
                <a:latin typeface="Times New Roman" panose="02020603050405020304" pitchFamily="18" charset="0"/>
                <a:cs typeface="Times New Roman" panose="02020603050405020304" pitchFamily="18" charset="0"/>
              </a:rPr>
              <a:t> – стабильно присутствует в многочисленных рейтингах самых красивых мест на Земле и это абсолютно заслуженно. Это ряд термальных источников, причудливым образом высекших «ступени» в белоснежном известняковом склоне. </a:t>
            </a:r>
            <a:r>
              <a:rPr lang="ru-RU" sz="2200" dirty="0" smtClean="0">
                <a:solidFill>
                  <a:schemeClr val="tx1"/>
                </a:solidFill>
                <a:latin typeface="Times New Roman" panose="02020603050405020304" pitchFamily="18" charset="0"/>
                <a:cs typeface="Times New Roman" panose="02020603050405020304" pitchFamily="18" charset="0"/>
              </a:rPr>
              <a:t>Среди </a:t>
            </a:r>
            <a:r>
              <a:rPr lang="ru-RU" sz="2200" dirty="0">
                <a:solidFill>
                  <a:schemeClr val="tx1"/>
                </a:solidFill>
                <a:latin typeface="Times New Roman" panose="02020603050405020304" pitchFamily="18" charset="0"/>
                <a:cs typeface="Times New Roman" panose="02020603050405020304" pitchFamily="18" charset="0"/>
              </a:rPr>
              <a:t>открытых для купания одной из наиболее популярных является «Бассейн Клеопатры».</a:t>
            </a:r>
          </a:p>
        </p:txBody>
      </p:sp>
      <p:pic>
        <p:nvPicPr>
          <p:cNvPr id="4" name="Рисунок 3"/>
          <p:cNvPicPr>
            <a:picLocks noChangeAspect="1"/>
          </p:cNvPicPr>
          <p:nvPr/>
        </p:nvPicPr>
        <p:blipFill>
          <a:blip r:embed="rId2"/>
          <a:stretch>
            <a:fillRect/>
          </a:stretch>
        </p:blipFill>
        <p:spPr>
          <a:xfrm>
            <a:off x="3405724" y="1003300"/>
            <a:ext cx="5609687" cy="32843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35525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000">
        <p15:prstTrans prst="pageCurlDouble"/>
      </p:transition>
    </mc:Choice>
    <mc:Fallback>
      <p:transition spd="slow" advTm="5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90600" y="4464957"/>
            <a:ext cx="10951029" cy="1834522"/>
          </a:xfrm>
        </p:spPr>
        <p:txBody>
          <a:bodyPr>
            <a:noAutofit/>
          </a:bodyPr>
          <a:lstStyle/>
          <a:p>
            <a:pPr marL="0" indent="0" algn="ctr">
              <a:buNone/>
            </a:pPr>
            <a:r>
              <a:rPr lang="ru-RU" sz="2200" u="sng" dirty="0" smtClean="0">
                <a:solidFill>
                  <a:schemeClr val="tx1"/>
                </a:solidFill>
                <a:latin typeface="Times New Roman" panose="02020603050405020304" pitchFamily="18" charset="0"/>
                <a:cs typeface="Times New Roman" panose="02020603050405020304" pitchFamily="18" charset="0"/>
              </a:rPr>
              <a:t>Пещеры </a:t>
            </a:r>
            <a:r>
              <a:rPr lang="ru-RU" sz="2200" u="sng" dirty="0" err="1">
                <a:solidFill>
                  <a:schemeClr val="tx1"/>
                </a:solidFill>
                <a:latin typeface="Times New Roman" panose="02020603050405020304" pitchFamily="18" charset="0"/>
                <a:cs typeface="Times New Roman" panose="02020603050405020304" pitchFamily="18" charset="0"/>
              </a:rPr>
              <a:t>Вайтомо</a:t>
            </a:r>
            <a:r>
              <a:rPr lang="ru-RU" sz="2200" u="sng" dirty="0">
                <a:solidFill>
                  <a:schemeClr val="tx1"/>
                </a:solidFill>
                <a:latin typeface="Times New Roman" panose="02020603050405020304" pitchFamily="18" charset="0"/>
                <a:cs typeface="Times New Roman" panose="02020603050405020304" pitchFamily="18" charset="0"/>
              </a:rPr>
              <a:t>, Новая </a:t>
            </a:r>
            <a:r>
              <a:rPr lang="ru-RU" sz="2200" u="sng" dirty="0" smtClean="0">
                <a:solidFill>
                  <a:schemeClr val="tx1"/>
                </a:solidFill>
                <a:latin typeface="Times New Roman" panose="02020603050405020304" pitchFamily="18" charset="0"/>
                <a:cs typeface="Times New Roman" panose="02020603050405020304" pitchFamily="18" charset="0"/>
              </a:rPr>
              <a:t>Зеландия</a:t>
            </a:r>
          </a:p>
          <a:p>
            <a:pPr marL="0" indent="0" algn="just">
              <a:buNone/>
            </a:pPr>
            <a:r>
              <a:rPr lang="ru-RU" sz="2200" dirty="0">
                <a:solidFill>
                  <a:schemeClr val="tx1"/>
                </a:solidFill>
                <a:latin typeface="Times New Roman" panose="02020603050405020304" pitchFamily="18" charset="0"/>
                <a:cs typeface="Times New Roman" panose="02020603050405020304" pitchFamily="18" charset="0"/>
              </a:rPr>
              <a:t>Пещеры </a:t>
            </a:r>
            <a:r>
              <a:rPr lang="ru-RU" sz="2200" dirty="0" err="1">
                <a:solidFill>
                  <a:schemeClr val="tx1"/>
                </a:solidFill>
                <a:latin typeface="Times New Roman" panose="02020603050405020304" pitchFamily="18" charset="0"/>
                <a:cs typeface="Times New Roman" panose="02020603050405020304" pitchFamily="18" charset="0"/>
              </a:rPr>
              <a:t>Вайтомо</a:t>
            </a:r>
            <a:r>
              <a:rPr lang="ru-RU" sz="2200" dirty="0">
                <a:solidFill>
                  <a:schemeClr val="tx1"/>
                </a:solidFill>
                <a:latin typeface="Times New Roman" panose="02020603050405020304" pitchFamily="18" charset="0"/>
                <a:cs typeface="Times New Roman" panose="02020603050405020304" pitchFamily="18" charset="0"/>
              </a:rPr>
              <a:t> в новозеландском регионе </a:t>
            </a:r>
            <a:r>
              <a:rPr lang="ru-RU" sz="2200" dirty="0" err="1">
                <a:solidFill>
                  <a:schemeClr val="tx1"/>
                </a:solidFill>
                <a:latin typeface="Times New Roman" panose="02020603050405020304" pitchFamily="18" charset="0"/>
                <a:cs typeface="Times New Roman" panose="02020603050405020304" pitchFamily="18" charset="0"/>
              </a:rPr>
              <a:t>Уаикато</a:t>
            </a:r>
            <a:r>
              <a:rPr lang="ru-RU" sz="2200" dirty="0">
                <a:solidFill>
                  <a:schemeClr val="tx1"/>
                </a:solidFill>
                <a:latin typeface="Times New Roman" panose="02020603050405020304" pitchFamily="18" charset="0"/>
                <a:cs typeface="Times New Roman" panose="02020603050405020304" pitchFamily="18" charset="0"/>
              </a:rPr>
              <a:t> и сами по себе довольно интересны: здесь можно наблюдать замысловатые известняковые наросты и причудливые ходы, созданные много столетий назад. Но то, что делает их поистине уникальными и что стоит увидеть, — «обитатели» Пещеры Светлячков. Это тысячи грибных комариков, которые, скапливаясь на ее сводах, создают эффект «звездного неба».</a:t>
            </a:r>
          </a:p>
        </p:txBody>
      </p:sp>
      <p:pic>
        <p:nvPicPr>
          <p:cNvPr id="4" name="Рисунок 3"/>
          <p:cNvPicPr>
            <a:picLocks noChangeAspect="1"/>
          </p:cNvPicPr>
          <p:nvPr/>
        </p:nvPicPr>
        <p:blipFill>
          <a:blip r:embed="rId2"/>
          <a:stretch>
            <a:fillRect/>
          </a:stretch>
        </p:blipFill>
        <p:spPr>
          <a:xfrm>
            <a:off x="2732315" y="182109"/>
            <a:ext cx="7232762" cy="40684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74952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000">
        <p15:prstTrans prst="pageCurlDouble"/>
      </p:transition>
    </mc:Choice>
    <mc:Fallback>
      <p:transition spd="slow" advTm="5000">
        <p:fade/>
      </p:transition>
    </mc:Fallback>
  </mc:AlternateContent>
  <p:timing>
    <p:tnLst>
      <p:par>
        <p:cTn id="1" dur="indefinite" restart="never" nodeType="tmRoot"/>
      </p:par>
    </p:tnLst>
  </p:timing>
</p:sld>
</file>

<file path=ppt/theme/theme1.xml><?xml version="1.0" encoding="utf-8"?>
<a:theme xmlns:a="http://schemas.openxmlformats.org/drawingml/2006/main" name="Легкий дым">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129</TotalTime>
  <Words>587</Words>
  <Application>Microsoft Office PowerPoint</Application>
  <PresentationFormat>Широкоэкранный</PresentationFormat>
  <Paragraphs>35</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Century Gothic</vt:lpstr>
      <vt:lpstr>Times New Roman</vt:lpstr>
      <vt:lpstr>Wingdings 3</vt:lpstr>
      <vt:lpstr>Легкий дым</vt:lpstr>
      <vt:lpstr>«Моя планета»</vt:lpstr>
      <vt:lpstr>Памятники архитектуры</vt:lpstr>
      <vt:lpstr>Презентация PowerPoint</vt:lpstr>
      <vt:lpstr>Презентация PowerPoint</vt:lpstr>
      <vt:lpstr>Стены старого города, Дубровник, Хорватия</vt:lpstr>
      <vt:lpstr>Презентация PowerPoint</vt:lpstr>
      <vt:lpstr>Презентация PowerPoint</vt:lpstr>
      <vt:lpstr>Чудеса природы</vt:lpstr>
      <vt:lpstr>Презентация PowerPoint</vt:lpstr>
      <vt:lpstr>Светящаяся вода на Мальдивах</vt:lpstr>
      <vt:lpstr>Озеро Байкал</vt:lpstr>
      <vt:lpstr>Презентация PowerPoint</vt:lpstr>
      <vt:lpstr>Гейзер Флай, США</vt:lpstr>
      <vt:lpstr>Список использованных источников</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«Моя планета»</dc:title>
  <dc:creator>Пользователь Windows</dc:creator>
  <cp:lastModifiedBy>Преподаватель</cp:lastModifiedBy>
  <cp:revision>14</cp:revision>
  <dcterms:created xsi:type="dcterms:W3CDTF">2019-03-01T05:36:25Z</dcterms:created>
  <dcterms:modified xsi:type="dcterms:W3CDTF">2019-03-12T06:51:31Z</dcterms:modified>
</cp:coreProperties>
</file>