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75" r:id="rId3"/>
    <p:sldId id="257" r:id="rId4"/>
    <p:sldId id="259" r:id="rId5"/>
    <p:sldId id="261" r:id="rId6"/>
    <p:sldId id="263" r:id="rId7"/>
    <p:sldId id="265" r:id="rId8"/>
    <p:sldId id="267" r:id="rId9"/>
    <p:sldId id="269" r:id="rId10"/>
    <p:sldId id="271" r:id="rId11"/>
    <p:sldId id="273" r:id="rId12"/>
    <p:sldId id="274" r:id="rId13"/>
    <p:sldId id="276" r:id="rId14"/>
    <p:sldId id="277"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7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0FB6A86-2BE6-4214-A613-52651C921234}" type="datetimeFigureOut">
              <a:rPr lang="ru-RU" smtClean="0"/>
              <a:t>12.03.2019</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E14EFB65-8565-46C7-8C33-29AE0A7B5F16}"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1558142"/>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0FB6A86-2BE6-4214-A613-52651C921234}" type="datetimeFigureOut">
              <a:rPr lang="ru-RU" smtClean="0"/>
              <a:t>12.03.2019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4EFB65-8565-46C7-8C33-29AE0A7B5F16}" type="slidenum">
              <a:rPr lang="ru-RU" smtClean="0"/>
              <a:t>‹#›</a:t>
            </a:fld>
            <a:endParaRPr lang="ru-RU"/>
          </a:p>
        </p:txBody>
      </p:sp>
    </p:spTree>
    <p:extLst>
      <p:ext uri="{BB962C8B-B14F-4D97-AF65-F5344CB8AC3E}">
        <p14:creationId xmlns:p14="http://schemas.microsoft.com/office/powerpoint/2010/main" val="3227919127"/>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0FB6A86-2BE6-4214-A613-52651C921234}" type="datetimeFigureOut">
              <a:rPr lang="ru-RU" smtClean="0"/>
              <a:t>12.03.2019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4EFB65-8565-46C7-8C33-29AE0A7B5F16}"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015937"/>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0FB6A86-2BE6-4214-A613-52651C921234}" type="datetimeFigureOut">
              <a:rPr lang="ru-RU" smtClean="0"/>
              <a:t>12.03.2019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4EFB65-8565-46C7-8C33-29AE0A7B5F16}"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2703021"/>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0FB6A86-2BE6-4214-A613-52651C921234}" type="datetimeFigureOut">
              <a:rPr lang="ru-RU" smtClean="0"/>
              <a:t>12.03.2019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4EFB65-8565-46C7-8C33-29AE0A7B5F16}" type="slidenum">
              <a:rPr lang="ru-RU" smtClean="0"/>
              <a:t>‹#›</a:t>
            </a:fld>
            <a:endParaRPr lang="ru-RU"/>
          </a:p>
        </p:txBody>
      </p:sp>
    </p:spTree>
    <p:extLst>
      <p:ext uri="{BB962C8B-B14F-4D97-AF65-F5344CB8AC3E}">
        <p14:creationId xmlns:p14="http://schemas.microsoft.com/office/powerpoint/2010/main" val="4274122622"/>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0FB6A86-2BE6-4214-A613-52651C921234}" type="datetimeFigureOut">
              <a:rPr lang="ru-RU" smtClean="0"/>
              <a:t>12.03.2019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4EFB65-8565-46C7-8C33-29AE0A7B5F16}"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4622461"/>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0FB6A86-2BE6-4214-A613-52651C921234}" type="datetimeFigureOut">
              <a:rPr lang="ru-RU" smtClean="0"/>
              <a:t>12.03.2019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4EFB65-8565-46C7-8C33-29AE0A7B5F16}"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7664434"/>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0FB6A86-2BE6-4214-A613-52651C921234}" type="datetimeFigureOut">
              <a:rPr lang="ru-RU" smtClean="0"/>
              <a:t>12.03.2019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4EFB65-8565-46C7-8C33-29AE0A7B5F16}"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1763432"/>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0FB6A86-2BE6-4214-A613-52651C921234}" type="datetimeFigureOut">
              <a:rPr lang="ru-RU" smtClean="0"/>
              <a:t>12.03.2019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4EFB65-8565-46C7-8C33-29AE0A7B5F16}"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6736425"/>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0FB6A86-2BE6-4214-A613-52651C921234}" type="datetimeFigureOut">
              <a:rPr lang="ru-RU" smtClean="0"/>
              <a:t>12.03.2019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4EFB65-8565-46C7-8C33-29AE0A7B5F16}" type="slidenum">
              <a:rPr lang="ru-RU" smtClean="0"/>
              <a:t>‹#›</a:t>
            </a:fld>
            <a:endParaRPr lang="ru-RU"/>
          </a:p>
        </p:txBody>
      </p:sp>
    </p:spTree>
    <p:extLst>
      <p:ext uri="{BB962C8B-B14F-4D97-AF65-F5344CB8AC3E}">
        <p14:creationId xmlns:p14="http://schemas.microsoft.com/office/powerpoint/2010/main" val="2025625955"/>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0FB6A86-2BE6-4214-A613-52651C921234}" type="datetimeFigureOut">
              <a:rPr lang="ru-RU" smtClean="0"/>
              <a:t>12.03.2019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14EFB65-8565-46C7-8C33-29AE0A7B5F16}"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3039710"/>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0FB6A86-2BE6-4214-A613-52651C921234}" type="datetimeFigureOut">
              <a:rPr lang="ru-RU" smtClean="0"/>
              <a:t>12.03.2019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4EFB65-8565-46C7-8C33-29AE0A7B5F16}" type="slidenum">
              <a:rPr lang="ru-RU" smtClean="0"/>
              <a:t>‹#›</a:t>
            </a:fld>
            <a:endParaRPr lang="ru-RU"/>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1283973"/>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0FB6A86-2BE6-4214-A613-52651C921234}" type="datetimeFigureOut">
              <a:rPr lang="ru-RU" smtClean="0"/>
              <a:t>12.03.2019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14EFB65-8565-46C7-8C33-29AE0A7B5F16}"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6540892"/>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0FB6A86-2BE6-4214-A613-52651C921234}" type="datetimeFigureOut">
              <a:rPr lang="ru-RU" smtClean="0"/>
              <a:t>12.03.2019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14EFB65-8565-46C7-8C33-29AE0A7B5F16}"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96766"/>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B6A86-2BE6-4214-A613-52651C921234}" type="datetimeFigureOut">
              <a:rPr lang="ru-RU" smtClean="0"/>
              <a:t>12.03.2019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14EFB65-8565-46C7-8C33-29AE0A7B5F16}" type="slidenum">
              <a:rPr lang="ru-RU" smtClean="0"/>
              <a:t>‹#›</a:t>
            </a:fld>
            <a:endParaRPr lang="ru-RU"/>
          </a:p>
        </p:txBody>
      </p:sp>
    </p:spTree>
    <p:extLst>
      <p:ext uri="{BB962C8B-B14F-4D97-AF65-F5344CB8AC3E}">
        <p14:creationId xmlns:p14="http://schemas.microsoft.com/office/powerpoint/2010/main" val="1237607468"/>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0FB6A86-2BE6-4214-A613-52651C921234}" type="datetimeFigureOut">
              <a:rPr lang="ru-RU" smtClean="0"/>
              <a:t>12.03.2019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4EFB65-8565-46C7-8C33-29AE0A7B5F16}"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5097177"/>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0FB6A86-2BE6-4214-A613-52651C921234}" type="datetimeFigureOut">
              <a:rPr lang="ru-RU" smtClean="0"/>
              <a:t>12.03.2019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14EFB65-8565-46C7-8C33-29AE0A7B5F16}" type="slidenum">
              <a:rPr lang="ru-RU" smtClean="0"/>
              <a:t>‹#›</a:t>
            </a:fld>
            <a:endParaRPr lang="ru-RU"/>
          </a:p>
        </p:txBody>
      </p:sp>
    </p:spTree>
    <p:extLst>
      <p:ext uri="{BB962C8B-B14F-4D97-AF65-F5344CB8AC3E}">
        <p14:creationId xmlns:p14="http://schemas.microsoft.com/office/powerpoint/2010/main" val="2133875050"/>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FB6A86-2BE6-4214-A613-52651C921234}" type="datetimeFigureOut">
              <a:rPr lang="ru-RU" smtClean="0"/>
              <a:t>12.03.2019</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4EFB65-8565-46C7-8C33-29AE0A7B5F16}" type="slidenum">
              <a:rPr lang="ru-RU" smtClean="0"/>
              <a:t>‹#›</a:t>
            </a:fld>
            <a:endParaRPr lang="ru-RU"/>
          </a:p>
        </p:txBody>
      </p:sp>
    </p:spTree>
    <p:extLst>
      <p:ext uri="{BB962C8B-B14F-4D97-AF65-F5344CB8AC3E}">
        <p14:creationId xmlns:p14="http://schemas.microsoft.com/office/powerpoint/2010/main" val="141438600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oya-planeta.ru/reports/view/neobychnye_mesta_planety_kotorye_stoit_uvidet_20441/" TargetMode="External"/><Relationship Id="rId2" Type="http://schemas.openxmlformats.org/officeDocument/2006/relationships/hyperlink" Target="https://infourok.ru/issledovatelskaya-rabota-samie-krasivie-i-udivitelnie-mesta-rossii-1838796.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70299" y="346859"/>
            <a:ext cx="9144000" cy="611434"/>
          </a:xfrm>
        </p:spPr>
        <p:txBody>
          <a:bodyPr>
            <a:noAutofit/>
          </a:bodyPr>
          <a:lstStyle/>
          <a:p>
            <a:r>
              <a:rPr lang="ru-RU" sz="2200" dirty="0" smtClean="0">
                <a:solidFill>
                  <a:schemeClr val="bg1"/>
                </a:solidFill>
                <a:latin typeface="Times New Roman" panose="02020603050405020304" pitchFamily="18" charset="0"/>
                <a:cs typeface="Times New Roman" panose="02020603050405020304" pitchFamily="18" charset="0"/>
              </a:rPr>
              <a:t>Государственное профессиональное образовательное учреждение</a:t>
            </a:r>
            <a:br>
              <a:rPr lang="ru-RU" sz="2200" dirty="0" smtClean="0">
                <a:solidFill>
                  <a:schemeClr val="bg1"/>
                </a:solidFill>
                <a:latin typeface="Times New Roman" panose="02020603050405020304" pitchFamily="18" charset="0"/>
                <a:cs typeface="Times New Roman" panose="02020603050405020304" pitchFamily="18" charset="0"/>
              </a:rPr>
            </a:br>
            <a:r>
              <a:rPr lang="ru-RU" sz="2200" dirty="0" smtClean="0">
                <a:solidFill>
                  <a:schemeClr val="bg1"/>
                </a:solidFill>
                <a:latin typeface="Times New Roman" panose="02020603050405020304" pitchFamily="18" charset="0"/>
                <a:cs typeface="Times New Roman" panose="02020603050405020304" pitchFamily="18" charset="0"/>
              </a:rPr>
              <a:t>«Читинский медицинский колледж»</a:t>
            </a:r>
            <a:endParaRPr lang="ru-RU" sz="2200" dirty="0">
              <a:solidFill>
                <a:schemeClr val="bg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457408" y="2479151"/>
            <a:ext cx="9144000" cy="1655762"/>
          </a:xfrm>
        </p:spPr>
        <p:txBody>
          <a:bodyPr>
            <a:normAutofit/>
          </a:bodyPr>
          <a:lstStyle/>
          <a:p>
            <a:r>
              <a:rPr lang="ru-RU" sz="6600" dirty="0" smtClean="0"/>
              <a:t>«Моя планета»</a:t>
            </a:r>
            <a:endParaRPr lang="ru-RU" sz="6600" dirty="0"/>
          </a:p>
        </p:txBody>
      </p:sp>
      <p:sp>
        <p:nvSpPr>
          <p:cNvPr id="4" name="TextBox 3"/>
          <p:cNvSpPr txBox="1"/>
          <p:nvPr/>
        </p:nvSpPr>
        <p:spPr>
          <a:xfrm>
            <a:off x="6828055" y="5655772"/>
            <a:ext cx="5259773" cy="1107996"/>
          </a:xfrm>
          <a:prstGeom prst="rect">
            <a:avLst/>
          </a:prstGeom>
          <a:solidFill>
            <a:schemeClr val="bg1">
              <a:alpha val="38000"/>
            </a:schemeClr>
          </a:solidFill>
        </p:spPr>
        <p:txBody>
          <a:bodyPr wrap="none" rtlCol="0">
            <a:spAutoFit/>
          </a:bodyPr>
          <a:lstStyle/>
          <a:p>
            <a:r>
              <a:rPr lang="ru-RU" sz="2200" dirty="0" smtClean="0"/>
              <a:t>Выполнили: студентки 2 </a:t>
            </a:r>
            <a:r>
              <a:rPr lang="ru-RU" sz="2200" dirty="0" smtClean="0"/>
              <a:t>курса, </a:t>
            </a:r>
            <a:r>
              <a:rPr lang="ru-RU" sz="2200" dirty="0" err="1" smtClean="0"/>
              <a:t>гр</a:t>
            </a:r>
            <a:r>
              <a:rPr lang="ru-RU" sz="2200" dirty="0" smtClean="0"/>
              <a:t> Фн-17-01</a:t>
            </a:r>
          </a:p>
          <a:p>
            <a:r>
              <a:rPr lang="ru-RU" sz="2200" dirty="0"/>
              <a:t> </a:t>
            </a:r>
            <a:r>
              <a:rPr lang="ru-RU" sz="2200" dirty="0" smtClean="0"/>
              <a:t>                       Баженова </a:t>
            </a:r>
            <a:r>
              <a:rPr lang="ru-RU" sz="2200" dirty="0" smtClean="0"/>
              <a:t>Дарья,</a:t>
            </a:r>
            <a:endParaRPr lang="ru-RU" sz="2200" dirty="0" smtClean="0"/>
          </a:p>
          <a:p>
            <a:r>
              <a:rPr lang="ru-RU" sz="2200" dirty="0"/>
              <a:t> </a:t>
            </a:r>
            <a:r>
              <a:rPr lang="ru-RU" sz="2200" dirty="0" smtClean="0"/>
              <a:t>                       </a:t>
            </a:r>
            <a:r>
              <a:rPr lang="ru-RU" sz="2200" dirty="0" err="1" smtClean="0"/>
              <a:t>Еремеева</a:t>
            </a:r>
            <a:r>
              <a:rPr lang="ru-RU" sz="2200" dirty="0" smtClean="0"/>
              <a:t> </a:t>
            </a:r>
            <a:r>
              <a:rPr lang="ru-RU" sz="2200" dirty="0" smtClean="0"/>
              <a:t>Регина</a:t>
            </a:r>
            <a:endParaRPr lang="ru-RU" sz="2200" dirty="0" smtClean="0"/>
          </a:p>
        </p:txBody>
      </p:sp>
    </p:spTree>
    <p:extLst>
      <p:ext uri="{BB962C8B-B14F-4D97-AF65-F5344CB8AC3E}">
        <p14:creationId xmlns:p14="http://schemas.microsoft.com/office/powerpoint/2010/main" val="3985852058"/>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27322" y="540071"/>
            <a:ext cx="11678856" cy="1303338"/>
          </a:xfrm>
        </p:spPr>
        <p:txBody>
          <a:bodyPr>
            <a:normAutofit fontScale="90000"/>
          </a:bodyPr>
          <a:lstStyle/>
          <a:p>
            <a:pPr algn="ctr"/>
            <a:r>
              <a:rPr lang="ru-RU" dirty="0" smtClean="0"/>
              <a:t>Рыбацкая деревня в Китае, проигравшая схватку с природой</a:t>
            </a:r>
            <a:endParaRPr lang="ru-RU" dirty="0"/>
          </a:p>
        </p:txBody>
      </p:sp>
      <p:sp>
        <p:nvSpPr>
          <p:cNvPr id="3" name="Объект 2"/>
          <p:cNvSpPr>
            <a:spLocks noGrp="1"/>
          </p:cNvSpPr>
          <p:nvPr>
            <p:ph idx="4294967295"/>
          </p:nvPr>
        </p:nvSpPr>
        <p:spPr>
          <a:xfrm>
            <a:off x="706055" y="1716088"/>
            <a:ext cx="5595938" cy="2727325"/>
          </a:xfrm>
        </p:spPr>
        <p:txBody>
          <a:bodyPr>
            <a:noAutofit/>
          </a:bodyPr>
          <a:lstStyle/>
          <a:p>
            <a:pPr marL="0" indent="0" algn="just">
              <a:buNone/>
            </a:pPr>
            <a:r>
              <a:rPr lang="ru-RU" sz="2200" dirty="0" smtClean="0"/>
              <a:t>Небольшая деревня, лежащая на одном из 400 островов </a:t>
            </a:r>
            <a:r>
              <a:rPr lang="ru-RU" sz="2200" dirty="0" err="1" smtClean="0"/>
              <a:t>Шенгси</a:t>
            </a:r>
            <a:r>
              <a:rPr lang="ru-RU" sz="2200" dirty="0" smtClean="0"/>
              <a:t>, расположенных к востоку от китайской провинции </a:t>
            </a:r>
            <a:r>
              <a:rPr lang="ru-RU" sz="2200" dirty="0" err="1" smtClean="0"/>
              <a:t>Чжэцзян</a:t>
            </a:r>
            <a:r>
              <a:rPr lang="ru-RU" sz="2200" dirty="0" smtClean="0"/>
              <a:t>, уже десятки лет заброшена людьми, но с каждым годом все больше привлекает внимание туристов. После того, как известный своим рыболовным промыслом городок покинули люди, он начал исчезать под натиском местной растительности, превращаясь в царство зелени. Растения медленно поглощают ветхие каменные здания, демонстрируя силу природы и создавая поистине фантастическое зрелище. </a:t>
            </a:r>
            <a:endParaRPr lang="ru-RU" sz="2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0447" y="1984716"/>
            <a:ext cx="5091105" cy="3391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3689077"/>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44951" y="485775"/>
            <a:ext cx="10116273" cy="1303338"/>
          </a:xfrm>
        </p:spPr>
        <p:txBody>
          <a:bodyPr>
            <a:normAutofit fontScale="90000"/>
          </a:bodyPr>
          <a:lstStyle/>
          <a:p>
            <a:pPr algn="ctr"/>
            <a:r>
              <a:rPr lang="ru-RU" dirty="0" smtClean="0"/>
              <a:t>Голубые соляные пруды от </a:t>
            </a:r>
            <a:r>
              <a:rPr lang="ru-RU" dirty="0" err="1" smtClean="0"/>
              <a:t>Саймона</a:t>
            </a:r>
            <a:r>
              <a:rPr lang="ru-RU" dirty="0" smtClean="0"/>
              <a:t> </a:t>
            </a:r>
            <a:r>
              <a:rPr lang="ru-RU" dirty="0" err="1" smtClean="0"/>
              <a:t>Баттерворта</a:t>
            </a:r>
            <a:r>
              <a:rPr lang="ru-RU" dirty="0" smtClean="0"/>
              <a:t>, Австралия</a:t>
            </a:r>
            <a:endParaRPr lang="ru-RU" dirty="0"/>
          </a:p>
        </p:txBody>
      </p:sp>
      <p:sp>
        <p:nvSpPr>
          <p:cNvPr id="3" name="Объект 2"/>
          <p:cNvSpPr>
            <a:spLocks noGrp="1"/>
          </p:cNvSpPr>
          <p:nvPr>
            <p:ph idx="4294967295"/>
          </p:nvPr>
        </p:nvSpPr>
        <p:spPr>
          <a:xfrm>
            <a:off x="694481" y="1789113"/>
            <a:ext cx="6288088" cy="5156200"/>
          </a:xfrm>
        </p:spPr>
        <p:txBody>
          <a:bodyPr>
            <a:noAutofit/>
          </a:bodyPr>
          <a:lstStyle/>
          <a:p>
            <a:pPr marL="0" indent="0" algn="just">
              <a:buNone/>
            </a:pPr>
            <a:r>
              <a:rPr lang="ru-RU" sz="2200" dirty="0" smtClean="0"/>
              <a:t>Голубые поля – необычный фотопроект, похожий на красивую фантазию художника, автором которого стал шотландский фотограф </a:t>
            </a:r>
            <a:r>
              <a:rPr lang="ru-RU" sz="2200" dirty="0" err="1" smtClean="0"/>
              <a:t>Саймон</a:t>
            </a:r>
            <a:r>
              <a:rPr lang="ru-RU" sz="2200" dirty="0" smtClean="0"/>
              <a:t> </a:t>
            </a:r>
            <a:r>
              <a:rPr lang="ru-RU" sz="2200" dirty="0" err="1" smtClean="0"/>
              <a:t>Баттерворт</a:t>
            </a:r>
            <a:r>
              <a:rPr lang="ru-RU" sz="2200" dirty="0" smtClean="0"/>
              <a:t>. Запечатленные с помощью аэрофотосъемки водоемы на западе Австралии выглядят очень сюрреалистично, словно это вовсе не фотографии, а акварельные картины, изображающие абстрактные узоры. </a:t>
            </a:r>
            <a:r>
              <a:rPr lang="ru-RU" sz="2200" dirty="0" smtClean="0"/>
              <a:t>Отражающие </a:t>
            </a:r>
            <a:r>
              <a:rPr lang="ru-RU" sz="2200" dirty="0" smtClean="0"/>
              <a:t>небесную лазурь соляные поля были сняты фотографом из самолета на высоте около 1500 метров в районе заброшенного города "Бесполезная петля", что в заливе Шарк, самой западной точке материковой части Австралии.</a:t>
            </a:r>
            <a:endParaRPr lang="ru-RU" sz="22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3801" y="3363410"/>
            <a:ext cx="3979545" cy="2651372"/>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9831" y="1137018"/>
            <a:ext cx="2246415" cy="3369623"/>
          </a:xfrm>
          <a:prstGeom prst="rect">
            <a:avLst/>
          </a:prstGeom>
          <a:ln>
            <a:noFill/>
          </a:ln>
          <a:effectLst>
            <a:softEdge rad="112500"/>
          </a:effectLst>
        </p:spPr>
      </p:pic>
    </p:spTree>
    <p:extLst>
      <p:ext uri="{BB962C8B-B14F-4D97-AF65-F5344CB8AC3E}">
        <p14:creationId xmlns:p14="http://schemas.microsoft.com/office/powerpoint/2010/main" val="3473609750"/>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307940" y="982662"/>
            <a:ext cx="9601200" cy="1303337"/>
          </a:xfrm>
        </p:spPr>
        <p:txBody>
          <a:bodyPr>
            <a:normAutofit fontScale="90000"/>
          </a:bodyPr>
          <a:lstStyle/>
          <a:p>
            <a:pPr algn="ctr"/>
            <a:r>
              <a:rPr lang="ru-RU" dirty="0" smtClean="0"/>
              <a:t>Цветные скалы </a:t>
            </a:r>
            <a:r>
              <a:rPr lang="ru-RU" dirty="0" err="1" smtClean="0"/>
              <a:t>Чжанъе</a:t>
            </a:r>
            <a:r>
              <a:rPr lang="ru-RU" dirty="0" smtClean="0"/>
              <a:t> </a:t>
            </a:r>
            <a:r>
              <a:rPr lang="ru-RU" dirty="0" err="1" smtClean="0"/>
              <a:t>Данксиа</a:t>
            </a:r>
            <a:r>
              <a:rPr lang="ru-RU" dirty="0" smtClean="0"/>
              <a:t>, Китай </a:t>
            </a:r>
            <a:br>
              <a:rPr lang="ru-RU" dirty="0" smtClean="0"/>
            </a:br>
            <a:r>
              <a:rPr lang="ru-RU" dirty="0" smtClean="0"/>
              <a:t/>
            </a:r>
            <a:br>
              <a:rPr lang="ru-RU" dirty="0" smtClean="0"/>
            </a:br>
            <a:endParaRPr lang="ru-RU" dirty="0"/>
          </a:p>
        </p:txBody>
      </p:sp>
      <p:sp>
        <p:nvSpPr>
          <p:cNvPr id="3" name="Объект 2"/>
          <p:cNvSpPr>
            <a:spLocks noGrp="1"/>
          </p:cNvSpPr>
          <p:nvPr>
            <p:ph idx="4294967295"/>
          </p:nvPr>
        </p:nvSpPr>
        <p:spPr>
          <a:xfrm>
            <a:off x="702913" y="1634331"/>
            <a:ext cx="4482546" cy="4351337"/>
          </a:xfrm>
        </p:spPr>
        <p:txBody>
          <a:bodyPr>
            <a:normAutofit fontScale="92500"/>
          </a:bodyPr>
          <a:lstStyle/>
          <a:p>
            <a:pPr marL="0" indent="0" algn="just">
              <a:buNone/>
            </a:pPr>
            <a:r>
              <a:rPr lang="ru-RU" dirty="0" smtClean="0"/>
              <a:t>Уникальные цветные скалы </a:t>
            </a:r>
            <a:r>
              <a:rPr lang="ru-RU" dirty="0" err="1" smtClean="0"/>
              <a:t>Чжанъе</a:t>
            </a:r>
            <a:r>
              <a:rPr lang="ru-RU" dirty="0" smtClean="0"/>
              <a:t> </a:t>
            </a:r>
            <a:r>
              <a:rPr lang="ru-RU" dirty="0" err="1" smtClean="0"/>
              <a:t>Данксиа</a:t>
            </a:r>
            <a:r>
              <a:rPr lang="ru-RU" dirty="0" smtClean="0"/>
              <a:t> находятся в Китае, в провинции </a:t>
            </a:r>
            <a:r>
              <a:rPr lang="ru-RU" dirty="0" err="1" smtClean="0"/>
              <a:t>Ганьсу</a:t>
            </a:r>
            <a:r>
              <a:rPr lang="ru-RU" dirty="0" smtClean="0"/>
              <a:t>. Цветные скалы состоят из красных песчаников и конгломератов в основном мелового периода. Такие образования являются уникальным типом петрографической геоморфологии, существующие только здесь. Цветные скалы включены в Список Всемирного наследия.</a:t>
            </a:r>
          </a:p>
          <a:p>
            <a:pPr algn="just"/>
            <a:endParaRPr lang="ru-RU" dirty="0" smtClean="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6622" y="1634331"/>
            <a:ext cx="6017545" cy="45131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8211513"/>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Вывод </a:t>
            </a:r>
            <a:endParaRPr lang="ru-RU" dirty="0"/>
          </a:p>
        </p:txBody>
      </p:sp>
      <p:sp>
        <p:nvSpPr>
          <p:cNvPr id="3" name="Объект 2"/>
          <p:cNvSpPr>
            <a:spLocks noGrp="1"/>
          </p:cNvSpPr>
          <p:nvPr>
            <p:ph idx="1"/>
          </p:nvPr>
        </p:nvSpPr>
        <p:spPr>
          <a:xfrm>
            <a:off x="1295402" y="2459620"/>
            <a:ext cx="9601196" cy="3318936"/>
          </a:xfrm>
        </p:spPr>
        <p:txBody>
          <a:bodyPr/>
          <a:lstStyle/>
          <a:p>
            <a:pPr marL="0" indent="0" algn="just">
              <a:buNone/>
            </a:pPr>
            <a:r>
              <a:rPr lang="ru-RU" dirty="0" smtClean="0"/>
              <a:t>В целом природа нашей планеты представляет большие потенциальные возможности для развития экотуризма: разнообразие, уникальность, привлекательность и обширность российских ландшафтов, еще не охваченных процессами урбанизации, интенсивным сельскохозяйственным производством и т.п., весьма велики.</a:t>
            </a:r>
          </a:p>
          <a:p>
            <a:pPr marL="0" indent="0" algn="just">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4043" y="4365440"/>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37309906"/>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Список использованной литературы </a:t>
            </a:r>
            <a:endParaRPr lang="ru-RU" dirty="0"/>
          </a:p>
        </p:txBody>
      </p:sp>
      <p:sp>
        <p:nvSpPr>
          <p:cNvPr id="3" name="Объект 2"/>
          <p:cNvSpPr>
            <a:spLocks noGrp="1"/>
          </p:cNvSpPr>
          <p:nvPr>
            <p:ph idx="1"/>
          </p:nvPr>
        </p:nvSpPr>
        <p:spPr/>
        <p:txBody>
          <a:bodyPr/>
          <a:lstStyle/>
          <a:p>
            <a:r>
              <a:rPr lang="en-US" dirty="0" smtClean="0">
                <a:hlinkClick r:id="rId2"/>
              </a:rPr>
              <a:t>https://infourok.ru/issledovatelskaya-rabota-samie-krasivie-i-udivitelnie-mesta-rossii-1838796.html</a:t>
            </a:r>
            <a:endParaRPr lang="ru-RU" dirty="0" smtClean="0"/>
          </a:p>
          <a:p>
            <a:r>
              <a:rPr lang="en-US" dirty="0" smtClean="0">
                <a:hlinkClick r:id="rId3"/>
              </a:rPr>
              <a:t>https://www.moya-planeta.ru/reports/view/neobychnye_mesta_planety_kotorye_stoit_uvidet_20441/</a:t>
            </a:r>
            <a:endParaRPr lang="ru-RU" dirty="0" smtClean="0"/>
          </a:p>
          <a:p>
            <a:pPr marL="0" indent="0">
              <a:buNone/>
            </a:pPr>
            <a:endParaRPr lang="ru-RU" dirty="0" smtClean="0"/>
          </a:p>
          <a:p>
            <a:endParaRPr lang="ru-RU" dirty="0"/>
          </a:p>
        </p:txBody>
      </p:sp>
    </p:spTree>
    <p:extLst>
      <p:ext uri="{BB962C8B-B14F-4D97-AF65-F5344CB8AC3E}">
        <p14:creationId xmlns:p14="http://schemas.microsoft.com/office/powerpoint/2010/main" val="2508509617"/>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7078" y="706338"/>
            <a:ext cx="10233310" cy="4351338"/>
          </a:xfrm>
        </p:spPr>
        <p:txBody>
          <a:bodyPr/>
          <a:lstStyle/>
          <a:p>
            <a:pPr marL="0" indent="0" algn="just">
              <a:buNone/>
            </a:pPr>
            <a:r>
              <a:rPr lang="ru-RU" dirty="0" smtClean="0"/>
              <a:t>"Куда вы посоветуете мне отправиться? " </a:t>
            </a:r>
            <a:r>
              <a:rPr lang="ru-RU" dirty="0" smtClean="0"/>
              <a:t>- </a:t>
            </a:r>
            <a:r>
              <a:rPr lang="ru-RU" dirty="0" smtClean="0"/>
              <a:t>спросил Маленький принц географа</a:t>
            </a:r>
            <a:r>
              <a:rPr lang="ru-RU" dirty="0" smtClean="0"/>
              <a:t>. "</a:t>
            </a:r>
            <a:r>
              <a:rPr lang="ru-RU" dirty="0" smtClean="0"/>
              <a:t>Посетите планету Земля, </a:t>
            </a:r>
            <a:r>
              <a:rPr lang="ru-RU" dirty="0" smtClean="0"/>
              <a:t>- ответил </a:t>
            </a:r>
            <a:r>
              <a:rPr lang="ru-RU" dirty="0" smtClean="0"/>
              <a:t>географ. </a:t>
            </a:r>
            <a:r>
              <a:rPr lang="ru-RU" dirty="0" smtClean="0"/>
              <a:t>-У </a:t>
            </a:r>
            <a:r>
              <a:rPr lang="ru-RU" dirty="0" smtClean="0"/>
              <a:t>нее неплохая репутация". Земля </a:t>
            </a:r>
            <a:r>
              <a:rPr lang="ru-RU" dirty="0" smtClean="0"/>
              <a:t>- </a:t>
            </a:r>
            <a:r>
              <a:rPr lang="ru-RU" dirty="0" smtClean="0"/>
              <a:t>планета животных и растений не в меньшей степени, чем планета людей. И хочется предупредить: "Люди! Берегите все живое на Земле!</a:t>
            </a:r>
          </a:p>
          <a:p>
            <a:pPr marL="0" indent="0" algn="r">
              <a:buNone/>
            </a:pPr>
            <a:r>
              <a:rPr lang="ru-RU" dirty="0" smtClean="0"/>
              <a:t>Антуана де Сент-Экзюпери </a:t>
            </a:r>
            <a:endParaRPr lang="ru-RU" dirty="0"/>
          </a:p>
        </p:txBody>
      </p:sp>
      <p:pic>
        <p:nvPicPr>
          <p:cNvPr id="1026" name="Picture 2" descr="ÐÐ°ÑÑÐ¸Ð½ÐºÐ¸ Ð¿Ð¾ Ð·Ð°Ð¿ÑÐ¾ÑÑ Ð¼Ð°Ð»ÐµÐ½ÑÐºÐ¸Ð¹ Ð¿ÑÐ¸Ð½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3007" y="2963030"/>
            <a:ext cx="4800298" cy="32562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725234"/>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191229" y="751470"/>
            <a:ext cx="9601200" cy="1304925"/>
          </a:xfrm>
        </p:spPr>
        <p:txBody>
          <a:bodyPr>
            <a:normAutofit fontScale="90000"/>
          </a:bodyPr>
          <a:lstStyle/>
          <a:p>
            <a:pPr algn="ctr"/>
            <a:r>
              <a:rPr lang="ru-RU" dirty="0" smtClean="0"/>
              <a:t>Озеро </a:t>
            </a:r>
            <a:r>
              <a:rPr lang="ru-RU" dirty="0" err="1" smtClean="0"/>
              <a:t>Ретба</a:t>
            </a:r>
            <a:r>
              <a:rPr lang="ru-RU" dirty="0" smtClean="0"/>
              <a:t>, Сенегал</a:t>
            </a:r>
            <a:br>
              <a:rPr lang="ru-RU" dirty="0" smtClean="0"/>
            </a:br>
            <a:endParaRPr lang="ru-RU" dirty="0"/>
          </a:p>
        </p:txBody>
      </p:sp>
      <p:sp>
        <p:nvSpPr>
          <p:cNvPr id="3" name="Объект 2"/>
          <p:cNvSpPr>
            <a:spLocks noGrp="1"/>
          </p:cNvSpPr>
          <p:nvPr>
            <p:ph idx="4294967295"/>
          </p:nvPr>
        </p:nvSpPr>
        <p:spPr>
          <a:xfrm>
            <a:off x="678466" y="1403933"/>
            <a:ext cx="5313363" cy="5145087"/>
          </a:xfrm>
        </p:spPr>
        <p:txBody>
          <a:bodyPr>
            <a:normAutofit/>
          </a:bodyPr>
          <a:lstStyle/>
          <a:p>
            <a:pPr marL="0" indent="0" algn="just">
              <a:buNone/>
            </a:pPr>
            <a:r>
              <a:rPr lang="ru-RU" sz="2400" dirty="0" smtClean="0"/>
              <a:t>Отправляясь в Сенегал, стоит понимать, что красочных достопримечательностей там настолько много, что посетить все за раз вряд ли удастся. Но что определенно стоит вашего внимания, так это загадочное «розовое озеро» — </a:t>
            </a:r>
            <a:r>
              <a:rPr lang="ru-RU" sz="2400" dirty="0" err="1" smtClean="0"/>
              <a:t>Ретба</a:t>
            </a:r>
            <a:r>
              <a:rPr lang="ru-RU" sz="2400" dirty="0" smtClean="0"/>
              <a:t> – одно из красивейших мест на Земле. Выглядит оно точно картинка из детской книжки — белоснежные берега и розовая вода. За такую необычную окраску ответственны древнейшие </a:t>
            </a:r>
            <a:r>
              <a:rPr lang="ru-RU" sz="2400" dirty="0" err="1" smtClean="0"/>
              <a:t>цианобактерии</a:t>
            </a:r>
            <a:r>
              <a:rPr lang="ru-RU" sz="2400" dirty="0" smtClean="0"/>
              <a:t>, обитающие в соленом озере.</a:t>
            </a:r>
          </a:p>
          <a:p>
            <a:endParaRPr lang="ru-RU" dirty="0" smtClean="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1986792"/>
            <a:ext cx="5319066" cy="29919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33904096"/>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590800" y="614363"/>
            <a:ext cx="9601200" cy="1303337"/>
          </a:xfrm>
        </p:spPr>
        <p:txBody>
          <a:bodyPr>
            <a:normAutofit fontScale="90000"/>
          </a:bodyPr>
          <a:lstStyle/>
          <a:p>
            <a:pPr algn="ctr"/>
            <a:r>
              <a:rPr lang="ru-RU" dirty="0" smtClean="0"/>
              <a:t>Пещера </a:t>
            </a:r>
            <a:r>
              <a:rPr lang="ru-RU" dirty="0" err="1" smtClean="0"/>
              <a:t>Шондонг</a:t>
            </a:r>
            <a:r>
              <a:rPr lang="ru-RU" dirty="0" smtClean="0"/>
              <a:t>, Вьетнам</a:t>
            </a:r>
            <a:br>
              <a:rPr lang="ru-RU" dirty="0" smtClean="0"/>
            </a:br>
            <a:endParaRPr lang="ru-RU" dirty="0"/>
          </a:p>
        </p:txBody>
      </p:sp>
      <p:sp>
        <p:nvSpPr>
          <p:cNvPr id="3" name="Объект 2"/>
          <p:cNvSpPr>
            <a:spLocks noGrp="1"/>
          </p:cNvSpPr>
          <p:nvPr>
            <p:ph idx="4294967295"/>
          </p:nvPr>
        </p:nvSpPr>
        <p:spPr>
          <a:xfrm>
            <a:off x="729205" y="1343168"/>
            <a:ext cx="4783585" cy="4351338"/>
          </a:xfrm>
        </p:spPr>
        <p:txBody>
          <a:bodyPr>
            <a:noAutofit/>
          </a:bodyPr>
          <a:lstStyle/>
          <a:p>
            <a:pPr marL="0" indent="0" algn="just">
              <a:buNone/>
            </a:pPr>
            <a:r>
              <a:rPr lang="ru-RU" sz="2200" dirty="0" smtClean="0"/>
              <a:t>Расположенная во вьетнамской провинции </a:t>
            </a:r>
            <a:r>
              <a:rPr lang="ru-RU" sz="2200" dirty="0" err="1" smtClean="0"/>
              <a:t>Куангбинь</a:t>
            </a:r>
            <a:r>
              <a:rPr lang="ru-RU" sz="2200" dirty="0" smtClean="0"/>
              <a:t>, пещера </a:t>
            </a:r>
            <a:r>
              <a:rPr lang="ru-RU" sz="2200" dirty="0" err="1" smtClean="0"/>
              <a:t>Шондонг</a:t>
            </a:r>
            <a:r>
              <a:rPr lang="ru-RU" sz="2200" dirty="0" smtClean="0"/>
              <a:t> считается самой крупной в мире. Здесь можно увидеть проходы высотой до 200 метров и шириной до 150 метров. </a:t>
            </a:r>
          </a:p>
          <a:p>
            <a:pPr marL="0" indent="0" algn="just">
              <a:buNone/>
            </a:pPr>
            <a:r>
              <a:rPr lang="ru-RU" sz="2200" dirty="0" smtClean="0"/>
              <a:t>Кроме того, путешественники остаются в восторге от подземной реки, а также растений под отверстиями в сводах пещеры, из-за которых внутрь пробивается солнечный свет. Чтобы посмотреть на пещеру, отправляйтесь в Национальный парк </a:t>
            </a:r>
            <a:r>
              <a:rPr lang="ru-RU" sz="2200" dirty="0" err="1" smtClean="0"/>
              <a:t>Фонгня-Кебанг</a:t>
            </a:r>
            <a:r>
              <a:rPr lang="ru-RU" sz="2200" dirty="0" smtClean="0"/>
              <a:t>.</a:t>
            </a:r>
          </a:p>
          <a:p>
            <a:pPr algn="just"/>
            <a:endParaRPr lang="ru-RU" sz="2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91" y="1917864"/>
            <a:ext cx="5394648" cy="32019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88506813"/>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271287" y="625274"/>
            <a:ext cx="9601200" cy="1303338"/>
          </a:xfrm>
        </p:spPr>
        <p:txBody>
          <a:bodyPr>
            <a:normAutofit fontScale="90000"/>
          </a:bodyPr>
          <a:lstStyle/>
          <a:p>
            <a:pPr algn="ctr"/>
            <a:r>
              <a:rPr lang="ru-RU" dirty="0" smtClean="0"/>
              <a:t>Солончак </a:t>
            </a:r>
            <a:r>
              <a:rPr lang="ru-RU" dirty="0" err="1" smtClean="0"/>
              <a:t>Уюни</a:t>
            </a:r>
            <a:r>
              <a:rPr lang="ru-RU" dirty="0" smtClean="0"/>
              <a:t>, Боливия</a:t>
            </a:r>
            <a:br>
              <a:rPr lang="ru-RU" dirty="0" smtClean="0"/>
            </a:br>
            <a:endParaRPr lang="ru-RU" dirty="0"/>
          </a:p>
        </p:txBody>
      </p:sp>
      <p:sp>
        <p:nvSpPr>
          <p:cNvPr id="3" name="Объект 2"/>
          <p:cNvSpPr>
            <a:spLocks noGrp="1"/>
          </p:cNvSpPr>
          <p:nvPr>
            <p:ph idx="4294967295"/>
          </p:nvPr>
        </p:nvSpPr>
        <p:spPr>
          <a:xfrm>
            <a:off x="650850" y="1458252"/>
            <a:ext cx="4743450" cy="4114800"/>
          </a:xfrm>
        </p:spPr>
        <p:txBody>
          <a:bodyPr>
            <a:noAutofit/>
          </a:bodyPr>
          <a:lstStyle/>
          <a:p>
            <a:pPr marL="0" indent="0" algn="just">
              <a:buNone/>
            </a:pPr>
            <a:r>
              <a:rPr lang="ru-RU" sz="2200" dirty="0" smtClean="0"/>
              <a:t>Перечисляя самые необычные места в мире, нельзя не вспомнить про </a:t>
            </a:r>
            <a:r>
              <a:rPr lang="ru-RU" sz="2200" dirty="0" err="1" smtClean="0"/>
              <a:t>Салар</a:t>
            </a:r>
            <a:r>
              <a:rPr lang="ru-RU" sz="2200" dirty="0" smtClean="0"/>
              <a:t>-де-</a:t>
            </a:r>
            <a:r>
              <a:rPr lang="ru-RU" sz="2200" dirty="0" err="1" smtClean="0"/>
              <a:t>Уюни</a:t>
            </a:r>
            <a:r>
              <a:rPr lang="ru-RU" sz="2200" dirty="0" smtClean="0"/>
              <a:t>. Природная жемчужина Боливии, </a:t>
            </a:r>
            <a:r>
              <a:rPr lang="ru-RU" sz="2200" dirty="0" err="1" smtClean="0"/>
              <a:t>Уюни</a:t>
            </a:r>
            <a:r>
              <a:rPr lang="ru-RU" sz="2200" dirty="0" smtClean="0"/>
              <a:t> — солончак, то есть высохшее соленое озеро. Настоящим чудом природы оно становится в сезон дождей. Покрываясь тонким слоем воды, соленая поверхность превращается в самое большое природное зеркало в мире. В погожий день в этом «зеркале» отражается ясное боливийское небо — идеальный фон для фото</a:t>
            </a:r>
            <a:r>
              <a:rPr lang="ru-RU" sz="2200" dirty="0" smtClean="0"/>
              <a:t>.</a:t>
            </a:r>
            <a:endParaRPr lang="ru-RU" sz="2200" dirty="0" smtClean="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594" y="1782411"/>
            <a:ext cx="5781169" cy="34664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7864665"/>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190263" y="547568"/>
            <a:ext cx="9601200" cy="1303337"/>
          </a:xfrm>
        </p:spPr>
        <p:txBody>
          <a:bodyPr>
            <a:normAutofit fontScale="90000"/>
          </a:bodyPr>
          <a:lstStyle/>
          <a:p>
            <a:pPr algn="ctr"/>
            <a:r>
              <a:rPr lang="ru-RU" dirty="0" smtClean="0"/>
              <a:t>Светящаяся вода на Мальдивах</a:t>
            </a:r>
            <a:br>
              <a:rPr lang="ru-RU" dirty="0" smtClean="0"/>
            </a:br>
            <a:endParaRPr lang="ru-RU" dirty="0"/>
          </a:p>
        </p:txBody>
      </p:sp>
      <p:sp>
        <p:nvSpPr>
          <p:cNvPr id="3" name="Объект 2"/>
          <p:cNvSpPr>
            <a:spLocks noGrp="1"/>
          </p:cNvSpPr>
          <p:nvPr>
            <p:ph idx="4294967295"/>
          </p:nvPr>
        </p:nvSpPr>
        <p:spPr>
          <a:xfrm>
            <a:off x="671331" y="1458049"/>
            <a:ext cx="4008438" cy="5226050"/>
          </a:xfrm>
        </p:spPr>
        <p:txBody>
          <a:bodyPr>
            <a:normAutofit/>
          </a:bodyPr>
          <a:lstStyle/>
          <a:p>
            <a:pPr marL="0" indent="0" algn="just">
              <a:buNone/>
            </a:pPr>
            <a:r>
              <a:rPr lang="ru-RU" sz="2200" dirty="0" smtClean="0"/>
              <a:t>Самые удивительные места мира можно найти и в популярных местах отдыха, главное – знать, куда и когда смотреть. </a:t>
            </a:r>
            <a:r>
              <a:rPr lang="ru-RU" sz="2200" dirty="0" err="1" smtClean="0"/>
              <a:t>Мальдьвы</a:t>
            </a:r>
            <a:r>
              <a:rPr lang="ru-RU" sz="2200" dirty="0" smtClean="0"/>
              <a:t> – райское место, но об одной из его граней вы возможно ещё не знали. На Мальдивах уникальное «звездное небо» появляется прямиком в океане! Происходит это благодаря люминесцирующему планктону, населяющему воды у острова </a:t>
            </a:r>
            <a:r>
              <a:rPr lang="ru-RU" sz="2200" dirty="0" err="1" smtClean="0"/>
              <a:t>Ваадху</a:t>
            </a:r>
            <a:r>
              <a:rPr lang="ru-RU" sz="2200" dirty="0" smtClean="0"/>
              <a:t>. Невероятное место</a:t>
            </a:r>
            <a:r>
              <a:rPr lang="ru-RU" sz="2200" dirty="0" smtClean="0"/>
              <a:t>!</a:t>
            </a:r>
            <a:endParaRPr lang="ru-RU" sz="2200" dirty="0" smtClean="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1721" y="1574170"/>
            <a:ext cx="6596176" cy="3710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15574171"/>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458411" y="767943"/>
            <a:ext cx="9601200" cy="1303337"/>
          </a:xfrm>
        </p:spPr>
        <p:txBody>
          <a:bodyPr>
            <a:normAutofit fontScale="90000"/>
          </a:bodyPr>
          <a:lstStyle/>
          <a:p>
            <a:r>
              <a:rPr lang="ru-RU" dirty="0" smtClean="0"/>
              <a:t>Разноцветные дюны в парке </a:t>
            </a:r>
            <a:r>
              <a:rPr lang="ru-RU" dirty="0" err="1" smtClean="0"/>
              <a:t>Лассен</a:t>
            </a:r>
            <a:r>
              <a:rPr lang="ru-RU" dirty="0" smtClean="0"/>
              <a:t>, США</a:t>
            </a:r>
            <a:br>
              <a:rPr lang="ru-RU" dirty="0" smtClean="0"/>
            </a:br>
            <a:endParaRPr lang="ru-RU" dirty="0"/>
          </a:p>
        </p:txBody>
      </p:sp>
      <p:sp>
        <p:nvSpPr>
          <p:cNvPr id="3" name="Объект 2"/>
          <p:cNvSpPr>
            <a:spLocks noGrp="1"/>
          </p:cNvSpPr>
          <p:nvPr>
            <p:ph idx="4294967295"/>
          </p:nvPr>
        </p:nvSpPr>
        <p:spPr>
          <a:xfrm>
            <a:off x="810227" y="1647743"/>
            <a:ext cx="4259483" cy="4351338"/>
          </a:xfrm>
        </p:spPr>
        <p:txBody>
          <a:bodyPr>
            <a:noAutofit/>
          </a:bodyPr>
          <a:lstStyle/>
          <a:p>
            <a:pPr marL="0" indent="0" algn="just">
              <a:buNone/>
            </a:pPr>
            <a:r>
              <a:rPr lang="ru-RU" sz="2200" dirty="0" smtClean="0"/>
              <a:t>А это разноцветное геологическое формирование уже давным-давно заслужило славу неземного и одного из красивейших мест мира. Дюны расположены у конуса древнего спящего вулкана на территории национального парка </a:t>
            </a:r>
            <a:r>
              <a:rPr lang="ru-RU" sz="2200" dirty="0" err="1" smtClean="0"/>
              <a:t>Лассен</a:t>
            </a:r>
            <a:r>
              <a:rPr lang="ru-RU" sz="2200" dirty="0" smtClean="0"/>
              <a:t>.</a:t>
            </a:r>
          </a:p>
          <a:p>
            <a:pPr marL="0" indent="0" algn="just">
              <a:buNone/>
            </a:pPr>
            <a:r>
              <a:rPr lang="ru-RU" sz="2200" dirty="0" smtClean="0"/>
              <a:t>Их необычная расцветка появилась из-за окисления пепла, оседавшего прямиком на потоки лавы во время извержения.</a:t>
            </a:r>
          </a:p>
          <a:p>
            <a:pPr algn="just"/>
            <a:endParaRPr lang="ru-RU" sz="2200" dirty="0" smtClean="0"/>
          </a:p>
          <a:p>
            <a:pPr algn="just"/>
            <a:endParaRPr lang="ru-RU" sz="2200" dirty="0" smtClean="0"/>
          </a:p>
          <a:p>
            <a:pPr algn="just"/>
            <a:endParaRPr lang="ru-RU" sz="2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012" y="2071280"/>
            <a:ext cx="6229803" cy="3504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29700733"/>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44952" y="637312"/>
            <a:ext cx="10451939" cy="1303337"/>
          </a:xfrm>
        </p:spPr>
        <p:txBody>
          <a:bodyPr>
            <a:normAutofit fontScale="90000"/>
          </a:bodyPr>
          <a:lstStyle/>
          <a:p>
            <a:pPr algn="ctr"/>
            <a:r>
              <a:rPr lang="ru-RU" dirty="0" smtClean="0"/>
              <a:t>Удивительная пещера </a:t>
            </a:r>
            <a:r>
              <a:rPr lang="ru-RU" dirty="0" err="1" smtClean="0"/>
              <a:t>Проходна</a:t>
            </a:r>
            <a:r>
              <a:rPr lang="ru-RU" dirty="0" smtClean="0"/>
              <a:t> - Глаза Бога, Болгария </a:t>
            </a:r>
            <a:endParaRPr lang="ru-RU" dirty="0"/>
          </a:p>
        </p:txBody>
      </p:sp>
      <p:sp>
        <p:nvSpPr>
          <p:cNvPr id="3" name="Объект 2"/>
          <p:cNvSpPr>
            <a:spLocks noGrp="1"/>
          </p:cNvSpPr>
          <p:nvPr>
            <p:ph idx="4294967295"/>
          </p:nvPr>
        </p:nvSpPr>
        <p:spPr>
          <a:xfrm>
            <a:off x="844952" y="2039375"/>
            <a:ext cx="6696075" cy="4930775"/>
          </a:xfrm>
        </p:spPr>
        <p:txBody>
          <a:bodyPr>
            <a:normAutofit/>
          </a:bodyPr>
          <a:lstStyle/>
          <a:p>
            <a:pPr marL="0" indent="0" algn="just">
              <a:buNone/>
            </a:pPr>
            <a:r>
              <a:rPr lang="ru-RU" sz="2200" dirty="0" err="1" smtClean="0"/>
              <a:t>Проходна</a:t>
            </a:r>
            <a:r>
              <a:rPr lang="ru-RU" sz="2200" dirty="0" smtClean="0"/>
              <a:t> – это самая высокая пещера в Болгарии. Эта удивительная карстовая пещера представляет собой естественный скальный мост длиной 262 метра и шириной от 15 до 25 метров. В ней есть два входа, Большой и Малый, между которыми проложена тропа.</a:t>
            </a:r>
          </a:p>
          <a:p>
            <a:pPr marL="0" indent="0" algn="just">
              <a:buNone/>
            </a:pPr>
            <a:r>
              <a:rPr lang="ru-RU" sz="2200" dirty="0" smtClean="0"/>
              <a:t>Высота свода большого входа составляет 45 метров: это излюбленное место любителей экстремальных прыжков. Кроме того, пещера весьма популярна среди скалолазов. По окрестностям </a:t>
            </a:r>
            <a:r>
              <a:rPr lang="ru-RU" sz="2200" dirty="0" err="1" smtClean="0"/>
              <a:t>Проходны</a:t>
            </a:r>
            <a:r>
              <a:rPr lang="ru-RU" sz="2200" dirty="0" smtClean="0"/>
              <a:t> пролегают спортивные маршруты, которые считаются одними из труднейших в Болгарии.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3838" y="1408864"/>
            <a:ext cx="3536647" cy="44100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26276436"/>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17629" y="370773"/>
            <a:ext cx="10995949" cy="1303338"/>
          </a:xfrm>
        </p:spPr>
        <p:txBody>
          <a:bodyPr>
            <a:normAutofit fontScale="90000"/>
          </a:bodyPr>
          <a:lstStyle/>
          <a:p>
            <a:pPr algn="ctr"/>
            <a:r>
              <a:rPr lang="ru-RU" dirty="0" err="1" smtClean="0"/>
              <a:t>Вайтомо</a:t>
            </a:r>
            <a:r>
              <a:rPr lang="ru-RU" dirty="0" smtClean="0"/>
              <a:t> - пещеры светлячков в Новой Зеландии</a:t>
            </a:r>
            <a:endParaRPr lang="ru-RU" dirty="0"/>
          </a:p>
        </p:txBody>
      </p:sp>
      <p:sp>
        <p:nvSpPr>
          <p:cNvPr id="3" name="Объект 2"/>
          <p:cNvSpPr>
            <a:spLocks noGrp="1"/>
          </p:cNvSpPr>
          <p:nvPr>
            <p:ph idx="4294967295"/>
          </p:nvPr>
        </p:nvSpPr>
        <p:spPr>
          <a:xfrm>
            <a:off x="729203" y="1331993"/>
            <a:ext cx="5486400" cy="5329237"/>
          </a:xfrm>
        </p:spPr>
        <p:txBody>
          <a:bodyPr>
            <a:normAutofit/>
          </a:bodyPr>
          <a:lstStyle/>
          <a:p>
            <a:pPr marL="0" indent="0" algn="just">
              <a:buNone/>
            </a:pPr>
            <a:r>
              <a:rPr lang="ru-RU" sz="2200" dirty="0" smtClean="0"/>
              <a:t>Новая Зеландия - прекрасная страна, гордящаяся своими живописными пейзажами. Однако ее главные достопримечательности находятся не только на поверхности – она так же прекрасна и под землей. Доказательством этому служит знаменитый район </a:t>
            </a:r>
            <a:r>
              <a:rPr lang="ru-RU" sz="2200" dirty="0" err="1" smtClean="0"/>
              <a:t>Вайтомо</a:t>
            </a:r>
            <a:r>
              <a:rPr lang="ru-RU" sz="2200" dirty="0" smtClean="0"/>
              <a:t>, лежащий на одном их самых крупных островов государства. Он славится впечатляющими известняковыми пещерами, которые поражают сами по себе, но еще более особенными их делают многочисленные светлячки, которые выбрали эти подземные лабиринты в качестве своего дома. </a:t>
            </a:r>
            <a:endParaRPr lang="ru-RU" sz="2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6076" y="1939451"/>
            <a:ext cx="5200491" cy="3432324"/>
          </a:xfrm>
          <a:prstGeom prst="rect">
            <a:avLst/>
          </a:prstGeom>
          <a:ln>
            <a:noFill/>
          </a:ln>
          <a:effectLst>
            <a:softEdge rad="112500"/>
          </a:effectLst>
        </p:spPr>
      </p:pic>
    </p:spTree>
    <p:extLst>
      <p:ext uri="{BB962C8B-B14F-4D97-AF65-F5344CB8AC3E}">
        <p14:creationId xmlns:p14="http://schemas.microsoft.com/office/powerpoint/2010/main" val="2100511777"/>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105</TotalTime>
  <Words>877</Words>
  <Application>Microsoft Office PowerPoint</Application>
  <PresentationFormat>Широкоэкранный</PresentationFormat>
  <Paragraphs>36</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Garamond</vt:lpstr>
      <vt:lpstr>Times New Roman</vt:lpstr>
      <vt:lpstr>Натуральные материалы</vt:lpstr>
      <vt:lpstr>Государственное профессиональное образовательное учреждение «Читинский медицинский колледж»</vt:lpstr>
      <vt:lpstr>Презентация PowerPoint</vt:lpstr>
      <vt:lpstr>Озеро Ретба, Сенегал </vt:lpstr>
      <vt:lpstr>Пещера Шондонг, Вьетнам </vt:lpstr>
      <vt:lpstr>Солончак Уюни, Боливия </vt:lpstr>
      <vt:lpstr>Светящаяся вода на Мальдивах </vt:lpstr>
      <vt:lpstr>Разноцветные дюны в парке Лассен, США </vt:lpstr>
      <vt:lpstr>Удивительная пещера Проходна - Глаза Бога, Болгария </vt:lpstr>
      <vt:lpstr>Вайтомо - пещеры светлячков в Новой Зеландии</vt:lpstr>
      <vt:lpstr>Рыбацкая деревня в Китае, проигравшая схватку с природой</vt:lpstr>
      <vt:lpstr>Голубые соляные пруды от Саймона Баттерворта, Австралия</vt:lpstr>
      <vt:lpstr>Цветные скалы Чжанъе Данксиа, Китай   </vt:lpstr>
      <vt:lpstr>Вывод </vt:lpstr>
      <vt:lpstr>Список использованной литературы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профессиональное образовательное учреждение «Читинский медицинский колледж»</dc:title>
  <dc:creator>Пользователь Windows</dc:creator>
  <cp:lastModifiedBy>Преподаватель</cp:lastModifiedBy>
  <cp:revision>11</cp:revision>
  <dcterms:created xsi:type="dcterms:W3CDTF">2019-03-01T05:33:50Z</dcterms:created>
  <dcterms:modified xsi:type="dcterms:W3CDTF">2019-03-12T06:30:13Z</dcterms:modified>
</cp:coreProperties>
</file>