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6" r:id="rId3"/>
    <p:sldId id="267" r:id="rId4"/>
    <p:sldId id="264" r:id="rId5"/>
    <p:sldId id="265" r:id="rId6"/>
    <p:sldId id="274" r:id="rId7"/>
    <p:sldId id="275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6"/>
            <p14:sldId id="267"/>
            <p14:sldId id="264"/>
            <p14:sldId id="265"/>
            <p14:sldId id="274"/>
            <p14:sldId id="275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3AC"/>
    <a:srgbClr val="323A3C"/>
    <a:srgbClr val="8A5A4D"/>
    <a:srgbClr val="1A356C"/>
    <a:srgbClr val="7BA67C"/>
    <a:srgbClr val="F1F1F1"/>
    <a:srgbClr val="3A5896"/>
    <a:srgbClr val="8C8D9E"/>
    <a:srgbClr val="44668D"/>
    <a:srgbClr val="36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51990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 flipH="1">
            <a:off x="0" y="0"/>
            <a:ext cx="2590800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5279"/>
          <a:stretch/>
        </p:blipFill>
        <p:spPr>
          <a:xfrm>
            <a:off x="2590800" y="0"/>
            <a:ext cx="1514475" cy="685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5279"/>
          <a:stretch/>
        </p:blipFill>
        <p:spPr>
          <a:xfrm flipH="1">
            <a:off x="4103034" y="0"/>
            <a:ext cx="1514475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5279"/>
          <a:stretch/>
        </p:blipFill>
        <p:spPr>
          <a:xfrm>
            <a:off x="5622271" y="0"/>
            <a:ext cx="1514475" cy="6858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5279"/>
          <a:stretch/>
        </p:blipFill>
        <p:spPr>
          <a:xfrm flipH="1">
            <a:off x="7129743" y="0"/>
            <a:ext cx="1514475" cy="685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95236"/>
          <a:stretch/>
        </p:blipFill>
        <p:spPr>
          <a:xfrm>
            <a:off x="8644219" y="0"/>
            <a:ext cx="499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search/%D0%9F%D1%83%D1%81%D1%82%D1%8B%D0%BD%D1%8F+%D0%B1%D0%B5%D0%BB%D1%8B%D1%85+%D0%BF%D0%B5%D1%81%D0%BA%D0%BE%D0%B2/@32.3842237,-106.514222,14z/data=!3m1!4b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%D0%98%D0%B3%D1%83%D0%B0%D1%81%D1%83/@-25.695259,-54.4388549,17z/data=!3m1!4b1!4m5!3m4!1s0x94f6ea0ca3aa1b6d:0x917b75179c5e987e!8m2!3d-25.695259!4d-54.436666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search/%D1%81%D0%BA%D0%B0%D0%BB%D1%8B+%D1%87%D0%B6%D0%B0%D0%BD%D1%8A%D0%B5+%D0%B4%D0%B0%D0%BD%D1%8C%D1%81%D1%8F/@38.9175024,100.1911585,105742m/data=!3m1!1e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maps/place/Shengsi+Liedao/@30.7424466,122.437481,12.75z/data=!4m5!3m4!1s0x35acfed4638c9099:0xb6a40a988e98891e!8m2!3d30.734764!4d122.4435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%D0%9D%D0%B0%D0%B9%D0%BA%D0%B0,+%D0%A7%D0%B8%D1%85%D1%83%D0%B0%D1%85%D1%83%D0%B0,+%D0%9C%D0%B5%D0%BA%D1%81%D0%B8%D0%BA%D0%B0/@27.9207811,-106.7763794,6.96z/data=!4m5!3m4!1s0x86eb1e8e8d86a443:0xb32b512dfd40922f!8m2!3d27.8559178!4d-105.493201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%D0%9C%D0%B0%D0%BB%D1%8C%D0%B4%D0%B8%D0%B2%D1%8B/@3.109716,70.9961583,7z/data=!3m1!4b1!4m5!3m4!1s0x24b599bfaafb7bbd:0x414509e181956289!8m2!3d3.202778!4d73.2206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flipH="1">
            <a:off x="0" y="3677757"/>
            <a:ext cx="4800600" cy="1953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3677757"/>
            <a:ext cx="4336869" cy="195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smtClean="0">
                <a:ln w="0"/>
                <a:solidFill>
                  <a:srgbClr val="C00000"/>
                </a:solidFill>
                <a:latin typeface="+mn-lt"/>
              </a:rPr>
              <a:t>Моя планета</a:t>
            </a:r>
          </a:p>
          <a:p>
            <a:pPr algn="l"/>
            <a:r>
              <a:rPr lang="ru-RU" sz="900" b="1" dirty="0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Выполнил студент </a:t>
            </a:r>
          </a:p>
          <a:p>
            <a:pPr algn="l"/>
            <a:r>
              <a:rPr lang="ru-RU" sz="900" b="1" dirty="0" err="1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ЧТОТиБ</a:t>
            </a:r>
            <a:r>
              <a:rPr lang="ru-RU" sz="900" b="1" dirty="0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</a:t>
            </a:r>
            <a:r>
              <a:rPr lang="ru-RU" sz="900" dirty="0" err="1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Лысиков</a:t>
            </a:r>
            <a:r>
              <a:rPr lang="ru-RU" sz="900" dirty="0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Денис </a:t>
            </a:r>
          </a:p>
          <a:p>
            <a:pPr algn="l"/>
            <a:r>
              <a:rPr lang="ru-RU" sz="900" b="1" dirty="0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Группа </a:t>
            </a:r>
            <a:r>
              <a:rPr lang="ru-RU" sz="900" dirty="0" err="1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ИСиП</a:t>
            </a:r>
            <a:r>
              <a:rPr lang="ru-RU" sz="900" dirty="0" smtClean="0">
                <a:ln w="0"/>
                <a:solidFill>
                  <a:srgbClr val="C0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17-1</a:t>
            </a:r>
            <a:endParaRPr lang="en-US" sz="900" dirty="0">
              <a:ln w="0"/>
              <a:solidFill>
                <a:srgbClr val="C0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ÑÑÑÑÐ½Ñ ÐÐµÐ»ÑÑ ÐÐµÑÐºÐ¾Ð² Ð² ÐÑÑ-ÐÐµÐºÑÐ¸ÐºÐ¾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7201"/>
            <a:ext cx="9143999" cy="63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1" y="0"/>
            <a:ext cx="9144000" cy="5472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" y="-2"/>
            <a:ext cx="9143998" cy="54720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Пустыня Белых </a:t>
            </a:r>
            <a:r>
              <a:rPr lang="ru-RU" sz="3600" dirty="0" smtClean="0">
                <a:solidFill>
                  <a:schemeClr val="bg1"/>
                </a:solidFill>
              </a:rPr>
              <a:t>Песков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" name="Picture 4" descr="ÐÐ°ÑÑÐ¸Ð½ÐºÐ¸ Ð¿Ð¾ Ð·Ð°Ð¿ÑÐ¾ÑÑ Ð³ÑÐ³Ð» ÐºÐ°ÑÑÐ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32" y="6127647"/>
            <a:ext cx="593568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617023" cy="685800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 descr="ÐÑÑÑÑÐ½Ñ ÐÐµÐ»ÑÑ ÐÐµÑÐºÐ¾Ð² Ð² ÐÑÑ-ÐÐµÐºÑÐ¸ÐºÐ¾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8" y="1958692"/>
            <a:ext cx="3526972" cy="264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ÐÑÑÑÑÐ½Ñ ÐÐµÐ»ÑÑ ÐÐµÑÐºÐ¾Ð² Ð² ÐÑÑ-ÐÐµÐºÑÐ¸ÐºÐ¾. Ð¤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6" y="0"/>
            <a:ext cx="3526971" cy="2349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ÑÑÑÑÐ½Ñ ÐÐµÐ»ÑÑ ÐÐµÑÐºÐ¾Ð² Ð² ÐÑÑ-ÐÐµÐºÑÐ¸ÐºÐ¾. Ð¤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7" y="4407965"/>
            <a:ext cx="3526973" cy="2450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617023" cy="6858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Calibri Light" panose="020F0302020204030204" pitchFamily="34" charset="0"/>
              </a:rPr>
              <a:t>В самом центре долины </a:t>
            </a:r>
            <a:r>
              <a:rPr lang="ru-RU" sz="2200" dirty="0" err="1">
                <a:latin typeface="Calibri Light" panose="020F0302020204030204" pitchFamily="34" charset="0"/>
              </a:rPr>
              <a:t>Тулароза</a:t>
            </a:r>
            <a:r>
              <a:rPr lang="ru-RU" sz="2200" dirty="0">
                <a:latin typeface="Calibri Light" panose="020F0302020204030204" pitchFamily="34" charset="0"/>
              </a:rPr>
              <a:t> в американском штате Нью-Мексико находится одно из прекраснейших природных чудес мира </a:t>
            </a:r>
            <a:r>
              <a:rPr lang="ru-RU" sz="2200" dirty="0" smtClean="0">
                <a:latin typeface="Calibri Light" panose="020F0302020204030204" pitchFamily="34" charset="0"/>
              </a:rPr>
              <a:t>.</a:t>
            </a:r>
            <a:r>
              <a:rPr lang="ru-RU" sz="2200" dirty="0">
                <a:latin typeface="Calibri Light" panose="020F0302020204030204" pitchFamily="34" charset="0"/>
              </a:rPr>
              <a:t> </a:t>
            </a:r>
            <a:r>
              <a:rPr lang="ru-RU" sz="2200" dirty="0" smtClean="0">
                <a:latin typeface="Calibri Light" panose="020F0302020204030204" pitchFamily="34" charset="0"/>
              </a:rPr>
              <a:t> </a:t>
            </a:r>
            <a:r>
              <a:rPr lang="ru-RU" sz="2200" dirty="0">
                <a:latin typeface="Calibri Light" panose="020F0302020204030204" pitchFamily="34" charset="0"/>
              </a:rPr>
              <a:t>Е</a:t>
            </a:r>
            <a:r>
              <a:rPr lang="ru-RU" sz="2200" dirty="0" smtClean="0">
                <a:latin typeface="Calibri Light" panose="020F0302020204030204" pitchFamily="34" charset="0"/>
              </a:rPr>
              <a:t>жит </a:t>
            </a:r>
            <a:r>
              <a:rPr lang="ru-RU" sz="2200" dirty="0">
                <a:latin typeface="Calibri Light" panose="020F0302020204030204" pitchFamily="34" charset="0"/>
              </a:rPr>
              <a:t>она на высоте 1291 метров над уровнем моря в окружении гор Сан-Андреас и Сакраменто. Фарфоровая пустыня охватывает огромную площадь – более 710 км ² - и носит статус национального памятника США. К тому же она представляет собой самое большое </a:t>
            </a:r>
            <a:r>
              <a:rPr lang="ru-RU" sz="2200" dirty="0" smtClean="0">
                <a:latin typeface="Calibri Light" panose="020F0302020204030204" pitchFamily="34" charset="0"/>
              </a:rPr>
              <a:t>мельчайших </a:t>
            </a:r>
            <a:r>
              <a:rPr lang="ru-RU" sz="2200" dirty="0">
                <a:latin typeface="Calibri Light" panose="020F0302020204030204" pitchFamily="34" charset="0"/>
              </a:rPr>
              <a:t>гипсовых кристаллов. Обычно такие кристаллы растворяются в воде, но так как вода к пустыне не поступает, то гипс, который смывается ливнями с окружающих пустыню гор, оседает на поверхности долины в виде белоснежных песчинок. В отличие от обычного песка, такой песок лучше отражает солнечные лучи, что позволяет ходить по белесым дюнам босиком даже в самые знойные летние дни.</a:t>
            </a:r>
            <a:endParaRPr lang="ru-RU" sz="2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Ð¾Ð´Ð¾Ð¿Ð°Ð´Ñ ÐÐ³ÑÐ°ÑÑ Ð² ÐÑÐ°Ð·Ð¸Ð»Ð¸Ð¸. ÐÐ¸Ð´ ÑÐ²ÐµÑÑ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201"/>
            <a:ext cx="9144000" cy="63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 rot="10800000">
            <a:off x="0" y="1"/>
            <a:ext cx="9144000" cy="54720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-2"/>
            <a:ext cx="9144000" cy="547203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Водопады </a:t>
            </a:r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Игуасу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4" descr="ÐÐ°ÑÑÐ¸Ð½ÐºÐ¸ Ð¿Ð¾ Ð·Ð°Ð¿ÑÐ¾ÑÑ Ð³ÑÐ³Ð» ÐºÐ°ÑÑÐ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32" y="6092814"/>
            <a:ext cx="593568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8583" y="1"/>
            <a:ext cx="7571574" cy="4606834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583" y="1"/>
            <a:ext cx="7571574" cy="4606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alibri Light" panose="020F0302020204030204" pitchFamily="34" charset="0"/>
              </a:rPr>
              <a:t>Водопады </a:t>
            </a:r>
            <a:r>
              <a:rPr lang="ru-RU" sz="2200" dirty="0" err="1">
                <a:latin typeface="Calibri Light" panose="020F0302020204030204" pitchFamily="34" charset="0"/>
              </a:rPr>
              <a:t>Игуасу</a:t>
            </a:r>
            <a:r>
              <a:rPr lang="ru-RU" sz="2200" dirty="0">
                <a:latin typeface="Calibri Light" panose="020F0302020204030204" pitchFamily="34" charset="0"/>
              </a:rPr>
              <a:t> – огромный комплекс водопадов, расположенный на стыке государств Бразилия (штат Парана) и Аргентина (провинция </a:t>
            </a:r>
            <a:r>
              <a:rPr lang="ru-RU" sz="2200" dirty="0" err="1">
                <a:latin typeface="Calibri Light" panose="020F0302020204030204" pitchFamily="34" charset="0"/>
              </a:rPr>
              <a:t>Мисьонес</a:t>
            </a:r>
            <a:r>
              <a:rPr lang="ru-RU" sz="2200" dirty="0">
                <a:latin typeface="Calibri Light" panose="020F0302020204030204" pitchFamily="34" charset="0"/>
              </a:rPr>
              <a:t>), на пересечении рек Парана и </a:t>
            </a:r>
            <a:r>
              <a:rPr lang="ru-RU" sz="2200" dirty="0" err="1">
                <a:latin typeface="Calibri Light" panose="020F0302020204030204" pitchFamily="34" charset="0"/>
              </a:rPr>
              <a:t>Игуасу</a:t>
            </a:r>
            <a:r>
              <a:rPr lang="ru-RU" sz="2200" dirty="0">
                <a:latin typeface="Calibri Light" panose="020F0302020204030204" pitchFamily="34" charset="0"/>
              </a:rPr>
              <a:t>. Они раскинулись на территории граничащих между собой одноименных национальных парков (бразильского и аргентинского). Комплекс, имеющий форму полумесяца, состоит из множества водопадов, количество которых в зависимости от времени года и напора воды может достигать 275</a:t>
            </a:r>
            <a:r>
              <a:rPr lang="ru-RU" sz="2200" dirty="0" smtClean="0">
                <a:latin typeface="Calibri Light" panose="020F0302020204030204" pitchFamily="34" charset="0"/>
              </a:rPr>
              <a:t>. </a:t>
            </a:r>
            <a:r>
              <a:rPr lang="ru-RU" sz="2200" dirty="0">
                <a:latin typeface="Calibri Light" panose="020F0302020204030204" pitchFamily="34" charset="0"/>
              </a:rPr>
              <a:t>На всемирном конкурсе, проведенном 11 ноября 2011 года, </a:t>
            </a:r>
            <a:r>
              <a:rPr lang="ru-RU" sz="2200" dirty="0" err="1">
                <a:latin typeface="Calibri Light" panose="020F0302020204030204" pitchFamily="34" charset="0"/>
              </a:rPr>
              <a:t>Игуасу</a:t>
            </a:r>
            <a:r>
              <a:rPr lang="ru-RU" sz="2200" dirty="0">
                <a:latin typeface="Calibri Light" panose="020F0302020204030204" pitchFamily="34" charset="0"/>
              </a:rPr>
              <a:t> получили звание одних из семи природных чудес </a:t>
            </a:r>
            <a:r>
              <a:rPr lang="ru-RU" sz="2200" dirty="0" smtClean="0">
                <a:latin typeface="Calibri Light" panose="020F0302020204030204" pitchFamily="34" charset="0"/>
              </a:rPr>
              <a:t>мира. </a:t>
            </a:r>
            <a:r>
              <a:rPr lang="ru-RU" sz="2200" dirty="0">
                <a:latin typeface="Calibri Light" panose="020F0302020204030204" pitchFamily="34" charset="0"/>
              </a:rPr>
              <a:t>Водопады образовались после сильного вулканического извержения, в результате которого в земле образовалась большая расщелина. Возраст базальтовых отложений, сформировавшихся вследствие затвердевания лавы, составляет около 130-140 млн лет.</a:t>
            </a:r>
            <a:endParaRPr lang="ru-RU" sz="2200" dirty="0">
              <a:latin typeface="Calibri Light" panose="020F0302020204030204" pitchFamily="34" charset="0"/>
            </a:endParaRPr>
          </a:p>
        </p:txBody>
      </p:sp>
      <p:pic>
        <p:nvPicPr>
          <p:cNvPr id="10244" name="Picture 4" descr="ÐÐ¾Ð´Ð¾Ð¿Ð°Ð´Ñ ÐÐ³ÑÐ°ÑÑ Ð½Ð° ÑÐ°ÑÑÐ²ÐµÑÐµ. ÐÑÐ°Ð·Ð¸Ð»Ð¸Ñ, ÐÑÐ³ÐµÐ½ÑÐ¸Ð½Ð°. Ð¤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326" y="4767402"/>
            <a:ext cx="2873674" cy="209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Ð¾Ð´Ð¾Ð¿Ð°Ð´Ñ ÐÐ³ÑÐ°ÑÑ Ð² ÐÑÐ³ÐµÐ½ÑÐ¸Ð½Ðµ. Ð¤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98" y="4767402"/>
            <a:ext cx="3131981" cy="209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ÐÐ¾Ð´Ð¾Ð¿Ð°Ð´Ñ ÐÐ³ÑÐ°ÑÑ Ð²Ð¾ Ð²ÑÐµÐ¹ ÐºÑÐ°Ñ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7402"/>
            <a:ext cx="3153398" cy="2090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divitelno.com/images/11/raznotsvetnye-skaly-chzhan-e-dansya-kitaj/1-%D0%A0%D0%B0%D0%B7%D0%BD%D0%BE%D1%86%D0%B2%D0%B5%D1%82%D0%BD%D1%8B%D0%B5%20%D0%B3%D0%BE%D1%80%D1%8B%20%D0%A7%D0%B6%D0%B0%D0%BD%D1%8A%D0%B5%20%D0%94%D0%B0%D0%BD%D1%8C%D1%81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7201"/>
            <a:ext cx="9143999" cy="63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0"/>
            <a:ext cx="9133200" cy="5472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" y="-2"/>
            <a:ext cx="9133199" cy="54720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Разноцветные скалы </a:t>
            </a:r>
            <a:r>
              <a:rPr lang="ru-RU" sz="4000" dirty="0" err="1">
                <a:solidFill>
                  <a:schemeClr val="bg1"/>
                </a:solidFill>
              </a:rPr>
              <a:t>Чжанъе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</a:rPr>
              <a:t>Данься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ÐÐ°ÑÑÐ¸Ð½ÐºÐ¸ Ð¿Ð¾ Ð·Ð°Ð¿ÑÐ¾ÑÑ Ð³ÑÐ³Ð» ÐºÐ°ÑÑÐ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32" y="6153774"/>
            <a:ext cx="593568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4766" y="2349842"/>
            <a:ext cx="7924800" cy="450815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66" y="2357863"/>
            <a:ext cx="7924799" cy="4500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Calibri Light" panose="020F0302020204030204" pitchFamily="34" charset="0"/>
              </a:rPr>
              <a:t>	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Скалы </a:t>
            </a:r>
            <a:r>
              <a:rPr lang="ru-R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Чжанъе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Данься</a:t>
            </a:r>
            <a:r>
              <a:rPr lang="ru-RU" sz="2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 – уникальное скалистое формирование на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юго-востоке Китая,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признанное журналом </a:t>
            </a:r>
            <a:r>
              <a:rPr lang="ru-RU" sz="22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Chinese</a:t>
            </a:r>
            <a:r>
              <a:rPr lang="ru-RU" sz="2200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National</a:t>
            </a:r>
            <a:r>
              <a:rPr lang="ru-RU" sz="2200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Calibri Light" panose="020F0302020204030204" pitchFamily="34" charset="0"/>
              </a:rPr>
              <a:t>Geography</a:t>
            </a:r>
            <a:r>
              <a:rPr lang="ru-RU" sz="2200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одним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из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шести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самых живописных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ландшафтных образований.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Находится красочная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природная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достопримечательность в 30 км от города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Чжанъе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 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северо- западная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провинция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Ганьсу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в одноименном национальном геологическом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парке.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В 2010 году разноцветные горы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Чжанъе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Данься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попали под опеку Всемирного наследия </a:t>
            </a:r>
            <a:r>
              <a:rPr lang="ru-RU" sz="2200" dirty="0">
                <a:solidFill>
                  <a:srgbClr val="C00000"/>
                </a:solidFill>
                <a:latin typeface="Calibri Light" panose="020F0302020204030204" pitchFamily="34" charset="0"/>
              </a:rPr>
              <a:t>ЮНЕСКО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а в ноябре 2011 года весь живописный район получил статус национального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геопарка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Лучший период для посещения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геопарка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Чжанъе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Данься</a:t>
            </a:r>
            <a:r>
              <a:rPr lang="ru-RU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- с июня по сентябрь. Причем самого привлекательного вида разноцветные ландшафты приобретают на рассвете и перед закатом – в это время оттенки скал непрерывно меняются.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Ð Ð°Ð·Ð½Ð¾ÑÐ²ÐµÑÐ½ÑÐµ ÑÐºÐ°Ð»Ñ Ð§Ð¶Ð°Ð½ÑÐµ ÐÐ°Ð½ÑÑÑ, ÐÐ¸ÑÐ°Ð¹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4927" cy="234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 Ð°Ð·Ð½Ð¾ÑÐ²ÐµÑÐ½ÑÐµ ÑÐºÐ°Ð»Ñ Ð§Ð¶Ð°Ð½ÑÐµ ÐÐ°Ð½ÑÑÑ, ÐÐ¸ÑÐ°Ð¹. Ð¤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68" y="-8023"/>
            <a:ext cx="3539009" cy="2357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°Ð·Ð½Ð¾ÑÐ²ÐµÑÐ½ÑÐµ ÑÐºÐ°Ð»Ñ Ð§Ð¶Ð°Ð½ÑÐµ ÐÐ°Ð½ÑÑÑ, ÐÐ¸ÑÐ°Ð¹. Ð¤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95" y="-9855"/>
            <a:ext cx="3561806" cy="235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ÑÐ±Ð°ÑÐºÐ°Ñ Ð´ÐµÑÐµÐ²Ð½Ñ Ð² ÐÐ¸ÑÐ°Ðµ, Ð¿ÑÐ¾Ð¸Ð³ÑÐ°Ð²ÑÐ°Ñ ÑÑÐ²Ð°ÑÐºÑ Ñ Ð¿ÑÐ¸ÑÐ¾Ð´Ð¾Ð¹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93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7582"/>
            <a:ext cx="9154664" cy="631331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0"/>
            <a:ext cx="9133336" cy="54758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-41637"/>
            <a:ext cx="9154664" cy="61791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Неизвестная Рыбацкая деревня </a:t>
            </a:r>
            <a:r>
              <a:rPr lang="ru-RU" sz="4000" dirty="0">
                <a:solidFill>
                  <a:schemeClr val="bg1"/>
                </a:solidFill>
              </a:rPr>
              <a:t>в </a:t>
            </a:r>
            <a:r>
              <a:rPr lang="ru-RU" sz="4000" dirty="0" smtClean="0">
                <a:solidFill>
                  <a:schemeClr val="bg1"/>
                </a:solidFill>
              </a:rPr>
              <a:t>Китае</a:t>
            </a:r>
            <a:endParaRPr lang="ru-RU" sz="4000" dirty="0"/>
          </a:p>
        </p:txBody>
      </p:sp>
      <p:pic>
        <p:nvPicPr>
          <p:cNvPr id="18" name="Picture 4" descr="ÐÐ°ÑÑÐ¸Ð½ÐºÐ¸ Ð¿Ð¾ Ð·Ð°Ð¿ÑÐ¾ÑÑ Ð³ÑÐ³Ð» ÐºÐ°ÑÑÐ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72" y="6156959"/>
            <a:ext cx="593664" cy="6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49234" y="0"/>
            <a:ext cx="4676503" cy="685800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Ð ÑÐ±Ð°ÑÐºÐ°Ñ Ð´ÐµÑÐµÐ²Ð½Ñ Ð² ÐÐ¸ÑÐ°Ðµ, Ð¿ÑÐ¾Ð¸Ð³ÑÐ°Ð²ÑÐ°Ñ ÑÑÐ²Ð°ÑÐºÑ Ñ Ð¿ÑÐ¸ÑÐ¾Ð´Ð¾Ð¹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4688087"/>
            <a:ext cx="3518263" cy="2169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ÑÐ±Ð°ÑÐºÐ°Ñ Ð´ÐµÑÐµÐ²Ð½Ñ Ð² ÐÐ¸ÑÐ°Ðµ, Ð¿ÑÐ¾Ð¸Ð³ÑÐ°Ð²ÑÐ°Ñ ÑÑÐ²Ð°ÑÐºÑ Ñ Ð¿ÑÐ¸ÑÐ¾Ð´Ð¾Ð¹. Ð¤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2344044"/>
            <a:ext cx="3518263" cy="2344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 ÑÐ±Ð°ÑÐºÐ°Ñ Ð´ÐµÑÐµÐ²Ð½Ñ Ð² ÐÐ¸ÑÐ°Ðµ, Ð¿ÑÐ¾Ð¸Ð³ÑÐ°Ð²ÑÐ°Ñ ÑÑÐ²Ð°ÑÐºÑ Ñ Ð¿ÑÐ¸ÑÐ¾Ð´Ð¾Ð¹. Ð¤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37" y="0"/>
            <a:ext cx="3518263" cy="234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49235" y="0"/>
            <a:ext cx="4676502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Знакомьтесь. Это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ебольшая деревня, лежащая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на одном из 400 островов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Шенгси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расположенных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к востоку от китайской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  провинции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Чжэцзян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, уже десятки лет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заброшена людьми.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После того, как известный своим рыболовным промыслом городок покинули люди, нашедшие более удобные пути заработка на материке, он начал исчезать под натиском местной растительности, превращаясь в царство зелени. Растения медленно поглощают ветхие каменные здания, демонстрируя силу природы и создавая поистине фантастическое зрелище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Преобразование города особенно впечатляет, если учесть тот факт, что жители оставили его лишь в начале 90-х годов, а пустующие дома и разбитые окна уже полностью сливаются с процветающей зеленью. Так покинутый населенный пункт постепенно превращается из руин в зеленые джунгли, ставшие уже знаменитой местной достопримечательностью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4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соседними углами 5"/>
          <p:cNvSpPr/>
          <p:nvPr/>
        </p:nvSpPr>
        <p:spPr>
          <a:xfrm rot="10800000">
            <a:off x="0" y="0"/>
            <a:ext cx="9144000" cy="537209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ÐÐµÑÐµÑÐ° Ð³Ð¸Ð³Ð°Ð½ÑÑÐºÐ¸Ñ ÐºÑÐ¸ÑÑÐ°Ð»Ð»Ð¾Ð² Ð² ÐÐµÐºÑÐ¸ÐºÐµ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09"/>
            <a:ext cx="9144000" cy="63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37208"/>
          </a:xfrm>
        </p:spPr>
        <p:txBody>
          <a:bodyPr>
            <a:noAutofit/>
          </a:bodyPr>
          <a:lstStyle/>
          <a:p>
            <a:r>
              <a:rPr lang="ru-RU" sz="3600" dirty="0"/>
              <a:t>Пещера гигантских </a:t>
            </a:r>
            <a:r>
              <a:rPr lang="ru-RU" sz="3600" dirty="0" smtClean="0"/>
              <a:t>кристаллов</a:t>
            </a:r>
            <a:endParaRPr lang="ru-RU" sz="3600" dirty="0"/>
          </a:p>
        </p:txBody>
      </p:sp>
      <p:pic>
        <p:nvPicPr>
          <p:cNvPr id="9" name="Picture 4" descr="ÐÐ°ÑÑÐ¸Ð½ÐºÐ¸ Ð¿Ð¾ Ð·Ð°Ð¿ÑÐ¾ÑÑ Ð³ÑÐ³Ð» ÐºÐ°ÑÑÐ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32" y="6118939"/>
            <a:ext cx="593568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0"/>
            <a:ext cx="9143999" cy="479635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143999" cy="4796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Calibri Light" panose="020F0302020204030204" pitchFamily="34" charset="0"/>
              </a:rPr>
              <a:t>Пещера </a:t>
            </a:r>
            <a:r>
              <a:rPr lang="ru-RU" sz="2200" dirty="0" smtClean="0">
                <a:latin typeface="Calibri Light" panose="020F0302020204030204" pitchFamily="34" charset="0"/>
              </a:rPr>
              <a:t>кристаллов– </a:t>
            </a:r>
            <a:r>
              <a:rPr lang="ru-RU" sz="2200" dirty="0">
                <a:latin typeface="Calibri Light" panose="020F0302020204030204" pitchFamily="34" charset="0"/>
              </a:rPr>
              <a:t>природное образование в мексиканском городе Найка, штат </a:t>
            </a:r>
            <a:r>
              <a:rPr lang="ru-RU" sz="2200" dirty="0" err="1">
                <a:latin typeface="Calibri Light" panose="020F0302020204030204" pitchFamily="34" charset="0"/>
              </a:rPr>
              <a:t>Чиуауа</a:t>
            </a:r>
            <a:r>
              <a:rPr lang="ru-RU" sz="2200" dirty="0">
                <a:latin typeface="Calibri Light" panose="020F0302020204030204" pitchFamily="34" charset="0"/>
              </a:rPr>
              <a:t>, лежащее на глубине более 300 метров под землей. Ее уникальность представлена переплетениями огромных прозрачных кристаллов </a:t>
            </a:r>
            <a:r>
              <a:rPr lang="ru-RU" sz="2200" dirty="0" smtClean="0">
                <a:latin typeface="Calibri Light" panose="020F0302020204030204" pitchFamily="34" charset="0"/>
              </a:rPr>
              <a:t>селенита, достигающих </a:t>
            </a:r>
            <a:r>
              <a:rPr lang="ru-RU" sz="2200" dirty="0">
                <a:latin typeface="Calibri Light" panose="020F0302020204030204" pitchFamily="34" charset="0"/>
              </a:rPr>
              <a:t>рекордных размеров. Гигантские формирования несколько сотен тысяч лет находились и росли в заполненной водой подземной </a:t>
            </a:r>
            <a:r>
              <a:rPr lang="ru-RU" sz="2200" dirty="0" smtClean="0">
                <a:latin typeface="Calibri Light" panose="020F0302020204030204" pitchFamily="34" charset="0"/>
              </a:rPr>
              <a:t>полости. </a:t>
            </a:r>
            <a:r>
              <a:rPr lang="ru-RU" sz="2200" dirty="0">
                <a:latin typeface="Calibri Light" panose="020F0302020204030204" pitchFamily="34" charset="0"/>
              </a:rPr>
              <a:t>В Пещере кристаллов-гигантов </a:t>
            </a:r>
            <a:r>
              <a:rPr lang="ru-RU" sz="2200" dirty="0" smtClean="0">
                <a:latin typeface="Calibri Light" panose="020F0302020204030204" pitchFamily="34" charset="0"/>
              </a:rPr>
              <a:t>очень </a:t>
            </a:r>
            <a:r>
              <a:rPr lang="ru-RU" sz="2200" dirty="0">
                <a:latin typeface="Calibri Light" panose="020F0302020204030204" pitchFamily="34" charset="0"/>
              </a:rPr>
              <a:t>высокая температура из-за ее близости с лежащей глубоко под землей магматической камерой. Температура воздуха внутри полости достигает +58 ºС при влажности 90-100%. Нахождение в пещере без специальных защитных костюмов может привести к сильному </a:t>
            </a:r>
            <a:r>
              <a:rPr lang="ru-RU" sz="2200" dirty="0" smtClean="0">
                <a:latin typeface="Calibri Light" panose="020F0302020204030204" pitchFamily="34" charset="0"/>
              </a:rPr>
              <a:t>обезвоживанию. К пещере имеют доступ только учёные. Они вынуждены </a:t>
            </a:r>
            <a:r>
              <a:rPr lang="ru-RU" sz="2200" dirty="0">
                <a:latin typeface="Calibri Light" panose="020F0302020204030204" pitchFamily="34" charset="0"/>
              </a:rPr>
              <a:t>носить </a:t>
            </a:r>
            <a:r>
              <a:rPr lang="ru-RU" sz="2200" dirty="0">
                <a:latin typeface="Calibri Light" panose="020F0302020204030204" pitchFamily="34" charset="0"/>
              </a:rPr>
              <a:t>специальную </a:t>
            </a:r>
            <a:r>
              <a:rPr lang="ru-RU" sz="2200" dirty="0" smtClean="0">
                <a:latin typeface="Calibri Light" panose="020F0302020204030204" pitchFamily="34" charset="0"/>
              </a:rPr>
              <a:t>экипировку и </a:t>
            </a:r>
            <a:r>
              <a:rPr lang="ru-RU" sz="2200" dirty="0">
                <a:latin typeface="Calibri Light" panose="020F0302020204030204" pitchFamily="34" charset="0"/>
              </a:rPr>
              <a:t>рюкзак с респиратором, который позволяет вдохнуть холодного воздуха. Даже со всем оборудованием время пребывания в пещере не должно превышать 30 минут за один раз.</a:t>
            </a:r>
            <a:endParaRPr lang="ru-RU" sz="2200" dirty="0">
              <a:latin typeface="Calibri Light" panose="020F0302020204030204" pitchFamily="34" charset="0"/>
            </a:endParaRPr>
          </a:p>
        </p:txBody>
      </p:sp>
      <p:pic>
        <p:nvPicPr>
          <p:cNvPr id="12290" name="Picture 2" descr="ÐÐµÑÐµÑÐ° Ð³Ð¸Ð³Ð°Ð½ÑÑÐºÐ¸Ñ ÐºÑÐ¸ÑÑÐ°Ð»Ð»Ð¾Ð² Ð² ÐÐµÐºÑÐ¸ÐºÐµ. Ð¤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50" y="4796354"/>
            <a:ext cx="3147550" cy="206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µÑÐµÑÐ° Ð³Ð¸Ð³Ð°Ð½ÑÑÐºÐ¸Ñ ÐºÑÐ¸ÑÑÐ°Ð»Ð»Ð¾Ð² Ð² ÐÐµÐºÑÐ¸ÐºÐµ. Ð¤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6354"/>
            <a:ext cx="3082834" cy="206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ÐµÑÐµÑÐ° Ð³Ð¸Ð³Ð°Ð½ÑÑÐºÐ¸Ñ ÐºÑÐ¸ÑÑÐ°Ð»Ð»Ð¾Ð² Ð² ÐÐµÐºÑÐ¸ÐºÐµ. Ð¤Ð¾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1" y="4796354"/>
            <a:ext cx="3082835" cy="206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divitelno.com/images/11/neobychnyj-svetyashchijsya-plyazh-na-maldivakh/1-%D0%A1%D0%B2%D0%B5%D1%82%D1%8F%D1%89%D0%B8%D0%B9%D1%81%D1%8F%20%D0%BF%D0%BB%D1%8F%D0%B6%20%D0%BD%D0%B0%20%D0%BE%D1%81%D1%82%D1%80%D0%BE%D0%B2%D0%B5%20%D0%92%D0%B0%D0%B0%D0%B4%D1%85%D1%83,%20%D0%9C%D0%B0%D0%BB%D1%8C%D0%B4%D0%B8%D0%B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09"/>
            <a:ext cx="9144000" cy="60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 rot="10800000">
            <a:off x="0" y="-1"/>
            <a:ext cx="9144000" cy="765809"/>
          </a:xfrm>
          <a:prstGeom prst="round2Same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5809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С</a:t>
            </a:r>
            <a:r>
              <a:rPr lang="ru-RU" sz="4000" dirty="0" smtClean="0">
                <a:solidFill>
                  <a:schemeClr val="bg1"/>
                </a:solidFill>
              </a:rPr>
              <a:t>ветящийся пляж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Picture 4" descr="ÐÐ°ÑÑÐ¸Ð½ÐºÐ¸ Ð¿Ð¾ Ð·Ð°Ð¿ÑÐ¾ÑÑ Ð³ÑÐ³Ð» ÐºÐ°ÑÑÐ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32" y="6110231"/>
            <a:ext cx="593568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998790" cy="462425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ÐÐµÐ¾Ð±ÑÑÐ½ÑÐ¹ ÑÐ²ÐµÑÑÑÐ¸Ð¹ÑÑ Ð¿Ð»ÑÐ¶ Ð½Ð° ÐÐ°Ð»ÑÐ´Ð¸Ð²Ð°Ñ. Ð¤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90" y="0"/>
            <a:ext cx="314521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ÐµÐ¾Ð±ÑÑÐ½ÑÐ¹ ÑÐ²ÐµÑÑÑÐ¸Ð¹ÑÑ Ð¿Ð»ÑÐ¶ Ð½Ð° ÐÐ°Ð»ÑÐ´Ð¸Ð²Ð°Ñ. Ð¤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4251"/>
            <a:ext cx="5998790" cy="2233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4107"/>
            <a:ext cx="5998790" cy="44822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atin typeface="Calibri Light" panose="020F0302020204030204" pitchFamily="34" charset="0"/>
              </a:rPr>
              <a:t>С приходом ночи пляжи некоторых островов Мальдивского архипелага вспыхивают миллионами светящихся неоновых </a:t>
            </a:r>
            <a:r>
              <a:rPr lang="ru-RU" dirty="0" smtClean="0">
                <a:latin typeface="Calibri Light" panose="020F0302020204030204" pitchFamily="34" charset="0"/>
              </a:rPr>
              <a:t>точек. </a:t>
            </a:r>
            <a:r>
              <a:rPr lang="ru-RU" dirty="0">
                <a:latin typeface="Calibri Light" panose="020F0302020204030204" pitchFamily="34" charset="0"/>
              </a:rPr>
              <a:t>Сюрреалистическая картина </a:t>
            </a:r>
            <a:r>
              <a:rPr lang="ru-RU" dirty="0" smtClean="0">
                <a:latin typeface="Calibri Light" panose="020F0302020204030204" pitchFamily="34" charset="0"/>
              </a:rPr>
              <a:t>возникает </a:t>
            </a:r>
            <a:r>
              <a:rPr lang="ru-RU" dirty="0">
                <a:latin typeface="Calibri Light" panose="020F0302020204030204" pitchFamily="34" charset="0"/>
              </a:rPr>
              <a:t>в результате жизнедеятельности микроскопических организмов, именуемых </a:t>
            </a:r>
            <a:r>
              <a:rPr lang="ru-RU" i="1" dirty="0" err="1">
                <a:latin typeface="Calibri Light" panose="020F0302020204030204" pitchFamily="34" charset="0"/>
              </a:rPr>
              <a:t>биолюминесцентным</a:t>
            </a:r>
            <a:r>
              <a:rPr lang="ru-RU" i="1" dirty="0">
                <a:latin typeface="Calibri Light" panose="020F0302020204030204" pitchFamily="34" charset="0"/>
              </a:rPr>
              <a:t> фитопланктоном</a:t>
            </a:r>
            <a:r>
              <a:rPr lang="ru-RU" dirty="0">
                <a:latin typeface="Calibri Light" panose="020F0302020204030204" pitchFamily="34" charset="0"/>
              </a:rPr>
              <a:t>. Наиболее часто голубое свечение на Мальдивах наблюдается примерно с июля по февраль, особенно во время новолуния, когда темнота неба помогает микроорганизмам светиться максимально ярко. Изумительный эффект биолюминесценции можно увидеть в любом из атоллов государства, но самые чарующие "звездные" прибои возникают на острове </a:t>
            </a:r>
            <a:r>
              <a:rPr lang="ru-RU" dirty="0" err="1" smtClean="0">
                <a:latin typeface="Calibri Light" panose="020F0302020204030204" pitchFamily="34" charset="0"/>
              </a:rPr>
              <a:t>Ваадху</a:t>
            </a:r>
            <a:r>
              <a:rPr lang="ru-RU" dirty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503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Microsoft JhengHei Light</vt:lpstr>
      <vt:lpstr>Arial</vt:lpstr>
      <vt:lpstr>Calibri</vt:lpstr>
      <vt:lpstr>Calibri Light</vt:lpstr>
      <vt:lpstr>Office Theme</vt:lpstr>
      <vt:lpstr>Презентация PowerPoint</vt:lpstr>
      <vt:lpstr>Разноцветные скалы Чжанъе Данься</vt:lpstr>
      <vt:lpstr>Презентация PowerPoint</vt:lpstr>
      <vt:lpstr>Неизвестная Рыбацкая деревня в Китае</vt:lpstr>
      <vt:lpstr>Презентация PowerPoint</vt:lpstr>
      <vt:lpstr>Пещера гигантских кристаллов</vt:lpstr>
      <vt:lpstr>Презентация PowerPoint</vt:lpstr>
      <vt:lpstr>Светящийся пляж</vt:lpstr>
      <vt:lpstr>Презентация PowerPoint</vt:lpstr>
      <vt:lpstr>Пустыня Белых Песков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Lisikovs</cp:lastModifiedBy>
  <cp:revision>202</cp:revision>
  <dcterms:created xsi:type="dcterms:W3CDTF">2016-11-18T14:12:19Z</dcterms:created>
  <dcterms:modified xsi:type="dcterms:W3CDTF">2019-03-21T06:12:53Z</dcterms:modified>
</cp:coreProperties>
</file>