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Dem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724A8-ADD2-4787-8F87-887068CF02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305866-AA1B-475F-924F-34CEBA2426F0}">
      <dgm:prSet/>
      <dgm:spPr/>
      <dgm:t>
        <a:bodyPr/>
        <a:lstStyle/>
        <a:p>
          <a:pPr rtl="0"/>
          <a:r>
            <a:rPr lang="ru-RU" b="1" smtClean="0"/>
            <a:t>Выполнил:</a:t>
          </a:r>
          <a:endParaRPr lang="ru-RU"/>
        </a:p>
      </dgm:t>
    </dgm:pt>
    <dgm:pt modelId="{CA843C9D-FA0B-48F2-B5F4-F9FB751E694D}" type="parTrans" cxnId="{29D474D0-963D-4CA1-95CF-3FD959415351}">
      <dgm:prSet/>
      <dgm:spPr/>
      <dgm:t>
        <a:bodyPr/>
        <a:lstStyle/>
        <a:p>
          <a:endParaRPr lang="ru-RU"/>
        </a:p>
      </dgm:t>
    </dgm:pt>
    <dgm:pt modelId="{EC699FDC-0609-46D9-BF75-9D4155512453}" type="sibTrans" cxnId="{29D474D0-963D-4CA1-95CF-3FD959415351}">
      <dgm:prSet/>
      <dgm:spPr/>
      <dgm:t>
        <a:bodyPr/>
        <a:lstStyle/>
        <a:p>
          <a:endParaRPr lang="ru-RU"/>
        </a:p>
      </dgm:t>
    </dgm:pt>
    <dgm:pt modelId="{AA2BD6B6-81D1-4048-8EDB-19AD79A002CD}">
      <dgm:prSet/>
      <dgm:spPr/>
      <dgm:t>
        <a:bodyPr/>
        <a:lstStyle/>
        <a:p>
          <a:pPr rtl="0"/>
          <a:r>
            <a:rPr lang="ru-RU" b="1" smtClean="0"/>
            <a:t>Гармаев Максим Владимирович</a:t>
          </a:r>
          <a:endParaRPr lang="ru-RU"/>
        </a:p>
      </dgm:t>
    </dgm:pt>
    <dgm:pt modelId="{056C2FB9-0D2D-4430-A91C-B92E67E23D88}" type="sibTrans" cxnId="{1DFE27BF-EDB3-46AA-8BC1-362C309A95C3}">
      <dgm:prSet/>
      <dgm:spPr/>
      <dgm:t>
        <a:bodyPr/>
        <a:lstStyle/>
        <a:p>
          <a:endParaRPr lang="ru-RU"/>
        </a:p>
      </dgm:t>
    </dgm:pt>
    <dgm:pt modelId="{4A5625C8-0989-4D37-AC20-FF19A6CB24C7}" type="parTrans" cxnId="{1DFE27BF-EDB3-46AA-8BC1-362C309A95C3}">
      <dgm:prSet/>
      <dgm:spPr/>
      <dgm:t>
        <a:bodyPr/>
        <a:lstStyle/>
        <a:p>
          <a:endParaRPr lang="ru-RU"/>
        </a:p>
      </dgm:t>
    </dgm:pt>
    <dgm:pt modelId="{684EB2A1-B981-4A11-91AC-1016695541CF}">
      <dgm:prSet/>
      <dgm:spPr/>
      <dgm:t>
        <a:bodyPr/>
        <a:lstStyle/>
        <a:p>
          <a:pPr rtl="0"/>
          <a:r>
            <a:rPr lang="ru-RU" b="1" smtClean="0"/>
            <a:t>Мастер столярно-плотничных и паркетных работ</a:t>
          </a:r>
          <a:endParaRPr lang="ru-RU"/>
        </a:p>
      </dgm:t>
    </dgm:pt>
    <dgm:pt modelId="{9B7C6DAA-C61A-4051-A516-589A1B4D7410}" type="sibTrans" cxnId="{803D3B59-0E97-47D3-B7C5-4F6C72DA04ED}">
      <dgm:prSet/>
      <dgm:spPr/>
      <dgm:t>
        <a:bodyPr/>
        <a:lstStyle/>
        <a:p>
          <a:endParaRPr lang="ru-RU"/>
        </a:p>
      </dgm:t>
    </dgm:pt>
    <dgm:pt modelId="{1EEC550E-16CA-4D2B-9C5E-982923057DC2}" type="parTrans" cxnId="{803D3B59-0E97-47D3-B7C5-4F6C72DA04ED}">
      <dgm:prSet/>
      <dgm:spPr/>
      <dgm:t>
        <a:bodyPr/>
        <a:lstStyle/>
        <a:p>
          <a:endParaRPr lang="ru-RU"/>
        </a:p>
      </dgm:t>
    </dgm:pt>
    <dgm:pt modelId="{4EEAE86F-25E9-4474-A842-D9090963E892}">
      <dgm:prSet/>
      <dgm:spPr/>
      <dgm:t>
        <a:bodyPr/>
        <a:lstStyle/>
        <a:p>
          <a:pPr rtl="0"/>
          <a:r>
            <a:rPr lang="ru-RU" b="1" dirty="0" smtClean="0"/>
            <a:t>студент 1 курса </a:t>
          </a:r>
          <a:r>
            <a:rPr lang="ru-RU" b="1" dirty="0" smtClean="0"/>
            <a:t>профессия</a:t>
          </a:r>
          <a:endParaRPr lang="ru-RU" dirty="0"/>
        </a:p>
      </dgm:t>
    </dgm:pt>
    <dgm:pt modelId="{77FABFF6-EC4D-493D-9BD8-34B763A447AA}" type="sibTrans" cxnId="{A6F506F6-832E-42E3-B676-27E1BAC768FC}">
      <dgm:prSet/>
      <dgm:spPr/>
      <dgm:t>
        <a:bodyPr/>
        <a:lstStyle/>
        <a:p>
          <a:endParaRPr lang="ru-RU"/>
        </a:p>
      </dgm:t>
    </dgm:pt>
    <dgm:pt modelId="{51100B07-4116-41DA-B8A2-53FE39FE2169}" type="parTrans" cxnId="{A6F506F6-832E-42E3-B676-27E1BAC768FC}">
      <dgm:prSet/>
      <dgm:spPr/>
      <dgm:t>
        <a:bodyPr/>
        <a:lstStyle/>
        <a:p>
          <a:endParaRPr lang="ru-RU"/>
        </a:p>
      </dgm:t>
    </dgm:pt>
    <dgm:pt modelId="{09185436-0F94-41C6-B6E8-0B04414C93D4}" type="pres">
      <dgm:prSet presAssocID="{5D2724A8-ADD2-4787-8F87-887068CF02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16541-A753-40E0-9901-FFF77AA37642}" type="pres">
      <dgm:prSet presAssocID="{7F305866-AA1B-475F-924F-34CEBA2426F0}" presName="parentText" presStyleLbl="node1" presStyleIdx="0" presStyleCnt="4" custLinFactNeighborY="42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E5C27-5437-4DF6-B9D4-39A8B6840F29}" type="pres">
      <dgm:prSet presAssocID="{EC699FDC-0609-46D9-BF75-9D4155512453}" presName="spacer" presStyleCnt="0"/>
      <dgm:spPr/>
    </dgm:pt>
    <dgm:pt modelId="{D9D2B70B-5791-4913-9A2C-9DC3EA27C2ED}" type="pres">
      <dgm:prSet presAssocID="{AA2BD6B6-81D1-4048-8EDB-19AD79A002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92830-9F56-44E0-AE47-911C53A7ACEB}" type="pres">
      <dgm:prSet presAssocID="{056C2FB9-0D2D-4430-A91C-B92E67E23D88}" presName="spacer" presStyleCnt="0"/>
      <dgm:spPr/>
    </dgm:pt>
    <dgm:pt modelId="{31381336-69DD-4E13-AEC9-80804A58F508}" type="pres">
      <dgm:prSet presAssocID="{4EEAE86F-25E9-4474-A842-D9090963E8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2061-32C2-4A09-917F-FE2527915496}" type="pres">
      <dgm:prSet presAssocID="{77FABFF6-EC4D-493D-9BD8-34B763A447AA}" presName="spacer" presStyleCnt="0"/>
      <dgm:spPr/>
    </dgm:pt>
    <dgm:pt modelId="{B1082DE9-B3FF-487A-8A20-0455B45AB08D}" type="pres">
      <dgm:prSet presAssocID="{684EB2A1-B981-4A11-91AC-1016695541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506F6-832E-42E3-B676-27E1BAC768FC}" srcId="{5D2724A8-ADD2-4787-8F87-887068CF0218}" destId="{4EEAE86F-25E9-4474-A842-D9090963E892}" srcOrd="2" destOrd="0" parTransId="{51100B07-4116-41DA-B8A2-53FE39FE2169}" sibTransId="{77FABFF6-EC4D-493D-9BD8-34B763A447AA}"/>
    <dgm:cxn modelId="{1638D2CF-2E94-4EC6-B400-7445364B5C4C}" type="presOf" srcId="{7F305866-AA1B-475F-924F-34CEBA2426F0}" destId="{CFA16541-A753-40E0-9901-FFF77AA37642}" srcOrd="0" destOrd="0" presId="urn:microsoft.com/office/officeart/2005/8/layout/vList2"/>
    <dgm:cxn modelId="{1DFE27BF-EDB3-46AA-8BC1-362C309A95C3}" srcId="{5D2724A8-ADD2-4787-8F87-887068CF0218}" destId="{AA2BD6B6-81D1-4048-8EDB-19AD79A002CD}" srcOrd="1" destOrd="0" parTransId="{4A5625C8-0989-4D37-AC20-FF19A6CB24C7}" sibTransId="{056C2FB9-0D2D-4430-A91C-B92E67E23D88}"/>
    <dgm:cxn modelId="{9353A127-B114-4741-88B2-E03CB8CE41BA}" type="presOf" srcId="{AA2BD6B6-81D1-4048-8EDB-19AD79A002CD}" destId="{D9D2B70B-5791-4913-9A2C-9DC3EA27C2ED}" srcOrd="0" destOrd="0" presId="urn:microsoft.com/office/officeart/2005/8/layout/vList2"/>
    <dgm:cxn modelId="{97DD773B-48A7-4D6E-943C-9D505ED23B3D}" type="presOf" srcId="{5D2724A8-ADD2-4787-8F87-887068CF0218}" destId="{09185436-0F94-41C6-B6E8-0B04414C93D4}" srcOrd="0" destOrd="0" presId="urn:microsoft.com/office/officeart/2005/8/layout/vList2"/>
    <dgm:cxn modelId="{EDD8B26D-87C5-4313-980E-6ABDFD4862D1}" type="presOf" srcId="{4EEAE86F-25E9-4474-A842-D9090963E892}" destId="{31381336-69DD-4E13-AEC9-80804A58F508}" srcOrd="0" destOrd="0" presId="urn:microsoft.com/office/officeart/2005/8/layout/vList2"/>
    <dgm:cxn modelId="{803D3B59-0E97-47D3-B7C5-4F6C72DA04ED}" srcId="{5D2724A8-ADD2-4787-8F87-887068CF0218}" destId="{684EB2A1-B981-4A11-91AC-1016695541CF}" srcOrd="3" destOrd="0" parTransId="{1EEC550E-16CA-4D2B-9C5E-982923057DC2}" sibTransId="{9B7C6DAA-C61A-4051-A516-589A1B4D7410}"/>
    <dgm:cxn modelId="{635D9CD3-CA62-45C3-9B77-73AAE39B2E44}" type="presOf" srcId="{684EB2A1-B981-4A11-91AC-1016695541CF}" destId="{B1082DE9-B3FF-487A-8A20-0455B45AB08D}" srcOrd="0" destOrd="0" presId="urn:microsoft.com/office/officeart/2005/8/layout/vList2"/>
    <dgm:cxn modelId="{29D474D0-963D-4CA1-95CF-3FD959415351}" srcId="{5D2724A8-ADD2-4787-8F87-887068CF0218}" destId="{7F305866-AA1B-475F-924F-34CEBA2426F0}" srcOrd="0" destOrd="0" parTransId="{CA843C9D-FA0B-48F2-B5F4-F9FB751E694D}" sibTransId="{EC699FDC-0609-46D9-BF75-9D4155512453}"/>
    <dgm:cxn modelId="{579EB856-95F2-474E-802E-BA453E6058E2}" type="presParOf" srcId="{09185436-0F94-41C6-B6E8-0B04414C93D4}" destId="{CFA16541-A753-40E0-9901-FFF77AA37642}" srcOrd="0" destOrd="0" presId="urn:microsoft.com/office/officeart/2005/8/layout/vList2"/>
    <dgm:cxn modelId="{4224C026-25C6-42AF-9C6F-5FEC7207E6E4}" type="presParOf" srcId="{09185436-0F94-41C6-B6E8-0B04414C93D4}" destId="{3A3E5C27-5437-4DF6-B9D4-39A8B6840F29}" srcOrd="1" destOrd="0" presId="urn:microsoft.com/office/officeart/2005/8/layout/vList2"/>
    <dgm:cxn modelId="{F25DEE4E-34E3-4EC8-A47A-2587A23AFE97}" type="presParOf" srcId="{09185436-0F94-41C6-B6E8-0B04414C93D4}" destId="{D9D2B70B-5791-4913-9A2C-9DC3EA27C2ED}" srcOrd="2" destOrd="0" presId="urn:microsoft.com/office/officeart/2005/8/layout/vList2"/>
    <dgm:cxn modelId="{1F92FF5A-3AA4-4838-A024-16CD95DF6EAB}" type="presParOf" srcId="{09185436-0F94-41C6-B6E8-0B04414C93D4}" destId="{B3392830-9F56-44E0-AE47-911C53A7ACEB}" srcOrd="3" destOrd="0" presId="urn:microsoft.com/office/officeart/2005/8/layout/vList2"/>
    <dgm:cxn modelId="{7ECCCC2E-45B2-4074-9087-EAD5AC36538C}" type="presParOf" srcId="{09185436-0F94-41C6-B6E8-0B04414C93D4}" destId="{31381336-69DD-4E13-AEC9-80804A58F508}" srcOrd="4" destOrd="0" presId="urn:microsoft.com/office/officeart/2005/8/layout/vList2"/>
    <dgm:cxn modelId="{55360F14-D513-4536-ABFA-0886B2EC8E82}" type="presParOf" srcId="{09185436-0F94-41C6-B6E8-0B04414C93D4}" destId="{410A2061-32C2-4A09-917F-FE2527915496}" srcOrd="5" destOrd="0" presId="urn:microsoft.com/office/officeart/2005/8/layout/vList2"/>
    <dgm:cxn modelId="{DC0D50EF-6420-41A5-8F65-F9D2FBC0B4EB}" type="presParOf" srcId="{09185436-0F94-41C6-B6E8-0B04414C93D4}" destId="{B1082DE9-B3FF-487A-8A20-0455B45AB0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16541-A753-40E0-9901-FFF77AA37642}">
      <dsp:nvSpPr>
        <dsp:cNvPr id="0" name=""/>
        <dsp:cNvSpPr/>
      </dsp:nvSpPr>
      <dsp:spPr>
        <a:xfrm>
          <a:off x="0" y="144016"/>
          <a:ext cx="45720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Выполнил:</a:t>
          </a:r>
          <a:endParaRPr lang="ru-RU" sz="1400" kern="1200"/>
        </a:p>
      </dsp:txBody>
      <dsp:txXfrm>
        <a:off x="15992" y="160008"/>
        <a:ext cx="4540016" cy="295616"/>
      </dsp:txXfrm>
    </dsp:sp>
    <dsp:sp modelId="{D9D2B70B-5791-4913-9A2C-9DC3EA27C2ED}">
      <dsp:nvSpPr>
        <dsp:cNvPr id="0" name=""/>
        <dsp:cNvSpPr/>
      </dsp:nvSpPr>
      <dsp:spPr>
        <a:xfrm>
          <a:off x="0" y="494778"/>
          <a:ext cx="45720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Гармаев Максим Владимирович</a:t>
          </a:r>
          <a:endParaRPr lang="ru-RU" sz="1400" kern="1200"/>
        </a:p>
      </dsp:txBody>
      <dsp:txXfrm>
        <a:off x="15992" y="510770"/>
        <a:ext cx="4540016" cy="295616"/>
      </dsp:txXfrm>
    </dsp:sp>
    <dsp:sp modelId="{31381336-69DD-4E13-AEC9-80804A58F508}">
      <dsp:nvSpPr>
        <dsp:cNvPr id="0" name=""/>
        <dsp:cNvSpPr/>
      </dsp:nvSpPr>
      <dsp:spPr>
        <a:xfrm>
          <a:off x="0" y="862698"/>
          <a:ext cx="45720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студент 1 курса </a:t>
          </a:r>
          <a:r>
            <a:rPr lang="ru-RU" sz="1400" b="1" kern="1200" dirty="0" smtClean="0"/>
            <a:t>профессия</a:t>
          </a:r>
          <a:endParaRPr lang="ru-RU" sz="1400" kern="1200" dirty="0"/>
        </a:p>
      </dsp:txBody>
      <dsp:txXfrm>
        <a:off x="15992" y="878690"/>
        <a:ext cx="4540016" cy="295616"/>
      </dsp:txXfrm>
    </dsp:sp>
    <dsp:sp modelId="{B1082DE9-B3FF-487A-8A20-0455B45AB08D}">
      <dsp:nvSpPr>
        <dsp:cNvPr id="0" name=""/>
        <dsp:cNvSpPr/>
      </dsp:nvSpPr>
      <dsp:spPr>
        <a:xfrm>
          <a:off x="0" y="1230618"/>
          <a:ext cx="45720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Мастер столярно-плотничных и паркетных работ</a:t>
          </a:r>
          <a:endParaRPr lang="ru-RU" sz="1400" kern="1200"/>
        </a:p>
      </dsp:txBody>
      <dsp:txXfrm>
        <a:off x="15992" y="1246610"/>
        <a:ext cx="4540016" cy="29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AA27C-ED81-44B1-AF59-2ADBD92354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F93A0-74F2-48B4-9029-588AC874B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F93A0-74F2-48B4-9029-588AC874B6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498656-1D92-42B1-8D7B-476FC8D4EC87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81035-29D2-425F-865A-DEE8CB932B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3B4AC-DB50-4D20-A457-7D5B6BF3E966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49608-CFA8-40E9-B245-F08F64196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E8A79-BCAB-43EC-9C02-32966D42B960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49A0A-09D7-4AFC-BA18-303451F947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F5619-783C-4745-A240-8553A86416B9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DB9B7-5A07-4FF6-8D69-DCE272631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86AFD-4CB3-4FB1-9989-6EF6D81CF909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5B2C4-A5FA-4844-AD11-8AE6CF077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98073-0672-4FD1-97DF-280DC1DEB605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2AC37-E835-462B-B2A3-79335B1B9B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73948-8E98-41D3-8D5C-CEB96023D520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0AF2B-32AC-4295-9AB6-7FE1D62F09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F237F-546B-44FF-8C0B-B756320F58F6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CDE04-58C2-4C3D-8E85-041D9DC43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5C932-C11B-4058-8E84-D0C9F5183D16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374B1-DC57-4668-8027-7360DD8366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90530-BE1C-48DD-8613-1E1F13FBD55E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EAB50-631C-4958-BACC-1ECFB822F7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28E9E-9AB1-4E73-83D3-8B8FB16D3416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C7B45-1E2F-4CC9-BC5C-FC4637B1EE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24F3923-6225-44FF-A6B7-4A28A9E83CD4}" type="datetimeFigureOut">
              <a:rPr lang="ru-RU" smtClean="0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3CE89DE-C1A0-4C1B-B7AE-B0F0DE3BF0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643866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8169"/>
            <a:ext cx="9144000" cy="14302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советы для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путешественников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5656820"/>
              </p:ext>
            </p:extLst>
          </p:nvPr>
        </p:nvGraphicFramePr>
        <p:xfrm>
          <a:off x="4355976" y="4581128"/>
          <a:ext cx="4572000" cy="168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80537"/>
              </p:ext>
            </p:extLst>
          </p:nvPr>
        </p:nvGraphicFramePr>
        <p:xfrm>
          <a:off x="0" y="44624"/>
          <a:ext cx="8964488" cy="4664157"/>
        </p:xfrm>
        <a:graphic>
          <a:graphicData uri="http://schemas.openxmlformats.org/drawingml/2006/table">
            <a:tbl>
              <a:tblPr/>
              <a:tblGrid>
                <a:gridCol w="8964488"/>
              </a:tblGrid>
              <a:tr h="165618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1.Прежде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чем пойти куда-нибудь с новым знакомым узнайте о нем как можно больше – возьмите у него визитную карточку, узнайте номер телефона. Оставьте его номер членам своей туристической группы, работнику отеля, либо оставите визитную карточку у себя в номере. Ваша интуиция может подсказать, что этот человек не опасен, но следует быть предусмотрительным.</a:t>
                      </a:r>
                    </a:p>
                  </a:txBody>
                  <a:tcPr marL="25242" marR="25242" marT="12621" marB="126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7748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2.Не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злоупотребляйте алкоголем, чтобы не потерять бдительность. Чтобы вам не подмешали наркотики, следите за своим бокалом и никогда не оставляйте его без присмотра.</a:t>
                      </a:r>
                    </a:p>
                  </a:txBody>
                  <a:tcPr marL="25242" marR="25242" marT="12621" marB="126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022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3.Во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время прогулок будьте бдительны, естественны и не витайте в облаках.</a:t>
                      </a:r>
                    </a:p>
                  </a:txBody>
                  <a:tcPr marL="25242" marR="25242" marT="12621" marB="126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s://avatars.mds.yandex.net/get-pdb/1370139/13599481-2064-4018-a820-6610b2a0227d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erve.su/wp-content/uploads/2018/07/puteshestvie-v-gory-kirgizii-otdykh-na-ozere-issyk-kul-11-5804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33" y="4419813"/>
            <a:ext cx="3087391" cy="2057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teshestviya-800x4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the-best-travel-websites-in-the-world-1200x8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29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0" y="2428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Franklin Gothic Book" pitchFamily="34" charset="0"/>
            </a:endParaRPr>
          </a:p>
          <a:p>
            <a:endParaRPr lang="ru-RU" b="1"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896"/>
            <a:ext cx="9144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523227"/>
                </a:solidFill>
                <a:latin typeface="Franklin Gothic Book" pitchFamily="34" charset="0"/>
              </a:rPr>
              <a:t>Уважение к культуре и традициям других </a:t>
            </a:r>
            <a:r>
              <a:rPr lang="ru-RU" sz="2400" b="1" dirty="0" smtClean="0">
                <a:solidFill>
                  <a:srgbClr val="523227"/>
                </a:solidFill>
                <a:latin typeface="Franklin Gothic Book" pitchFamily="34" charset="0"/>
              </a:rPr>
              <a:t>народов</a:t>
            </a:r>
            <a:endParaRPr lang="ru-RU" sz="2400" b="1" dirty="0">
              <a:solidFill>
                <a:srgbClr val="523227"/>
              </a:solidFill>
              <a:latin typeface="Franklin Gothic Book" pitchFamily="34" charset="0"/>
            </a:endParaRPr>
          </a:p>
          <a:p>
            <a:pPr algn="ctr"/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endParaRPr lang="ru-RU" dirty="0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17097"/>
            <a:ext cx="4572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1.Купите хороший путеводитель. Там вы найдете всю необходимую информацию о стране, которую вы собираетесь посетить: о местных законах, обычаях и традициях.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428874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2.Возьмите с собой разговорник и старайтесь говорить на местном языке.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963385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3.Уважайте местные обычаи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дресс-код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Думайте, что вы одеваете, и подходит ли это случаю. Если у вас возникли проблемы с выбором одежды, посоветуйтесь со своим туроператором или гидом.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000625"/>
            <a:ext cx="4572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4.Всегда спрашивайте разрешения у человека, прежде чем сфотографироваться с ним, уважайте его решение. В некоторых культурах неприемлемо даже предлагать женщине сфотографироваться с ней.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2" descr="https://i.ytimg.com/vi/4GQsiE9gjN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6" y="4901854"/>
            <a:ext cx="360040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14.stc.all.kpcdn.net/share/i/12/6910662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96" y="3212976"/>
            <a:ext cx="3186608" cy="1532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04.rl0.ru/31cd7d66f6f11333cc25acfe0f264395/765x525/news.rambler.ru/img/2018/10/4e9cb6c18a29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75" y="686254"/>
            <a:ext cx="2918250" cy="1475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38" y="142875"/>
            <a:ext cx="45720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232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anklin Gothic Book" pitchFamily="34" charset="0"/>
              </a:rPr>
              <a:t>Безопасность</a:t>
            </a:r>
            <a:endParaRPr lang="en-US" sz="2400" b="1" dirty="0">
              <a:solidFill>
                <a:srgbClr val="52322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29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1.Заботьтесь о своей безопасности, принимайте меры предосторожности.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89050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2.Будьте бдительны при обнаружении бесхозного багажа в публичных местах.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8" y="19511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3.Избегайте посещения политических демонстраций и прочих собраний.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5717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4.Избегайте ночных прогулок по неосвещенным улицам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593" y="321468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5.Храните ценные вещи и деньги в отеле или в других безопасных местах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92906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6.Ознакомьтесь со СМИ, чтобы быть в курсе религиозной и политической ситуации в стране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7" name="Рисунок 16" descr="index_ff5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882750"/>
            <a:ext cx="6572296" cy="197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42875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23227"/>
                </a:solidFill>
                <a:latin typeface="Franklin Gothic Book" pitchFamily="34" charset="0"/>
              </a:rPr>
              <a:t>Закон </a:t>
            </a:r>
            <a:endParaRPr lang="en-US" sz="2400" dirty="0">
              <a:solidFill>
                <a:srgbClr val="523227"/>
              </a:solidFill>
              <a:latin typeface="Franklin Gothic Book" pitchFamily="34" charset="0"/>
            </a:endParaRPr>
          </a:p>
          <a:p>
            <a:pPr algn="ctr"/>
            <a:r>
              <a:rPr lang="ru-RU" b="1" dirty="0">
                <a:latin typeface="Franklin Gothic Book" pitchFamily="34" charset="0"/>
              </a:rPr>
              <a:t> 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  <a:cs typeface="Arial" charset="0"/>
              </a:rPr>
              <a:t/>
            </a:r>
            <a:br>
              <a:rPr lang="ru-RU">
                <a:latin typeface="Arial" charset="0"/>
                <a:cs typeface="Arial" charset="0"/>
              </a:rPr>
            </a:b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14375"/>
            <a:ext cx="8227194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1.Изучите местные законы и обычаи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06420"/>
              </p:ext>
            </p:extLst>
          </p:nvPr>
        </p:nvGraphicFramePr>
        <p:xfrm>
          <a:off x="0" y="1214438"/>
          <a:ext cx="9144000" cy="2806068"/>
        </p:xfrm>
        <a:graphic>
          <a:graphicData uri="http://schemas.openxmlformats.org/drawingml/2006/table">
            <a:tbl>
              <a:tblPr/>
              <a:tblGrid>
                <a:gridCol w="208280"/>
                <a:gridCol w="8935720"/>
              </a:tblGrid>
              <a:tr h="1079257">
                <a:tc>
                  <a:txBody>
                    <a:bodyPr/>
                    <a:lstStyle/>
                    <a:p>
                      <a:pPr lvl="0"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2.Помните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что вы должны подчиняться тем законам, которые действуют в этой стране.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6811">
                <a:tc>
                  <a:txBody>
                    <a:bodyPr/>
                    <a:lstStyle/>
                    <a:p>
                      <a:pPr lvl="0"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3.Следите 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 сроком действия визы. Вы можете продлить ее в специальных учреждениях, в противном случае вы можете быть заключены под стражу или оштрафованы.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Рисунок 8" descr="гид-в-Праг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6"/>
            <a:ext cx="44918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ity-map-with-the-direction-of-the-happy-touri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829981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07502"/>
              </p:ext>
            </p:extLst>
          </p:nvPr>
        </p:nvGraphicFramePr>
        <p:xfrm>
          <a:off x="0" y="714375"/>
          <a:ext cx="9180512" cy="4216592"/>
        </p:xfrm>
        <a:graphic>
          <a:graphicData uri="http://schemas.openxmlformats.org/drawingml/2006/table">
            <a:tbl>
              <a:tblPr/>
              <a:tblGrid>
                <a:gridCol w="9180512"/>
              </a:tblGrid>
              <a:tr h="38165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1.Не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связывайтесь с наркотиками</a:t>
                      </a:r>
                    </a:p>
                  </a:txBody>
                  <a:tcPr marL="44659" marR="44659" marT="22330" marB="223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8832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2.Соблюдайте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местные законы. Наказание за границей всегда более суровые, и включают в себя большие штрафы, заключение под стражу на длительные сроки, содержание в суровых условиях.</a:t>
                      </a:r>
                    </a:p>
                  </a:txBody>
                  <a:tcPr marL="44659" marR="44659" marT="22330" marB="223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87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3.Никогда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не переносите пакеты или свертки через таможню по просьбе других людей</a:t>
                      </a:r>
                    </a:p>
                  </a:txBody>
                  <a:tcPr marL="44659" marR="44659" marT="22330" marB="223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281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4.Никогда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не садитесь в чужую машину во время прохождения таможни или пересечения границы - выходите и идите пешком.</a:t>
                      </a:r>
                    </a:p>
                  </a:txBody>
                  <a:tcPr marL="44659" marR="44659" marT="22330" marB="223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5.Тщательно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упаковывайте свой багаж и не оставляйте его без присмотра.</a:t>
                      </a:r>
                    </a:p>
                  </a:txBody>
                  <a:tcPr marL="44659" marR="44659" marT="22330" marB="223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879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6.Если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вы путешествуете на машине, никогда не одалживайте ее никому.</a:t>
                      </a:r>
                    </a:p>
                  </a:txBody>
                  <a:tcPr marL="44659" marR="44659" marT="22330" marB="223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48693" y="142875"/>
            <a:ext cx="1864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523227"/>
                </a:solidFill>
                <a:cs typeface="Times New Roman" pitchFamily="18" charset="0"/>
              </a:rPr>
              <a:t>Наркотики</a:t>
            </a:r>
            <a:r>
              <a:rPr lang="en-US" sz="2400" b="1" dirty="0">
                <a:solidFill>
                  <a:srgbClr val="523227"/>
                </a:solidFill>
                <a:cs typeface="Times New Roman" pitchFamily="18" charset="0"/>
              </a:rPr>
              <a:t> </a:t>
            </a:r>
            <a:endParaRPr lang="ru-RU" sz="2400" dirty="0">
              <a:solidFill>
                <a:srgbClr val="523227"/>
              </a:solidFill>
            </a:endParaRPr>
          </a:p>
        </p:txBody>
      </p:sp>
      <p:pic>
        <p:nvPicPr>
          <p:cNvPr id="3074" name="Picture 2" descr="https://avatars.mds.yandex.net/get-pdb/228049/d21fc206-d1da-46ee-a7fb-2514885b4fae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" y="4670376"/>
            <a:ext cx="2310870" cy="218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228049/d21fc206-d1da-46ee-a7fb-2514885b4fae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36" y="4660617"/>
            <a:ext cx="2310870" cy="218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man-page.com/wp-content/uploads/2018/07/org_swqb661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4034"/>
            <a:ext cx="2765831" cy="18447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80298"/>
              </p:ext>
            </p:extLst>
          </p:nvPr>
        </p:nvGraphicFramePr>
        <p:xfrm>
          <a:off x="868812" y="575162"/>
          <a:ext cx="7560840" cy="4418098"/>
        </p:xfrm>
        <a:graphic>
          <a:graphicData uri="http://schemas.openxmlformats.org/drawingml/2006/table">
            <a:tbl>
              <a:tblPr/>
              <a:tblGrid>
                <a:gridCol w="7560840"/>
              </a:tblGrid>
              <a:tr h="14726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1.Используйте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пояс для хранения денег или внутренний карман. Если вам необходимо перенести большую сумму денег, попросите друга или партнера перенести часть ваших денег.</a:t>
                      </a:r>
                    </a:p>
                  </a:txBody>
                  <a:tcPr marL="53474" marR="53474" marT="26737" marB="267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18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2.Разменивайте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деньги в банках или у легальных валютных дилеров. Обмен денег у людей, не имеющих официального разрешения, приводит к риску получения фальшивых купюр и аресту.</a:t>
                      </a:r>
                    </a:p>
                  </a:txBody>
                  <a:tcPr marL="53474" marR="53474" marT="26737" marB="267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921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3.Храните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квитанции об обмене валюты, тем самым вы можете доказать, что получили местную валюту законным путем.</a:t>
                      </a:r>
                    </a:p>
                  </a:txBody>
                  <a:tcPr marL="53474" marR="53474" marT="26737" marB="267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31211" y="142875"/>
            <a:ext cx="127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23227"/>
                </a:solidFill>
                <a:latin typeface="Franklin Gothic Book" pitchFamily="34" charset="0"/>
              </a:rPr>
              <a:t>Деньги</a:t>
            </a:r>
            <a:endParaRPr lang="ru-RU" sz="2400" dirty="0">
              <a:solidFill>
                <a:srgbClr val="523227"/>
              </a:solidFill>
              <a:latin typeface="Franklin Gothic Book" pitchFamily="34" charset="0"/>
            </a:endParaRPr>
          </a:p>
        </p:txBody>
      </p:sp>
      <p:pic>
        <p:nvPicPr>
          <p:cNvPr id="5" name="Рисунок 4" descr="dengi-dlya-bizne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77" y="4641337"/>
            <a:ext cx="342902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boi-dengi-na-rabochii-stol.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81128"/>
            <a:ext cx="3073302" cy="218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375272-РџСѓС‚РµС€РµСЃС‚РІРёСЏ,-С‚СѓСЂРёР·Рј-РєРѕР»Р»Р°Р¶-СЃ-РјРёСЂР°-СЃ-РґРѕСЃС‚РѕРїСЂРёРјРµС‡Р°С‚РµР»СЊРЅ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0277">
            <a:off x="374036" y="4088788"/>
            <a:ext cx="2562747" cy="256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euro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214290"/>
            <a:ext cx="5429289" cy="398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epositphotos_35139317-stock-photo-photos-from-travels-to-differ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653780"/>
            <a:ext cx="5776924" cy="598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75" y="214313"/>
            <a:ext cx="6858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523227"/>
                </a:solidFill>
                <a:latin typeface="Franklin Gothic Medium" pitchFamily="34" charset="0"/>
              </a:rPr>
              <a:t>Информация для путешествующих в </a:t>
            </a:r>
            <a:r>
              <a:rPr lang="ru-RU" sz="2400" b="1" dirty="0" smtClean="0">
                <a:solidFill>
                  <a:srgbClr val="523227"/>
                </a:solidFill>
                <a:latin typeface="Franklin Gothic Medium" pitchFamily="34" charset="0"/>
              </a:rPr>
              <a:t>одиночку</a:t>
            </a:r>
            <a:endParaRPr lang="en-US" sz="2400" dirty="0">
              <a:solidFill>
                <a:srgbClr val="523227"/>
              </a:solidFill>
              <a:latin typeface="Franklin Gothic Medium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70919"/>
              </p:ext>
            </p:extLst>
          </p:nvPr>
        </p:nvGraphicFramePr>
        <p:xfrm>
          <a:off x="35496" y="1227138"/>
          <a:ext cx="9073007" cy="3164091"/>
        </p:xfrm>
        <a:graphic>
          <a:graphicData uri="http://schemas.openxmlformats.org/drawingml/2006/table">
            <a:tbl>
              <a:tblPr/>
              <a:tblGrid>
                <a:gridCol w="9073007"/>
              </a:tblGrid>
              <a:tr h="6896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1.Путешествие </a:t>
                      </a:r>
                      <a:r>
                        <a:rPr lang="ru-RU" sz="1800" dirty="0"/>
                        <a:t>в одиночку, по природе, опасно, но в то же время полезно. Огромное количество людей каждый год путешествует в одиночку.</a:t>
                      </a:r>
                    </a:p>
                  </a:txBody>
                  <a:tcPr marL="34441" marR="34441" marT="17220" marB="172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57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2.Если </a:t>
                      </a:r>
                      <a:r>
                        <a:rPr lang="ru-RU" sz="1800" dirty="0"/>
                        <a:t>раньше вы никогда не путешествовали одни, ваши страхи вполне оправданы. Каждый из нас всю жизнь старается не бояться, находясь в воображаемой «оболочке безопасности». Решение в том, чтобы растянуть эту «оболочку». Продолжайте ее растягивать до тех пор, пока она совсем не исчезнет, и ничто не будет отделять вас от вашего мира.</a:t>
                      </a:r>
                    </a:p>
                  </a:txBody>
                  <a:tcPr marL="34441" marR="34441" marT="17220" marB="172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86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3.Имейте </a:t>
                      </a:r>
                      <a:r>
                        <a:rPr lang="ru-RU" sz="1800" dirty="0"/>
                        <a:t>при себе адрес и телефон посольства. Обращайтесь туда за помощью или советом.</a:t>
                      </a:r>
                    </a:p>
                  </a:txBody>
                  <a:tcPr marL="34441" marR="34441" marT="17220" marB="172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img-fotki.yandex.ru/get/9223/287605011.5bc/0_1706ff_3d53157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168352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4c7b93ac5d512db27521e7a39aa95b34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12341"/>
            <a:ext cx="2708286" cy="162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2425"/>
              </p:ext>
            </p:extLst>
          </p:nvPr>
        </p:nvGraphicFramePr>
        <p:xfrm>
          <a:off x="4022" y="0"/>
          <a:ext cx="9108504" cy="3384376"/>
        </p:xfrm>
        <a:graphic>
          <a:graphicData uri="http://schemas.openxmlformats.org/drawingml/2006/table">
            <a:tbl>
              <a:tblPr/>
              <a:tblGrid>
                <a:gridCol w="9108504"/>
              </a:tblGrid>
              <a:tr h="9741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1.Составьте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предварительный маршрут, оставьте копию маршрута родным и друзьям. Звоните домой, отправляйте электронные сообщения, сообщайте новости.</a:t>
                      </a:r>
                    </a:p>
                  </a:txBody>
                  <a:tcPr marL="48381" marR="48381" marT="24190" marB="241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00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2.Не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выражайте свою принадлежность к какой-либо национальности, не носите запонки или одежду, содержащую национальную символику.</a:t>
                      </a:r>
                    </a:p>
                  </a:txBody>
                  <a:tcPr marL="48381" marR="48381" marT="24190" marB="241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3.Задумайтесь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стоит ли кому-нибудь сообщать о том, что вы путешествуете в одиночку. Конечно, вы можете довериться новым знакомым и поделиться с ними этой информацией, но если у вас возникают сомнения, лучше не делайте этого: скажите, что путешествуете с друзьями или с туристической группой.</a:t>
                      </a:r>
                    </a:p>
                  </a:txBody>
                  <a:tcPr marL="48381" marR="48381" marT="24190" marB="241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5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82288"/>
            <a:ext cx="410142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vokrugsveta.ua/wp-content/uploads/2016/11/shutterstock_195507533-918x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68880"/>
            <a:ext cx="3765568" cy="221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447</TotalTime>
  <Words>697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Svek</dc:creator>
  <cp:lastModifiedBy>Пользователь</cp:lastModifiedBy>
  <cp:revision>24</cp:revision>
  <dcterms:created xsi:type="dcterms:W3CDTF">2018-05-12T11:47:12Z</dcterms:created>
  <dcterms:modified xsi:type="dcterms:W3CDTF">2019-02-27T03:10:59Z</dcterms:modified>
</cp:coreProperties>
</file>